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5"/>
    <p:sldMasterId id="2147483866" r:id="rId6"/>
    <p:sldMasterId id="2147483870" r:id="rId7"/>
  </p:sldMasterIdLst>
  <p:notesMasterIdLst>
    <p:notesMasterId r:id="rId64"/>
  </p:notesMasterIdLst>
  <p:handoutMasterIdLst>
    <p:handoutMasterId r:id="rId65"/>
  </p:handoutMasterIdLst>
  <p:sldIdLst>
    <p:sldId id="383" r:id="rId8"/>
    <p:sldId id="397" r:id="rId9"/>
    <p:sldId id="423" r:id="rId10"/>
    <p:sldId id="424" r:id="rId11"/>
    <p:sldId id="407" r:id="rId12"/>
    <p:sldId id="370" r:id="rId13"/>
    <p:sldId id="408" r:id="rId14"/>
    <p:sldId id="409" r:id="rId15"/>
    <p:sldId id="410" r:id="rId16"/>
    <p:sldId id="411" r:id="rId17"/>
    <p:sldId id="412" r:id="rId18"/>
    <p:sldId id="413" r:id="rId19"/>
    <p:sldId id="414" r:id="rId20"/>
    <p:sldId id="415" r:id="rId21"/>
    <p:sldId id="398" r:id="rId22"/>
    <p:sldId id="403" r:id="rId23"/>
    <p:sldId id="417" r:id="rId24"/>
    <p:sldId id="418" r:id="rId25"/>
    <p:sldId id="419" r:id="rId26"/>
    <p:sldId id="400" r:id="rId27"/>
    <p:sldId id="399" r:id="rId28"/>
    <p:sldId id="389" r:id="rId29"/>
    <p:sldId id="390" r:id="rId30"/>
    <p:sldId id="391" r:id="rId31"/>
    <p:sldId id="402" r:id="rId32"/>
    <p:sldId id="401" r:id="rId33"/>
    <p:sldId id="396" r:id="rId34"/>
    <p:sldId id="388" r:id="rId35"/>
    <p:sldId id="393" r:id="rId36"/>
    <p:sldId id="394" r:id="rId37"/>
    <p:sldId id="385" r:id="rId38"/>
    <p:sldId id="386" r:id="rId39"/>
    <p:sldId id="395" r:id="rId40"/>
    <p:sldId id="358" r:id="rId41"/>
    <p:sldId id="359" r:id="rId42"/>
    <p:sldId id="360" r:id="rId43"/>
    <p:sldId id="361" r:id="rId44"/>
    <p:sldId id="362" r:id="rId45"/>
    <p:sldId id="363" r:id="rId46"/>
    <p:sldId id="365" r:id="rId47"/>
    <p:sldId id="366" r:id="rId48"/>
    <p:sldId id="367" r:id="rId49"/>
    <p:sldId id="368" r:id="rId50"/>
    <p:sldId id="369" r:id="rId51"/>
    <p:sldId id="371" r:id="rId52"/>
    <p:sldId id="372" r:id="rId53"/>
    <p:sldId id="373" r:id="rId54"/>
    <p:sldId id="374" r:id="rId55"/>
    <p:sldId id="375" r:id="rId56"/>
    <p:sldId id="376" r:id="rId57"/>
    <p:sldId id="377" r:id="rId58"/>
    <p:sldId id="378" r:id="rId59"/>
    <p:sldId id="379" r:id="rId60"/>
    <p:sldId id="380" r:id="rId61"/>
    <p:sldId id="381" r:id="rId62"/>
    <p:sldId id="382" r:id="rId63"/>
  </p:sldIdLst>
  <p:sldSz cx="12192000" cy="6858000"/>
  <p:notesSz cx="7023100" cy="9309100"/>
  <p:defaultTex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894">
          <p15:clr>
            <a:srgbClr val="A4A3A4"/>
          </p15:clr>
        </p15:guide>
        <p15:guide id="2" pos="232">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CHAILLAN, NICOLAS M HQE USAF HAF SAF/AQ" initials="CNMHUHS" lastIdx="2" clrIdx="0">
    <p:extLst>
      <p:ext uri="{19B8F6BF-5375-455C-9EA6-DF929625EA0E}">
        <p15:presenceInfo xmlns:p15="http://schemas.microsoft.com/office/powerpoint/2012/main" userId="S-1-5-21-1271409858-1095883707-2794662393-946311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08000"/>
    <a:srgbClr val="FFCC00"/>
    <a:srgbClr val="C0C0C0"/>
    <a:srgbClr val="FF9900"/>
    <a:srgbClr val="CC66FF"/>
    <a:srgbClr val="FF0000"/>
    <a:srgbClr val="151C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0" autoAdjust="0"/>
    <p:restoredTop sz="90929"/>
  </p:normalViewPr>
  <p:slideViewPr>
    <p:cSldViewPr snapToGrid="0">
      <p:cViewPr varScale="1">
        <p:scale>
          <a:sx n="109" d="100"/>
          <a:sy n="109" d="100"/>
        </p:scale>
        <p:origin x="492" y="114"/>
      </p:cViewPr>
      <p:guideLst>
        <p:guide orient="horz" pos="894"/>
        <p:guide pos="2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50" d="100"/>
          <a:sy n="50" d="100"/>
        </p:scale>
        <p:origin x="-1182" y="288"/>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043238" cy="460375"/>
          </a:xfrm>
          <a:prstGeom prst="rect">
            <a:avLst/>
          </a:prstGeom>
          <a:noFill/>
          <a:ln w="12700">
            <a:noFill/>
            <a:miter lim="800000"/>
            <a:headEnd/>
            <a:tailEnd/>
          </a:ln>
          <a:effectLst/>
        </p:spPr>
        <p:txBody>
          <a:bodyPr vert="horz" wrap="square" lIns="92784" tIns="46389" rIns="92784" bIns="46389" numCol="1" anchor="t" anchorCtr="0" compatLnSpc="1">
            <a:prstTxWarp prst="textNoShape">
              <a:avLst/>
            </a:prstTxWarp>
          </a:bodyPr>
          <a:lstStyle>
            <a:lvl1pPr algn="l">
              <a:defRPr sz="1200">
                <a:latin typeface="Arial" charset="0"/>
              </a:defRPr>
            </a:lvl1pPr>
          </a:lstStyle>
          <a:p>
            <a:pPr>
              <a:defRPr/>
            </a:pPr>
            <a:endParaRPr lang="en-US"/>
          </a:p>
        </p:txBody>
      </p:sp>
      <p:sp>
        <p:nvSpPr>
          <p:cNvPr id="82947" name="Rectangle 3"/>
          <p:cNvSpPr>
            <a:spLocks noGrp="1" noChangeArrowheads="1"/>
          </p:cNvSpPr>
          <p:nvPr>
            <p:ph type="dt" sz="quarter" idx="1"/>
          </p:nvPr>
        </p:nvSpPr>
        <p:spPr bwMode="auto">
          <a:xfrm>
            <a:off x="3979863" y="0"/>
            <a:ext cx="3043237" cy="460375"/>
          </a:xfrm>
          <a:prstGeom prst="rect">
            <a:avLst/>
          </a:prstGeom>
          <a:noFill/>
          <a:ln w="12700">
            <a:noFill/>
            <a:miter lim="800000"/>
            <a:headEnd/>
            <a:tailEnd/>
          </a:ln>
          <a:effectLst/>
        </p:spPr>
        <p:txBody>
          <a:bodyPr vert="horz" wrap="square" lIns="92784" tIns="46389" rIns="92784" bIns="46389" numCol="1" anchor="t" anchorCtr="0" compatLnSpc="1">
            <a:prstTxWarp prst="textNoShape">
              <a:avLst/>
            </a:prstTxWarp>
          </a:bodyPr>
          <a:lstStyle>
            <a:lvl1pPr algn="r">
              <a:defRPr sz="1200">
                <a:latin typeface="Arial" charset="0"/>
              </a:defRPr>
            </a:lvl1pPr>
          </a:lstStyle>
          <a:p>
            <a:pPr>
              <a:defRPr/>
            </a:pPr>
            <a:endParaRPr lang="en-US"/>
          </a:p>
        </p:txBody>
      </p:sp>
      <p:sp>
        <p:nvSpPr>
          <p:cNvPr id="82948" name="Rectangle 4"/>
          <p:cNvSpPr>
            <a:spLocks noGrp="1" noChangeArrowheads="1"/>
          </p:cNvSpPr>
          <p:nvPr>
            <p:ph type="ftr" sz="quarter" idx="2"/>
          </p:nvPr>
        </p:nvSpPr>
        <p:spPr bwMode="auto">
          <a:xfrm>
            <a:off x="0" y="8836025"/>
            <a:ext cx="3043238" cy="460375"/>
          </a:xfrm>
          <a:prstGeom prst="rect">
            <a:avLst/>
          </a:prstGeom>
          <a:noFill/>
          <a:ln w="12700">
            <a:noFill/>
            <a:miter lim="800000"/>
            <a:headEnd/>
            <a:tailEnd/>
          </a:ln>
          <a:effectLst/>
        </p:spPr>
        <p:txBody>
          <a:bodyPr vert="horz" wrap="square" lIns="92784" tIns="46389" rIns="92784" bIns="46389" numCol="1" anchor="b" anchorCtr="0" compatLnSpc="1">
            <a:prstTxWarp prst="textNoShape">
              <a:avLst/>
            </a:prstTxWarp>
          </a:bodyPr>
          <a:lstStyle>
            <a:lvl1pPr algn="l">
              <a:defRPr sz="1200">
                <a:latin typeface="Arial" charset="0"/>
              </a:defRPr>
            </a:lvl1pPr>
          </a:lstStyle>
          <a:p>
            <a:pPr>
              <a:defRPr/>
            </a:pPr>
            <a:endParaRPr lang="en-US"/>
          </a:p>
        </p:txBody>
      </p:sp>
      <p:sp>
        <p:nvSpPr>
          <p:cNvPr id="82949" name="Rectangle 5"/>
          <p:cNvSpPr>
            <a:spLocks noGrp="1" noChangeArrowheads="1"/>
          </p:cNvSpPr>
          <p:nvPr>
            <p:ph type="sldNum" sz="quarter" idx="3"/>
          </p:nvPr>
        </p:nvSpPr>
        <p:spPr bwMode="auto">
          <a:xfrm>
            <a:off x="3979863" y="8836025"/>
            <a:ext cx="3043237" cy="460375"/>
          </a:xfrm>
          <a:prstGeom prst="rect">
            <a:avLst/>
          </a:prstGeom>
          <a:noFill/>
          <a:ln w="12700">
            <a:noFill/>
            <a:miter lim="800000"/>
            <a:headEnd/>
            <a:tailEnd/>
          </a:ln>
          <a:effectLst/>
        </p:spPr>
        <p:txBody>
          <a:bodyPr vert="horz" wrap="square" lIns="92784" tIns="46389" rIns="92784" bIns="46389" numCol="1" anchor="b" anchorCtr="0" compatLnSpc="1">
            <a:prstTxWarp prst="textNoShape">
              <a:avLst/>
            </a:prstTxWarp>
          </a:bodyPr>
          <a:lstStyle>
            <a:lvl1pPr algn="r">
              <a:defRPr sz="1200"/>
            </a:lvl1pPr>
          </a:lstStyle>
          <a:p>
            <a:pPr>
              <a:defRPr/>
            </a:pPr>
            <a:fld id="{307CDD76-9F1A-4DFD-8C44-B57D75C90B3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2784" tIns="46389" rIns="92784" bIns="46389" numCol="1" anchor="t" anchorCtr="0" compatLnSpc="1">
            <a:prstTxWarp prst="textNoShape">
              <a:avLst/>
            </a:prstTxWarp>
          </a:bodyPr>
          <a:lstStyle>
            <a:lvl1pPr algn="l">
              <a:defRPr sz="1200">
                <a:latin typeface="Arial" charset="0"/>
              </a:defRPr>
            </a:lvl1pPr>
          </a:lstStyle>
          <a:p>
            <a:pPr>
              <a:defRPr/>
            </a:pPr>
            <a:endParaRPr lang="en-US"/>
          </a:p>
        </p:txBody>
      </p:sp>
      <p:sp>
        <p:nvSpPr>
          <p:cNvPr id="39939" name="Rectangle 3"/>
          <p:cNvSpPr>
            <a:spLocks noGrp="1" noChangeArrowheads="1"/>
          </p:cNvSpPr>
          <p:nvPr>
            <p:ph type="dt" idx="1"/>
          </p:nvPr>
        </p:nvSpPr>
        <p:spPr bwMode="auto">
          <a:xfrm>
            <a:off x="3979863" y="0"/>
            <a:ext cx="3043237" cy="465138"/>
          </a:xfrm>
          <a:prstGeom prst="rect">
            <a:avLst/>
          </a:prstGeom>
          <a:noFill/>
          <a:ln w="9525">
            <a:noFill/>
            <a:miter lim="800000"/>
            <a:headEnd/>
            <a:tailEnd/>
          </a:ln>
          <a:effectLst/>
        </p:spPr>
        <p:txBody>
          <a:bodyPr vert="horz" wrap="square" lIns="92784" tIns="46389" rIns="92784" bIns="46389" numCol="1" anchor="t" anchorCtr="0" compatLnSpc="1">
            <a:prstTxWarp prst="textNoShape">
              <a:avLst/>
            </a:prstTxWarp>
          </a:bodyPr>
          <a:lstStyle>
            <a:lvl1pPr algn="r">
              <a:defRPr sz="1200">
                <a:latin typeface="Arial" charset="0"/>
              </a:defRPr>
            </a:lvl1pPr>
          </a:lstStyle>
          <a:p>
            <a:pPr>
              <a:defRPr/>
            </a:pPr>
            <a:endParaRPr lang="en-US"/>
          </a:p>
        </p:txBody>
      </p:sp>
      <p:sp>
        <p:nvSpPr>
          <p:cNvPr id="11268" name="Rectangle 4"/>
          <p:cNvSpPr>
            <a:spLocks noGrp="1" noRot="1" noChangeAspect="1" noChangeArrowheads="1" noTextEdit="1"/>
          </p:cNvSpPr>
          <p:nvPr>
            <p:ph type="sldImg" idx="2"/>
          </p:nvPr>
        </p:nvSpPr>
        <p:spPr bwMode="auto">
          <a:xfrm>
            <a:off x="407988" y="698500"/>
            <a:ext cx="6207125" cy="3490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p:cNvSpPr>
            <a:spLocks noGrp="1" noChangeArrowheads="1"/>
          </p:cNvSpPr>
          <p:nvPr>
            <p:ph type="body" sz="quarter" idx="3"/>
          </p:nvPr>
        </p:nvSpPr>
        <p:spPr bwMode="auto">
          <a:xfrm>
            <a:off x="936625" y="4422775"/>
            <a:ext cx="5149850" cy="4187825"/>
          </a:xfrm>
          <a:prstGeom prst="rect">
            <a:avLst/>
          </a:prstGeom>
          <a:noFill/>
          <a:ln w="9525">
            <a:noFill/>
            <a:miter lim="800000"/>
            <a:headEnd/>
            <a:tailEnd/>
          </a:ln>
          <a:effectLst/>
        </p:spPr>
        <p:txBody>
          <a:bodyPr vert="horz" wrap="square" lIns="92784" tIns="46389" rIns="92784" bIns="463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9942" name="Rectangle 6"/>
          <p:cNvSpPr>
            <a:spLocks noGrp="1" noChangeArrowheads="1"/>
          </p:cNvSpPr>
          <p:nvPr>
            <p:ph type="ftr" sz="quarter" idx="4"/>
          </p:nvPr>
        </p:nvSpPr>
        <p:spPr bwMode="auto">
          <a:xfrm>
            <a:off x="0" y="8843963"/>
            <a:ext cx="3043238" cy="465137"/>
          </a:xfrm>
          <a:prstGeom prst="rect">
            <a:avLst/>
          </a:prstGeom>
          <a:noFill/>
          <a:ln w="9525">
            <a:noFill/>
            <a:miter lim="800000"/>
            <a:headEnd/>
            <a:tailEnd/>
          </a:ln>
          <a:effectLst/>
        </p:spPr>
        <p:txBody>
          <a:bodyPr vert="horz" wrap="square" lIns="92784" tIns="46389" rIns="92784" bIns="46389" numCol="1" anchor="b" anchorCtr="0" compatLnSpc="1">
            <a:prstTxWarp prst="textNoShape">
              <a:avLst/>
            </a:prstTxWarp>
          </a:bodyPr>
          <a:lstStyle>
            <a:lvl1pPr algn="l">
              <a:defRPr sz="1200">
                <a:latin typeface="Arial" charset="0"/>
              </a:defRPr>
            </a:lvl1pPr>
          </a:lstStyle>
          <a:p>
            <a:pPr>
              <a:defRPr/>
            </a:pPr>
            <a:endParaRPr lang="en-US"/>
          </a:p>
        </p:txBody>
      </p:sp>
      <p:sp>
        <p:nvSpPr>
          <p:cNvPr id="39943" name="Rectangle 7"/>
          <p:cNvSpPr>
            <a:spLocks noGrp="1" noChangeArrowheads="1"/>
          </p:cNvSpPr>
          <p:nvPr>
            <p:ph type="sldNum" sz="quarter" idx="5"/>
          </p:nvPr>
        </p:nvSpPr>
        <p:spPr bwMode="auto">
          <a:xfrm>
            <a:off x="3979863" y="8843963"/>
            <a:ext cx="3043237" cy="465137"/>
          </a:xfrm>
          <a:prstGeom prst="rect">
            <a:avLst/>
          </a:prstGeom>
          <a:noFill/>
          <a:ln w="9525">
            <a:noFill/>
            <a:miter lim="800000"/>
            <a:headEnd/>
            <a:tailEnd/>
          </a:ln>
          <a:effectLst/>
        </p:spPr>
        <p:txBody>
          <a:bodyPr vert="horz" wrap="square" lIns="92784" tIns="46389" rIns="92784" bIns="46389" numCol="1" anchor="b" anchorCtr="0" compatLnSpc="1">
            <a:prstTxWarp prst="textNoShape">
              <a:avLst/>
            </a:prstTxWarp>
          </a:bodyPr>
          <a:lstStyle>
            <a:lvl1pPr algn="r">
              <a:defRPr sz="1200"/>
            </a:lvl1pPr>
          </a:lstStyle>
          <a:p>
            <a:pPr>
              <a:defRPr/>
            </a:pPr>
            <a:fld id="{D03A7E34-3662-4CEA-9417-503A77ABA33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4588" indent="-228600">
              <a:defRPr sz="1400">
                <a:solidFill>
                  <a:schemeClr val="tx1"/>
                </a:solidFill>
                <a:latin typeface="Arial" panose="020B0604020202020204" pitchFamily="34" charset="0"/>
              </a:defRPr>
            </a:lvl3pPr>
            <a:lvl4pPr marL="1601788" indent="-228600">
              <a:defRPr sz="1400">
                <a:solidFill>
                  <a:schemeClr val="tx1"/>
                </a:solidFill>
                <a:latin typeface="Arial" panose="020B0604020202020204" pitchFamily="34" charset="0"/>
              </a:defRPr>
            </a:lvl4pPr>
            <a:lvl5pPr marL="2058988" indent="-228600">
              <a:defRPr sz="1400">
                <a:solidFill>
                  <a:schemeClr val="tx1"/>
                </a:solidFill>
                <a:latin typeface="Arial" panose="020B0604020202020204" pitchFamily="34" charset="0"/>
              </a:defRPr>
            </a:lvl5pPr>
            <a:lvl6pPr marL="2516188" indent="-228600" eaLnBrk="0" fontAlgn="base" hangingPunct="0">
              <a:spcBef>
                <a:spcPct val="0"/>
              </a:spcBef>
              <a:spcAft>
                <a:spcPct val="0"/>
              </a:spcAft>
              <a:defRPr sz="1400">
                <a:solidFill>
                  <a:schemeClr val="tx1"/>
                </a:solidFill>
                <a:latin typeface="Arial" panose="020B0604020202020204" pitchFamily="34" charset="0"/>
              </a:defRPr>
            </a:lvl6pPr>
            <a:lvl7pPr marL="2973388" indent="-228600" eaLnBrk="0" fontAlgn="base" hangingPunct="0">
              <a:spcBef>
                <a:spcPct val="0"/>
              </a:spcBef>
              <a:spcAft>
                <a:spcPct val="0"/>
              </a:spcAft>
              <a:defRPr sz="1400">
                <a:solidFill>
                  <a:schemeClr val="tx1"/>
                </a:solidFill>
                <a:latin typeface="Arial" panose="020B0604020202020204" pitchFamily="34" charset="0"/>
              </a:defRPr>
            </a:lvl7pPr>
            <a:lvl8pPr marL="3430588" indent="-228600" eaLnBrk="0" fontAlgn="base" hangingPunct="0">
              <a:spcBef>
                <a:spcPct val="0"/>
              </a:spcBef>
              <a:spcAft>
                <a:spcPct val="0"/>
              </a:spcAft>
              <a:defRPr sz="1400">
                <a:solidFill>
                  <a:schemeClr val="tx1"/>
                </a:solidFill>
                <a:latin typeface="Arial" panose="020B0604020202020204" pitchFamily="34" charset="0"/>
              </a:defRPr>
            </a:lvl8pPr>
            <a:lvl9pPr marL="3887788" indent="-228600" eaLnBrk="0" fontAlgn="base" hangingPunct="0">
              <a:spcBef>
                <a:spcPct val="0"/>
              </a:spcBef>
              <a:spcAft>
                <a:spcPct val="0"/>
              </a:spcAft>
              <a:defRPr sz="1400">
                <a:solidFill>
                  <a:schemeClr val="tx1"/>
                </a:solidFill>
                <a:latin typeface="Arial" panose="020B0604020202020204" pitchFamily="34" charset="0"/>
              </a:defRPr>
            </a:lvl9pPr>
          </a:lstStyle>
          <a:p>
            <a:fld id="{298C7E4F-33E5-411C-8618-59BC115A1B7D}" type="slidenum">
              <a:rPr lang="en-US" altLang="en-US" sz="1200" smtClean="0"/>
              <a:pPr/>
              <a:t>1</a:t>
            </a:fld>
            <a:endParaRPr lang="en-US" altLang="en-US" sz="1200" smtClean="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15967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2D1C53-9631-4991-9262-FFC53B32FDD8}" type="slidenum">
              <a:rPr lang="en-US" smtClean="0"/>
              <a:t>6</a:t>
            </a:fld>
            <a:endParaRPr lang="en-US" dirty="0"/>
          </a:p>
        </p:txBody>
      </p:sp>
    </p:spTree>
    <p:extLst>
      <p:ext uri="{BB962C8B-B14F-4D97-AF65-F5344CB8AC3E}">
        <p14:creationId xmlns:p14="http://schemas.microsoft.com/office/powerpoint/2010/main" val="331762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altLang="en-US" sz="1200" b="0" dirty="0" smtClean="0"/>
              <a:t>Need for speed…but </a:t>
            </a:r>
            <a:r>
              <a:rPr lang="en-US" altLang="en-US" sz="1200" b="0" u="sng" dirty="0" smtClean="0"/>
              <a:t>embedded</a:t>
            </a:r>
            <a:r>
              <a:rPr lang="en-US" altLang="en-US" sz="1200" b="0" dirty="0" smtClean="0"/>
              <a:t> systems present DevOps </a:t>
            </a:r>
            <a:r>
              <a:rPr lang="en-US" altLang="en-US" sz="1200" b="0" u="sng" dirty="0" smtClean="0"/>
              <a:t>process</a:t>
            </a:r>
            <a:r>
              <a:rPr lang="en-US" altLang="en-US" sz="1200" b="0" dirty="0" smtClean="0"/>
              <a:t> challenges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altLang="en-US" sz="1200" b="0" dirty="0" smtClean="0"/>
              <a:t>The</a:t>
            </a:r>
            <a:r>
              <a:rPr lang="en-US" altLang="en-US" sz="1200" b="0" baseline="0" dirty="0" smtClean="0"/>
              <a:t> “quality” communities should demand </a:t>
            </a:r>
            <a:r>
              <a:rPr lang="en-US" altLang="en-US" sz="1200" b="0" u="sng" baseline="0" dirty="0" smtClean="0"/>
              <a:t>more</a:t>
            </a:r>
            <a:r>
              <a:rPr lang="en-US" altLang="en-US" sz="1200" b="0" u="none" baseline="0" dirty="0" smtClean="0"/>
              <a:t> rigor, higher </a:t>
            </a:r>
            <a:r>
              <a:rPr lang="en-US" altLang="en-US" sz="1200" b="0" u="sng" baseline="0" dirty="0" smtClean="0"/>
              <a:t>transparency</a:t>
            </a:r>
            <a:r>
              <a:rPr lang="en-US" altLang="en-US" sz="1200" b="0" u="none" baseline="0" dirty="0" smtClean="0"/>
              <a:t>, and a voice </a:t>
            </a:r>
            <a:r>
              <a:rPr lang="en-US" altLang="en-US" sz="1200" b="0" u="sng" baseline="0" dirty="0" smtClean="0"/>
              <a:t>early</a:t>
            </a:r>
            <a:r>
              <a:rPr lang="en-US" altLang="en-US" sz="1200" b="0" u="none" baseline="0" dirty="0" smtClean="0"/>
              <a:t> in the design.</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dirty="0" smtClean="0">
                <a:solidFill>
                  <a:srgbClr val="FF0000"/>
                </a:solidFill>
              </a:rPr>
              <a:t>Stakeholders</a:t>
            </a:r>
            <a:r>
              <a:rPr lang="en-US" baseline="0" dirty="0" smtClean="0">
                <a:solidFill>
                  <a:srgbClr val="FF0000"/>
                </a:solidFill>
              </a:rPr>
              <a:t> </a:t>
            </a:r>
            <a:r>
              <a:rPr lang="en-US" dirty="0" smtClean="0">
                <a:solidFill>
                  <a:srgbClr val="FF0000"/>
                </a:solidFill>
              </a:rPr>
              <a:t>need not be agile/</a:t>
            </a:r>
            <a:r>
              <a:rPr lang="en-US" dirty="0" err="1" smtClean="0">
                <a:solidFill>
                  <a:srgbClr val="FF0000"/>
                </a:solidFill>
              </a:rPr>
              <a:t>DevSecOps</a:t>
            </a:r>
            <a:r>
              <a:rPr lang="en-US" dirty="0" smtClean="0">
                <a:solidFill>
                  <a:srgbClr val="FF0000"/>
                </a:solidFill>
              </a:rPr>
              <a:t> expert…focus on responsiveness and quality</a:t>
            </a:r>
            <a:r>
              <a:rPr lang="en-US" dirty="0" smtClean="0">
                <a:solidFill>
                  <a:schemeClr val="tx1"/>
                </a:solidFill>
              </a:rPr>
              <a:t>!</a:t>
            </a:r>
            <a:endParaRPr lang="en-US"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pPr>
              <a:defRPr/>
            </a:pPr>
            <a:fld id="{D03A7E34-3662-4CEA-9417-503A77ABA331}" type="slidenum">
              <a:rPr lang="en-US" altLang="en-US" smtClean="0"/>
              <a:pPr>
                <a:defRPr/>
              </a:pPr>
              <a:t>17</a:t>
            </a:fld>
            <a:endParaRPr lang="en-US" altLang="en-US"/>
          </a:p>
        </p:txBody>
      </p:sp>
    </p:spTree>
    <p:extLst>
      <p:ext uri="{BB962C8B-B14F-4D97-AF65-F5344CB8AC3E}">
        <p14:creationId xmlns:p14="http://schemas.microsoft.com/office/powerpoint/2010/main" val="3626468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metrics:</a:t>
            </a:r>
          </a:p>
          <a:p>
            <a:pPr marL="171450" indent="-171450">
              <a:buFontTx/>
              <a:buChar char="-"/>
            </a:pPr>
            <a:r>
              <a:rPr lang="en-US" dirty="0" smtClean="0"/>
              <a:t>Lead</a:t>
            </a:r>
            <a:r>
              <a:rPr lang="en-US" baseline="0" dirty="0" smtClean="0"/>
              <a:t> time</a:t>
            </a:r>
          </a:p>
          <a:p>
            <a:pPr marL="171450" indent="-171450">
              <a:buFontTx/>
              <a:buChar char="-"/>
            </a:pPr>
            <a:r>
              <a:rPr lang="en-US" baseline="0" dirty="0" smtClean="0"/>
              <a:t>Cycle time</a:t>
            </a:r>
          </a:p>
          <a:p>
            <a:pPr marL="171450" indent="-171450">
              <a:buFontTx/>
              <a:buChar char="-"/>
            </a:pPr>
            <a:r>
              <a:rPr lang="en-US" baseline="0" dirty="0" smtClean="0"/>
              <a:t>MTTD (Mean Time to Detection)</a:t>
            </a:r>
          </a:p>
          <a:p>
            <a:pPr marL="171450" indent="-171450">
              <a:buFontTx/>
              <a:buChar char="-"/>
            </a:pPr>
            <a:r>
              <a:rPr lang="en-US" baseline="0" dirty="0" smtClean="0"/>
              <a:t>MTTR (Mean Time To Repair)</a:t>
            </a:r>
          </a:p>
          <a:p>
            <a:pPr marL="171450" indent="-171450">
              <a:buFontTx/>
              <a:buChar char="-"/>
            </a:pPr>
            <a:r>
              <a:rPr lang="en-US" baseline="0" dirty="0" smtClean="0"/>
              <a:t>Change failure rate</a:t>
            </a:r>
          </a:p>
          <a:p>
            <a:pPr marL="171450" indent="-171450">
              <a:buFontTx/>
              <a:buChar char="-"/>
            </a:pPr>
            <a:r>
              <a:rPr lang="en-US" baseline="0" dirty="0" smtClean="0"/>
              <a:t>(additional quality metrics)</a:t>
            </a:r>
            <a:endParaRPr lang="en-US" dirty="0"/>
          </a:p>
        </p:txBody>
      </p:sp>
      <p:sp>
        <p:nvSpPr>
          <p:cNvPr id="4" name="Slide Number Placeholder 3"/>
          <p:cNvSpPr>
            <a:spLocks noGrp="1"/>
          </p:cNvSpPr>
          <p:nvPr>
            <p:ph type="sldNum" sz="quarter" idx="10"/>
          </p:nvPr>
        </p:nvSpPr>
        <p:spPr/>
        <p:txBody>
          <a:bodyPr/>
          <a:lstStyle/>
          <a:p>
            <a:pPr>
              <a:defRPr/>
            </a:pPr>
            <a:fld id="{D03A7E34-3662-4CEA-9417-503A77ABA331}" type="slidenum">
              <a:rPr lang="en-US" altLang="en-US" smtClean="0"/>
              <a:pPr>
                <a:defRPr/>
              </a:pPr>
              <a:t>18</a:t>
            </a:fld>
            <a:endParaRPr lang="en-US" altLang="en-US"/>
          </a:p>
        </p:txBody>
      </p:sp>
    </p:spTree>
    <p:extLst>
      <p:ext uri="{BB962C8B-B14F-4D97-AF65-F5344CB8AC3E}">
        <p14:creationId xmlns:p14="http://schemas.microsoft.com/office/powerpoint/2010/main" val="2193316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2D1C53-9631-4991-9262-FFC53B32FDD8}" type="slidenum">
              <a:rPr lang="en-US" smtClean="0"/>
              <a:t>56</a:t>
            </a:fld>
            <a:endParaRPr lang="en-US" dirty="0"/>
          </a:p>
        </p:txBody>
      </p:sp>
    </p:spTree>
    <p:extLst>
      <p:ext uri="{BB962C8B-B14F-4D97-AF65-F5344CB8AC3E}">
        <p14:creationId xmlns:p14="http://schemas.microsoft.com/office/powerpoint/2010/main" val="308577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Line 2"/>
          <p:cNvSpPr>
            <a:spLocks noChangeShapeType="1"/>
          </p:cNvSpPr>
          <p:nvPr/>
        </p:nvSpPr>
        <p:spPr bwMode="auto">
          <a:xfrm>
            <a:off x="508000" y="6451600"/>
            <a:ext cx="11176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 name="Line 5"/>
          <p:cNvSpPr>
            <a:spLocks noChangeShapeType="1"/>
          </p:cNvSpPr>
          <p:nvPr/>
        </p:nvSpPr>
        <p:spPr bwMode="auto">
          <a:xfrm>
            <a:off x="508000" y="1231900"/>
            <a:ext cx="11176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1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15427" y="3018726"/>
            <a:ext cx="3104853"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4"/>
          <p:cNvSpPr txBox="1">
            <a:spLocks noChangeArrowheads="1"/>
          </p:cNvSpPr>
          <p:nvPr/>
        </p:nvSpPr>
        <p:spPr bwMode="auto">
          <a:xfrm>
            <a:off x="508000" y="500063"/>
            <a:ext cx="1117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1400">
                <a:solidFill>
                  <a:schemeClr val="tx1"/>
                </a:solidFill>
                <a:latin typeface="Arial" panose="020B0604020202020204" pitchFamily="34" charset="0"/>
              </a:defRPr>
            </a:lvl1pPr>
            <a:lvl2pPr marL="742950" indent="-285750" algn="ctr">
              <a:defRPr sz="1400">
                <a:solidFill>
                  <a:schemeClr val="tx1"/>
                </a:solidFill>
                <a:latin typeface="Arial" panose="020B0604020202020204" pitchFamily="34" charset="0"/>
              </a:defRPr>
            </a:lvl2pPr>
            <a:lvl3pPr marL="1143000" indent="-228600" algn="ctr">
              <a:defRPr sz="1400">
                <a:solidFill>
                  <a:schemeClr val="tx1"/>
                </a:solidFill>
                <a:latin typeface="Arial" panose="020B0604020202020204" pitchFamily="34" charset="0"/>
              </a:defRPr>
            </a:lvl3pPr>
            <a:lvl4pPr marL="1600200" indent="-228600" algn="ctr">
              <a:defRPr sz="1400">
                <a:solidFill>
                  <a:schemeClr val="tx1"/>
                </a:solidFill>
                <a:latin typeface="Arial" panose="020B0604020202020204" pitchFamily="34" charset="0"/>
              </a:defRPr>
            </a:lvl4pPr>
            <a:lvl5pPr marL="2057400" indent="-228600" algn="ctr">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defRPr/>
            </a:pPr>
            <a:r>
              <a:rPr lang="en-US" altLang="en-US" sz="3600" b="1" i="1" dirty="0" smtClean="0"/>
              <a:t>Department of the Air Force</a:t>
            </a:r>
          </a:p>
        </p:txBody>
      </p:sp>
      <p:sp>
        <p:nvSpPr>
          <p:cNvPr id="7" name="Text Box 1029"/>
          <p:cNvSpPr txBox="1">
            <a:spLocks noChangeArrowheads="1"/>
          </p:cNvSpPr>
          <p:nvPr userDrawn="1"/>
        </p:nvSpPr>
        <p:spPr bwMode="auto">
          <a:xfrm>
            <a:off x="508000" y="1280443"/>
            <a:ext cx="1117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sz="1400">
                <a:solidFill>
                  <a:schemeClr val="tx1"/>
                </a:solidFill>
                <a:latin typeface="Arial" panose="020B0604020202020204" pitchFamily="34" charset="0"/>
              </a:defRPr>
            </a:lvl1pPr>
            <a:lvl2pPr marL="742950" indent="-285750" algn="ctr">
              <a:defRPr sz="1400">
                <a:solidFill>
                  <a:schemeClr val="tx1"/>
                </a:solidFill>
                <a:latin typeface="Arial" panose="020B0604020202020204" pitchFamily="34" charset="0"/>
              </a:defRPr>
            </a:lvl2pPr>
            <a:lvl3pPr marL="1143000" indent="-228600" algn="ctr">
              <a:defRPr sz="1400">
                <a:solidFill>
                  <a:schemeClr val="tx1"/>
                </a:solidFill>
                <a:latin typeface="Arial" panose="020B0604020202020204" pitchFamily="34" charset="0"/>
              </a:defRPr>
            </a:lvl3pPr>
            <a:lvl4pPr marL="1600200" indent="-228600" algn="ctr">
              <a:defRPr sz="1400">
                <a:solidFill>
                  <a:schemeClr val="tx1"/>
                </a:solidFill>
                <a:latin typeface="Arial" panose="020B0604020202020204" pitchFamily="34" charset="0"/>
              </a:defRPr>
            </a:lvl4pPr>
            <a:lvl5pPr marL="2057400" indent="-228600" algn="ctr">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spcBef>
                <a:spcPct val="50000"/>
              </a:spcBef>
              <a:defRPr/>
            </a:pPr>
            <a:r>
              <a:rPr lang="en-US" altLang="en-US" sz="1600" b="1" i="1" dirty="0" smtClean="0">
                <a:latin typeface="Century Schoolbook" panose="02040604050505020304" pitchFamily="18" charset="0"/>
              </a:rPr>
              <a:t>I n t e g r i t y  -  S e r v i c e  -  E x c e l </a:t>
            </a:r>
            <a:r>
              <a:rPr lang="en-US" altLang="en-US" sz="1600" b="1" i="1" dirty="0" err="1" smtClean="0">
                <a:latin typeface="Century Schoolbook" panose="02040604050505020304" pitchFamily="18" charset="0"/>
              </a:rPr>
              <a:t>l</a:t>
            </a:r>
            <a:r>
              <a:rPr lang="en-US" altLang="en-US" sz="1600" b="1" i="1" dirty="0" smtClean="0">
                <a:latin typeface="Century Schoolbook" panose="02040604050505020304" pitchFamily="18" charset="0"/>
              </a:rPr>
              <a:t> e n c e</a:t>
            </a:r>
          </a:p>
        </p:txBody>
      </p:sp>
      <p:sp>
        <p:nvSpPr>
          <p:cNvPr id="50191" name="Rectangle 15"/>
          <p:cNvSpPr>
            <a:spLocks noGrp="1" noChangeArrowheads="1"/>
          </p:cNvSpPr>
          <p:nvPr>
            <p:ph type="ctrTitle"/>
          </p:nvPr>
        </p:nvSpPr>
        <p:spPr>
          <a:xfrm>
            <a:off x="368300" y="2054429"/>
            <a:ext cx="11315700" cy="1600200"/>
          </a:xfrm>
        </p:spPr>
        <p:txBody>
          <a:bodyPr/>
          <a:lstStyle>
            <a:lvl1pPr>
              <a:defRPr sz="4400" i="0"/>
            </a:lvl1pPr>
          </a:lstStyle>
          <a:p>
            <a:r>
              <a:rPr lang="en-US" dirty="0"/>
              <a:t>Click to edit Master title style</a:t>
            </a:r>
          </a:p>
        </p:txBody>
      </p:sp>
      <p:sp>
        <p:nvSpPr>
          <p:cNvPr id="8" name="Date Placeholder 6"/>
          <p:cNvSpPr>
            <a:spLocks noGrp="1" noChangeArrowheads="1"/>
          </p:cNvSpPr>
          <p:nvPr>
            <p:ph type="dt" sz="half" idx="10"/>
          </p:nvPr>
        </p:nvSpPr>
        <p:spPr/>
        <p:txBody>
          <a:bodyPr/>
          <a:lstStyle>
            <a:lvl1pPr>
              <a:defRPr/>
            </a:lvl1pPr>
          </a:lstStyle>
          <a:p>
            <a:pPr>
              <a:defRPr/>
            </a:pPr>
            <a:r>
              <a:rPr lang="en-US"/>
              <a:t>As of: </a:t>
            </a:r>
          </a:p>
        </p:txBody>
      </p:sp>
      <p:sp>
        <p:nvSpPr>
          <p:cNvPr id="9" name="Slide Number Placeholder 7"/>
          <p:cNvSpPr>
            <a:spLocks noGrp="1" noChangeArrowheads="1"/>
          </p:cNvSpPr>
          <p:nvPr>
            <p:ph type="sldNum" sz="quarter" idx="11"/>
          </p:nvPr>
        </p:nvSpPr>
        <p:spPr/>
        <p:txBody>
          <a:bodyPr/>
          <a:lstStyle>
            <a:lvl1pPr>
              <a:defRPr/>
            </a:lvl1pPr>
          </a:lstStyle>
          <a:p>
            <a:pPr>
              <a:defRPr/>
            </a:pPr>
            <a:fld id="{4005F756-8005-40BC-BDB4-25D0D689C1DD}"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4049060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53681" y="76200"/>
            <a:ext cx="9737185"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584200" y="1504950"/>
            <a:ext cx="11006667" cy="4743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27"/>
          <p:cNvSpPr>
            <a:spLocks noGrp="1" noChangeArrowheads="1"/>
          </p:cNvSpPr>
          <p:nvPr>
            <p:ph type="dt" sz="half" idx="10"/>
          </p:nvPr>
        </p:nvSpPr>
        <p:spPr>
          <a:xfrm>
            <a:off x="0" y="6524625"/>
            <a:ext cx="2218267" cy="304800"/>
          </a:xfrm>
          <a:ln/>
        </p:spPr>
        <p:txBody>
          <a:bodyPr/>
          <a:lstStyle>
            <a:lvl1pPr>
              <a:defRPr sz="1100"/>
            </a:lvl1pPr>
          </a:lstStyle>
          <a:p>
            <a:pPr>
              <a:defRPr/>
            </a:pPr>
            <a:r>
              <a:rPr lang="en-US" smtClean="0"/>
              <a:t>As of: </a:t>
            </a:r>
            <a:endParaRPr lang="en-US" dirty="0"/>
          </a:p>
        </p:txBody>
      </p:sp>
      <p:sp>
        <p:nvSpPr>
          <p:cNvPr id="5" name="Rectangle 1028"/>
          <p:cNvSpPr>
            <a:spLocks noGrp="1" noChangeArrowheads="1"/>
          </p:cNvSpPr>
          <p:nvPr>
            <p:ph type="sldNum" sz="quarter" idx="11"/>
          </p:nvPr>
        </p:nvSpPr>
        <p:spPr>
          <a:ln/>
        </p:spPr>
        <p:txBody>
          <a:bodyPr/>
          <a:lstStyle>
            <a:lvl1pPr>
              <a:defRPr/>
            </a:lvl1pPr>
          </a:lstStyle>
          <a:p>
            <a:pPr>
              <a:defRPr/>
            </a:pPr>
            <a:fld id="{77FC5674-A1A8-480F-9472-1EE3C7CAEA6F}" type="slidenum">
              <a:rPr lang="en-US"/>
              <a:pPr>
                <a:defRPr/>
              </a:pPr>
              <a:t>‹#›</a:t>
            </a:fld>
            <a:endParaRPr lang="en-US" dirty="0">
              <a:solidFill>
                <a:schemeClr val="bg2"/>
              </a:solidFill>
            </a:endParaRPr>
          </a:p>
        </p:txBody>
      </p:sp>
    </p:spTree>
    <p:extLst>
      <p:ext uri="{BB962C8B-B14F-4D97-AF65-F5344CB8AC3E}">
        <p14:creationId xmlns:p14="http://schemas.microsoft.com/office/powerpoint/2010/main" val="1685974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DC3BC0D1-0E50-44C5-815C-13BC5507F9F0}" type="slidenum">
              <a:rPr lang="en-US" smtClean="0"/>
              <a:t>‹#›</a:t>
            </a:fld>
            <a:endParaRPr lang="en-US"/>
          </a:p>
        </p:txBody>
      </p:sp>
    </p:spTree>
    <p:extLst>
      <p:ext uri="{BB962C8B-B14F-4D97-AF65-F5344CB8AC3E}">
        <p14:creationId xmlns:p14="http://schemas.microsoft.com/office/powerpoint/2010/main" val="34504156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Line 14"/>
          <p:cNvSpPr>
            <a:spLocks noChangeShapeType="1"/>
          </p:cNvSpPr>
          <p:nvPr/>
        </p:nvSpPr>
        <p:spPr bwMode="gray">
          <a:xfrm>
            <a:off x="508000" y="6451600"/>
            <a:ext cx="11176000" cy="0"/>
          </a:xfrm>
          <a:prstGeom prst="line">
            <a:avLst/>
          </a:prstGeom>
          <a:noFill/>
          <a:ln w="57150">
            <a:solidFill>
              <a:srgbClr val="0C2D83"/>
            </a:solidFill>
            <a:round/>
            <a:headEnd/>
            <a:tailEnd/>
          </a:ln>
          <a:effectLst/>
        </p:spPr>
        <p:txBody>
          <a:bodyPr wrap="none" anchor="ctr"/>
          <a:lstStyle/>
          <a:p>
            <a:pPr eaLnBrk="0" hangingPunct="0">
              <a:defRPr/>
            </a:pPr>
            <a:endParaRPr lang="en-US" sz="2400" b="0" dirty="0">
              <a:solidFill>
                <a:srgbClr val="000000"/>
              </a:solidFill>
              <a:latin typeface="Arial"/>
            </a:endParaRPr>
          </a:p>
        </p:txBody>
      </p:sp>
      <p:sp>
        <p:nvSpPr>
          <p:cNvPr id="5" name="Text Box 26"/>
          <p:cNvSpPr txBox="1">
            <a:spLocks noChangeArrowheads="1"/>
          </p:cNvSpPr>
          <p:nvPr/>
        </p:nvSpPr>
        <p:spPr bwMode="gray">
          <a:xfrm>
            <a:off x="1693333" y="1233489"/>
            <a:ext cx="8737600" cy="396875"/>
          </a:xfrm>
          <a:prstGeom prst="rect">
            <a:avLst/>
          </a:prstGeom>
          <a:noFill/>
          <a:ln w="9525">
            <a:noFill/>
            <a:miter lim="800000"/>
            <a:headEnd/>
            <a:tailEnd/>
          </a:ln>
          <a:effectLst/>
        </p:spPr>
        <p:txBody>
          <a:bodyPr>
            <a:spAutoFit/>
          </a:bodyPr>
          <a:lstStyle/>
          <a:p>
            <a:pPr algn="ctr" eaLnBrk="0" hangingPunct="0">
              <a:spcBef>
                <a:spcPct val="50000"/>
              </a:spcBef>
              <a:defRPr/>
            </a:pPr>
            <a:r>
              <a:rPr lang="en-US" sz="2000" b="0" i="1" dirty="0">
                <a:solidFill>
                  <a:srgbClr val="000000"/>
                </a:solidFill>
                <a:latin typeface="Century Schoolbook" pitchFamily="18" charset="0"/>
              </a:rPr>
              <a:t>I n t e g r i t y  -  S e r v i c e  -  E x c e l l e n c e</a:t>
            </a:r>
          </a:p>
        </p:txBody>
      </p:sp>
      <p:sp>
        <p:nvSpPr>
          <p:cNvPr id="6" name="Text Box 27"/>
          <p:cNvSpPr txBox="1">
            <a:spLocks noChangeArrowheads="1"/>
          </p:cNvSpPr>
          <p:nvPr/>
        </p:nvSpPr>
        <p:spPr bwMode="gray">
          <a:xfrm>
            <a:off x="3067307" y="500064"/>
            <a:ext cx="5989652" cy="646331"/>
          </a:xfrm>
          <a:prstGeom prst="rect">
            <a:avLst/>
          </a:prstGeom>
          <a:noFill/>
          <a:ln w="9525">
            <a:noFill/>
            <a:miter lim="800000"/>
            <a:headEnd/>
            <a:tailEnd/>
          </a:ln>
          <a:effectLst/>
        </p:spPr>
        <p:txBody>
          <a:bodyPr wrap="none">
            <a:spAutoFit/>
          </a:bodyPr>
          <a:lstStyle/>
          <a:p>
            <a:pPr algn="ctr" eaLnBrk="0" hangingPunct="0">
              <a:defRPr/>
            </a:pPr>
            <a:r>
              <a:rPr lang="en-US" sz="3600" b="0" i="1" dirty="0">
                <a:solidFill>
                  <a:srgbClr val="000000"/>
                </a:solidFill>
                <a:latin typeface="Arial"/>
              </a:rPr>
              <a:t>Headquarters U.S. Air Force</a:t>
            </a:r>
          </a:p>
        </p:txBody>
      </p:sp>
      <p:sp>
        <p:nvSpPr>
          <p:cNvPr id="7" name="Line 28"/>
          <p:cNvSpPr>
            <a:spLocks noChangeShapeType="1"/>
          </p:cNvSpPr>
          <p:nvPr/>
        </p:nvSpPr>
        <p:spPr bwMode="gray">
          <a:xfrm>
            <a:off x="508000" y="1231900"/>
            <a:ext cx="11176000" cy="0"/>
          </a:xfrm>
          <a:prstGeom prst="line">
            <a:avLst/>
          </a:prstGeom>
          <a:noFill/>
          <a:ln w="57150">
            <a:solidFill>
              <a:srgbClr val="0C2D83"/>
            </a:solidFill>
            <a:round/>
            <a:headEnd/>
            <a:tailEnd/>
          </a:ln>
          <a:effectLst/>
        </p:spPr>
        <p:txBody>
          <a:bodyPr wrap="none" anchor="ctr"/>
          <a:lstStyle/>
          <a:p>
            <a:pPr eaLnBrk="0" hangingPunct="0">
              <a:defRPr/>
            </a:pPr>
            <a:endParaRPr lang="en-US" sz="2400" b="0" dirty="0">
              <a:solidFill>
                <a:srgbClr val="000000"/>
              </a:solidFill>
              <a:latin typeface="Arial"/>
            </a:endParaRPr>
          </a:p>
        </p:txBody>
      </p:sp>
      <p:pic>
        <p:nvPicPr>
          <p:cNvPr id="8" name="Picture 33" descr="afsymbol"/>
          <p:cNvPicPr>
            <a:picLocks noChangeAspect="1" noChangeArrowheads="1"/>
          </p:cNvPicPr>
          <p:nvPr/>
        </p:nvPicPr>
        <p:blipFill>
          <a:blip r:embed="rId2" cstate="print"/>
          <a:srcRect/>
          <a:stretch>
            <a:fillRect/>
          </a:stretch>
        </p:blipFill>
        <p:spPr bwMode="gray">
          <a:xfrm>
            <a:off x="558801" y="4382881"/>
            <a:ext cx="3249801" cy="1921082"/>
          </a:xfrm>
          <a:prstGeom prst="rect">
            <a:avLst/>
          </a:prstGeom>
          <a:noFill/>
          <a:ln w="9525">
            <a:noFill/>
            <a:miter lim="800000"/>
            <a:headEnd/>
            <a:tailEnd/>
          </a:ln>
        </p:spPr>
      </p:pic>
      <p:sp>
        <p:nvSpPr>
          <p:cNvPr id="33826" name="Rectangle 34"/>
          <p:cNvSpPr>
            <a:spLocks noGrp="1" noChangeArrowheads="1"/>
          </p:cNvSpPr>
          <p:nvPr>
            <p:ph type="subTitle" idx="1"/>
          </p:nvPr>
        </p:nvSpPr>
        <p:spPr>
          <a:xfrm>
            <a:off x="5461000" y="3924300"/>
            <a:ext cx="5994400" cy="1047750"/>
          </a:xfrm>
        </p:spPr>
        <p:txBody>
          <a:bodyPr/>
          <a:lstStyle>
            <a:lvl1pPr marL="0" indent="0" algn="r">
              <a:buFont typeface="Wingdings" pitchFamily="2" charset="2"/>
              <a:buNone/>
              <a:defRPr sz="2800">
                <a:solidFill>
                  <a:srgbClr val="151C77"/>
                </a:solidFill>
              </a:defRPr>
            </a:lvl1pPr>
          </a:lstStyle>
          <a:p>
            <a:r>
              <a:rPr lang="en-US" smtClean="0"/>
              <a:t>Click to edit Master subtitle style</a:t>
            </a:r>
            <a:endParaRPr lang="en-US"/>
          </a:p>
        </p:txBody>
      </p:sp>
      <p:sp>
        <p:nvSpPr>
          <p:cNvPr id="33827" name="Rectangle 35"/>
          <p:cNvSpPr>
            <a:spLocks noGrp="1" noChangeArrowheads="1"/>
          </p:cNvSpPr>
          <p:nvPr>
            <p:ph type="ctrTitle"/>
          </p:nvPr>
        </p:nvSpPr>
        <p:spPr>
          <a:xfrm>
            <a:off x="4622800" y="1962150"/>
            <a:ext cx="6858000" cy="1600200"/>
          </a:xfrm>
        </p:spPr>
        <p:txBody>
          <a:bodyPr/>
          <a:lstStyle>
            <a:lvl1pPr>
              <a:defRPr sz="4000" i="0"/>
            </a:lvl1pPr>
          </a:lstStyle>
          <a:p>
            <a:r>
              <a:rPr lang="en-US" smtClean="0"/>
              <a:t>Click to edit Master title style</a:t>
            </a:r>
            <a:endParaRPr lang="en-US"/>
          </a:p>
        </p:txBody>
      </p:sp>
      <p:sp>
        <p:nvSpPr>
          <p:cNvPr id="9" name="Rectangle 30"/>
          <p:cNvSpPr>
            <a:spLocks noGrp="1" noChangeArrowheads="1"/>
          </p:cNvSpPr>
          <p:nvPr>
            <p:ph type="sldNum" sz="quarter" idx="10"/>
          </p:nvPr>
        </p:nvSpPr>
        <p:spPr/>
        <p:txBody>
          <a:bodyPr/>
          <a:lstStyle>
            <a:lvl1pPr>
              <a:defRPr b="0">
                <a:latin typeface="+mn-lt"/>
              </a:defRPr>
            </a:lvl1pPr>
          </a:lstStyle>
          <a:p>
            <a:pPr>
              <a:defRPr/>
            </a:pPr>
            <a:fld id="{55981FF4-0E22-4497-AE2E-23B03EF598B5}" type="slidenum">
              <a:rPr lang="en-US" smtClean="0"/>
              <a:pPr>
                <a:defRPr/>
              </a:pPr>
              <a:t>‹#›</a:t>
            </a:fld>
            <a:endParaRPr lang="en-US" dirty="0">
              <a:solidFill>
                <a:srgbClr val="808080"/>
              </a:solidFill>
            </a:endParaRPr>
          </a:p>
        </p:txBody>
      </p:sp>
      <p:pic>
        <p:nvPicPr>
          <p:cNvPr id="10" name="Picture 8" descr="Image result for dod logo">
            <a:extLst>
              <a:ext uri="{FF2B5EF4-FFF2-40B4-BE49-F238E27FC236}">
                <a16:creationId xmlns:a16="http://schemas.microsoft.com/office/drawing/2014/main" id="{977877C9-6CD0-41E5-AE5F-F4857140EEBA}"/>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54370" y="1784753"/>
            <a:ext cx="2250892" cy="225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25341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17EF3-6904-414B-8C7B-F8921241FA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CA4008-1CD9-4FE0-810E-F4D08E3F15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7005CC-2416-4904-99B8-9DC48D1CEB94}"/>
              </a:ext>
            </a:extLst>
          </p:cNvPr>
          <p:cNvSpPr>
            <a:spLocks noGrp="1"/>
          </p:cNvSpPr>
          <p:nvPr>
            <p:ph type="dt" sz="half" idx="10"/>
          </p:nvPr>
        </p:nvSpPr>
        <p:spPr/>
        <p:txBody>
          <a:bodyPr/>
          <a:lstStyle/>
          <a:p>
            <a:fld id="{74691927-B446-48D1-9739-1DADD7A04A0D}" type="datetimeFigureOut">
              <a:rPr lang="en-US" smtClean="0"/>
              <a:t>9/14/2020</a:t>
            </a:fld>
            <a:endParaRPr lang="en-US"/>
          </a:p>
        </p:txBody>
      </p:sp>
      <p:sp>
        <p:nvSpPr>
          <p:cNvPr id="5" name="Footer Placeholder 4">
            <a:extLst>
              <a:ext uri="{FF2B5EF4-FFF2-40B4-BE49-F238E27FC236}">
                <a16:creationId xmlns:a16="http://schemas.microsoft.com/office/drawing/2014/main" id="{A66432DC-8DCE-4A0D-8914-227884C17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92751-28BB-47C7-9A7A-618ED6B7C154}"/>
              </a:ext>
            </a:extLst>
          </p:cNvPr>
          <p:cNvSpPr>
            <a:spLocks noGrp="1"/>
          </p:cNvSpPr>
          <p:nvPr>
            <p:ph type="sldNum" sz="quarter" idx="12"/>
          </p:nvPr>
        </p:nvSpPr>
        <p:spPr/>
        <p:txBody>
          <a:bodyPr/>
          <a:lstStyle/>
          <a:p>
            <a:fld id="{C4A5F026-1BCA-48C2-A579-52A064FC4FCC}" type="slidenum">
              <a:rPr lang="en-US" smtClean="0"/>
              <a:t>‹#›</a:t>
            </a:fld>
            <a:endParaRPr lang="en-US"/>
          </a:p>
        </p:txBody>
      </p:sp>
    </p:spTree>
    <p:extLst>
      <p:ext uri="{BB962C8B-B14F-4D97-AF65-F5344CB8AC3E}">
        <p14:creationId xmlns:p14="http://schemas.microsoft.com/office/powerpoint/2010/main" val="338991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1902-9E8E-4AF2-B4E3-D56BAFFFA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85F06B-1A9D-4A02-81FE-6836A1A6D8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05D76-0E49-40D8-A4BC-C4500255C8D2}"/>
              </a:ext>
            </a:extLst>
          </p:cNvPr>
          <p:cNvSpPr>
            <a:spLocks noGrp="1"/>
          </p:cNvSpPr>
          <p:nvPr>
            <p:ph type="dt" sz="half" idx="10"/>
          </p:nvPr>
        </p:nvSpPr>
        <p:spPr/>
        <p:txBody>
          <a:bodyPr/>
          <a:lstStyle/>
          <a:p>
            <a:fld id="{74691927-B446-48D1-9739-1DADD7A04A0D}" type="datetimeFigureOut">
              <a:rPr lang="en-US" smtClean="0"/>
              <a:t>9/14/2020</a:t>
            </a:fld>
            <a:endParaRPr lang="en-US"/>
          </a:p>
        </p:txBody>
      </p:sp>
      <p:sp>
        <p:nvSpPr>
          <p:cNvPr id="5" name="Footer Placeholder 4">
            <a:extLst>
              <a:ext uri="{FF2B5EF4-FFF2-40B4-BE49-F238E27FC236}">
                <a16:creationId xmlns:a16="http://schemas.microsoft.com/office/drawing/2014/main" id="{2E0D5B2A-8379-48E8-97FE-F0D62D71E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64F947-FAFD-4B90-9589-635384A2F382}"/>
              </a:ext>
            </a:extLst>
          </p:cNvPr>
          <p:cNvSpPr>
            <a:spLocks noGrp="1"/>
          </p:cNvSpPr>
          <p:nvPr>
            <p:ph type="sldNum" sz="quarter" idx="12"/>
          </p:nvPr>
        </p:nvSpPr>
        <p:spPr/>
        <p:txBody>
          <a:bodyPr/>
          <a:lstStyle/>
          <a:p>
            <a:fld id="{C4A5F026-1BCA-48C2-A579-52A064FC4FCC}" type="slidenum">
              <a:rPr lang="en-US" smtClean="0"/>
              <a:t>‹#›</a:t>
            </a:fld>
            <a:endParaRPr lang="en-US"/>
          </a:p>
        </p:txBody>
      </p:sp>
    </p:spTree>
    <p:extLst>
      <p:ext uri="{BB962C8B-B14F-4D97-AF65-F5344CB8AC3E}">
        <p14:creationId xmlns:p14="http://schemas.microsoft.com/office/powerpoint/2010/main" val="552597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4C71-557C-41B8-AD0F-423AFE874B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C3B254-7BBC-4E7F-87B7-BA530FE4FD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5601A6-7471-49D8-8B39-844249513EDB}"/>
              </a:ext>
            </a:extLst>
          </p:cNvPr>
          <p:cNvSpPr>
            <a:spLocks noGrp="1"/>
          </p:cNvSpPr>
          <p:nvPr>
            <p:ph type="dt" sz="half" idx="10"/>
          </p:nvPr>
        </p:nvSpPr>
        <p:spPr/>
        <p:txBody>
          <a:bodyPr/>
          <a:lstStyle/>
          <a:p>
            <a:fld id="{74691927-B446-48D1-9739-1DADD7A04A0D}" type="datetimeFigureOut">
              <a:rPr lang="en-US" smtClean="0"/>
              <a:t>9/14/2020</a:t>
            </a:fld>
            <a:endParaRPr lang="en-US"/>
          </a:p>
        </p:txBody>
      </p:sp>
      <p:sp>
        <p:nvSpPr>
          <p:cNvPr id="5" name="Footer Placeholder 4">
            <a:extLst>
              <a:ext uri="{FF2B5EF4-FFF2-40B4-BE49-F238E27FC236}">
                <a16:creationId xmlns:a16="http://schemas.microsoft.com/office/drawing/2014/main" id="{D2B8EE6A-40D2-46BD-82A5-B6C4109BA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36E5D-1A9D-42AE-91BF-8512989389CD}"/>
              </a:ext>
            </a:extLst>
          </p:cNvPr>
          <p:cNvSpPr>
            <a:spLocks noGrp="1"/>
          </p:cNvSpPr>
          <p:nvPr>
            <p:ph type="sldNum" sz="quarter" idx="12"/>
          </p:nvPr>
        </p:nvSpPr>
        <p:spPr/>
        <p:txBody>
          <a:bodyPr/>
          <a:lstStyle/>
          <a:p>
            <a:fld id="{C4A5F026-1BCA-48C2-A579-52A064FC4FCC}" type="slidenum">
              <a:rPr lang="en-US" smtClean="0"/>
              <a:t>‹#›</a:t>
            </a:fld>
            <a:endParaRPr lang="en-US"/>
          </a:p>
        </p:txBody>
      </p:sp>
    </p:spTree>
    <p:extLst>
      <p:ext uri="{BB962C8B-B14F-4D97-AF65-F5344CB8AC3E}">
        <p14:creationId xmlns:p14="http://schemas.microsoft.com/office/powerpoint/2010/main" val="3070952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0DF3-455B-46E6-8A73-F2D08B50A3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DBB993-043E-4E8D-971A-727344F7C1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EDF48-8FAD-4826-95AB-C50EC9AA7C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5A15DF-F77E-419C-8D2A-56FF0B89DA79}"/>
              </a:ext>
            </a:extLst>
          </p:cNvPr>
          <p:cNvSpPr>
            <a:spLocks noGrp="1"/>
          </p:cNvSpPr>
          <p:nvPr>
            <p:ph type="dt" sz="half" idx="10"/>
          </p:nvPr>
        </p:nvSpPr>
        <p:spPr/>
        <p:txBody>
          <a:bodyPr/>
          <a:lstStyle/>
          <a:p>
            <a:fld id="{74691927-B446-48D1-9739-1DADD7A04A0D}" type="datetimeFigureOut">
              <a:rPr lang="en-US" smtClean="0"/>
              <a:t>9/14/2020</a:t>
            </a:fld>
            <a:endParaRPr lang="en-US"/>
          </a:p>
        </p:txBody>
      </p:sp>
      <p:sp>
        <p:nvSpPr>
          <p:cNvPr id="6" name="Footer Placeholder 5">
            <a:extLst>
              <a:ext uri="{FF2B5EF4-FFF2-40B4-BE49-F238E27FC236}">
                <a16:creationId xmlns:a16="http://schemas.microsoft.com/office/drawing/2014/main" id="{F4120842-EA3D-4CCB-8698-DC883D390E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B77A2-CB87-4C1C-8DD2-2722F7E14835}"/>
              </a:ext>
            </a:extLst>
          </p:cNvPr>
          <p:cNvSpPr>
            <a:spLocks noGrp="1"/>
          </p:cNvSpPr>
          <p:nvPr>
            <p:ph type="sldNum" sz="quarter" idx="12"/>
          </p:nvPr>
        </p:nvSpPr>
        <p:spPr/>
        <p:txBody>
          <a:bodyPr/>
          <a:lstStyle/>
          <a:p>
            <a:fld id="{C4A5F026-1BCA-48C2-A579-52A064FC4FCC}" type="slidenum">
              <a:rPr lang="en-US" smtClean="0"/>
              <a:t>‹#›</a:t>
            </a:fld>
            <a:endParaRPr lang="en-US"/>
          </a:p>
        </p:txBody>
      </p:sp>
    </p:spTree>
    <p:extLst>
      <p:ext uri="{BB962C8B-B14F-4D97-AF65-F5344CB8AC3E}">
        <p14:creationId xmlns:p14="http://schemas.microsoft.com/office/powerpoint/2010/main" val="184885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213E-E7AB-48DC-8B39-C69BD23A20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4E1CF4-7AD1-4F87-B94A-EBAB458D7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26971D-0379-4128-BC8F-3621951B17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EB8F4D-F5D5-4B42-9A29-0DEBD742C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1CE58D-8561-4FDA-83EE-B1036E7596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D0FE4-A4FD-4DA1-8307-C0DDF5BD08AE}"/>
              </a:ext>
            </a:extLst>
          </p:cNvPr>
          <p:cNvSpPr>
            <a:spLocks noGrp="1"/>
          </p:cNvSpPr>
          <p:nvPr>
            <p:ph type="dt" sz="half" idx="10"/>
          </p:nvPr>
        </p:nvSpPr>
        <p:spPr/>
        <p:txBody>
          <a:bodyPr/>
          <a:lstStyle/>
          <a:p>
            <a:fld id="{74691927-B446-48D1-9739-1DADD7A04A0D}" type="datetimeFigureOut">
              <a:rPr lang="en-US" smtClean="0"/>
              <a:t>9/14/2020</a:t>
            </a:fld>
            <a:endParaRPr lang="en-US"/>
          </a:p>
        </p:txBody>
      </p:sp>
      <p:sp>
        <p:nvSpPr>
          <p:cNvPr id="8" name="Footer Placeholder 7">
            <a:extLst>
              <a:ext uri="{FF2B5EF4-FFF2-40B4-BE49-F238E27FC236}">
                <a16:creationId xmlns:a16="http://schemas.microsoft.com/office/drawing/2014/main" id="{F7779FDB-1C7E-4B05-AE59-A5A97130AE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2BB909-E9E6-4BAF-ABF5-CEB95E4F15BD}"/>
              </a:ext>
            </a:extLst>
          </p:cNvPr>
          <p:cNvSpPr>
            <a:spLocks noGrp="1"/>
          </p:cNvSpPr>
          <p:nvPr>
            <p:ph type="sldNum" sz="quarter" idx="12"/>
          </p:nvPr>
        </p:nvSpPr>
        <p:spPr/>
        <p:txBody>
          <a:bodyPr/>
          <a:lstStyle/>
          <a:p>
            <a:fld id="{C4A5F026-1BCA-48C2-A579-52A064FC4FCC}" type="slidenum">
              <a:rPr lang="en-US" smtClean="0"/>
              <a:t>‹#›</a:t>
            </a:fld>
            <a:endParaRPr lang="en-US"/>
          </a:p>
        </p:txBody>
      </p:sp>
    </p:spTree>
    <p:extLst>
      <p:ext uri="{BB962C8B-B14F-4D97-AF65-F5344CB8AC3E}">
        <p14:creationId xmlns:p14="http://schemas.microsoft.com/office/powerpoint/2010/main" val="2503424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368F-6FCD-413E-BC50-772B216BF5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46D8E2-C158-4372-A948-08E084272123}"/>
              </a:ext>
            </a:extLst>
          </p:cNvPr>
          <p:cNvSpPr>
            <a:spLocks noGrp="1"/>
          </p:cNvSpPr>
          <p:nvPr>
            <p:ph type="dt" sz="half" idx="10"/>
          </p:nvPr>
        </p:nvSpPr>
        <p:spPr/>
        <p:txBody>
          <a:bodyPr/>
          <a:lstStyle/>
          <a:p>
            <a:fld id="{74691927-B446-48D1-9739-1DADD7A04A0D}" type="datetimeFigureOut">
              <a:rPr lang="en-US" smtClean="0"/>
              <a:t>9/14/2020</a:t>
            </a:fld>
            <a:endParaRPr lang="en-US"/>
          </a:p>
        </p:txBody>
      </p:sp>
      <p:sp>
        <p:nvSpPr>
          <p:cNvPr id="4" name="Footer Placeholder 3">
            <a:extLst>
              <a:ext uri="{FF2B5EF4-FFF2-40B4-BE49-F238E27FC236}">
                <a16:creationId xmlns:a16="http://schemas.microsoft.com/office/drawing/2014/main" id="{19884E12-FBBF-4364-9230-559A52F582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4F57A-17D7-44C3-AF57-DE1BB083AD5A}"/>
              </a:ext>
            </a:extLst>
          </p:cNvPr>
          <p:cNvSpPr>
            <a:spLocks noGrp="1"/>
          </p:cNvSpPr>
          <p:nvPr>
            <p:ph type="sldNum" sz="quarter" idx="12"/>
          </p:nvPr>
        </p:nvSpPr>
        <p:spPr/>
        <p:txBody>
          <a:bodyPr/>
          <a:lstStyle/>
          <a:p>
            <a:fld id="{C4A5F026-1BCA-48C2-A579-52A064FC4FCC}" type="slidenum">
              <a:rPr lang="en-US" smtClean="0"/>
              <a:t>‹#›</a:t>
            </a:fld>
            <a:endParaRPr lang="en-US"/>
          </a:p>
        </p:txBody>
      </p:sp>
    </p:spTree>
    <p:extLst>
      <p:ext uri="{BB962C8B-B14F-4D97-AF65-F5344CB8AC3E}">
        <p14:creationId xmlns:p14="http://schemas.microsoft.com/office/powerpoint/2010/main" val="3214068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C8F23-CA1F-494E-8F7A-6F02769B257C}"/>
              </a:ext>
            </a:extLst>
          </p:cNvPr>
          <p:cNvSpPr>
            <a:spLocks noGrp="1"/>
          </p:cNvSpPr>
          <p:nvPr>
            <p:ph type="dt" sz="half" idx="10"/>
          </p:nvPr>
        </p:nvSpPr>
        <p:spPr/>
        <p:txBody>
          <a:bodyPr/>
          <a:lstStyle/>
          <a:p>
            <a:fld id="{74691927-B446-48D1-9739-1DADD7A04A0D}" type="datetimeFigureOut">
              <a:rPr lang="en-US" smtClean="0"/>
              <a:t>9/14/2020</a:t>
            </a:fld>
            <a:endParaRPr lang="en-US"/>
          </a:p>
        </p:txBody>
      </p:sp>
      <p:sp>
        <p:nvSpPr>
          <p:cNvPr id="3" name="Footer Placeholder 2">
            <a:extLst>
              <a:ext uri="{FF2B5EF4-FFF2-40B4-BE49-F238E27FC236}">
                <a16:creationId xmlns:a16="http://schemas.microsoft.com/office/drawing/2014/main" id="{FEBCD683-0136-4330-B10F-7CBAAFB010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B0827F-CEB1-4521-B9BA-C43C92171785}"/>
              </a:ext>
            </a:extLst>
          </p:cNvPr>
          <p:cNvSpPr>
            <a:spLocks noGrp="1"/>
          </p:cNvSpPr>
          <p:nvPr>
            <p:ph type="sldNum" sz="quarter" idx="12"/>
          </p:nvPr>
        </p:nvSpPr>
        <p:spPr/>
        <p:txBody>
          <a:bodyPr/>
          <a:lstStyle/>
          <a:p>
            <a:fld id="{C4A5F026-1BCA-48C2-A579-52A064FC4FCC}" type="slidenum">
              <a:rPr lang="en-US" smtClean="0"/>
              <a:t>‹#›</a:t>
            </a:fld>
            <a:endParaRPr lang="en-US"/>
          </a:p>
        </p:txBody>
      </p:sp>
    </p:spTree>
    <p:extLst>
      <p:ext uri="{BB962C8B-B14F-4D97-AF65-F5344CB8AC3E}">
        <p14:creationId xmlns:p14="http://schemas.microsoft.com/office/powerpoint/2010/main" val="3168109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As of: </a:t>
            </a:r>
          </a:p>
        </p:txBody>
      </p:sp>
      <p:sp>
        <p:nvSpPr>
          <p:cNvPr id="5" name="Slide Number Placeholder 4"/>
          <p:cNvSpPr>
            <a:spLocks noGrp="1"/>
          </p:cNvSpPr>
          <p:nvPr>
            <p:ph type="sldNum" sz="quarter" idx="11"/>
          </p:nvPr>
        </p:nvSpPr>
        <p:spPr/>
        <p:txBody>
          <a:bodyPr/>
          <a:lstStyle>
            <a:lvl1pPr>
              <a:defRPr/>
            </a:lvl1pPr>
          </a:lstStyle>
          <a:p>
            <a:pPr>
              <a:defRPr/>
            </a:pPr>
            <a:fld id="{47256DB1-98A0-4C5B-B461-C003FBFE3B06}"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911123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2DA5-1007-44B2-BEC7-BE73F19D18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146B83-257D-4EFD-829D-1CE67062F2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A5E090-9938-4233-9A0F-79C76F7F31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EC9363-8D6D-402C-BF56-E6216B85ED12}"/>
              </a:ext>
            </a:extLst>
          </p:cNvPr>
          <p:cNvSpPr>
            <a:spLocks noGrp="1"/>
          </p:cNvSpPr>
          <p:nvPr>
            <p:ph type="dt" sz="half" idx="10"/>
          </p:nvPr>
        </p:nvSpPr>
        <p:spPr/>
        <p:txBody>
          <a:bodyPr/>
          <a:lstStyle/>
          <a:p>
            <a:fld id="{74691927-B446-48D1-9739-1DADD7A04A0D}" type="datetimeFigureOut">
              <a:rPr lang="en-US" smtClean="0"/>
              <a:t>9/14/2020</a:t>
            </a:fld>
            <a:endParaRPr lang="en-US"/>
          </a:p>
        </p:txBody>
      </p:sp>
      <p:sp>
        <p:nvSpPr>
          <p:cNvPr id="6" name="Footer Placeholder 5">
            <a:extLst>
              <a:ext uri="{FF2B5EF4-FFF2-40B4-BE49-F238E27FC236}">
                <a16:creationId xmlns:a16="http://schemas.microsoft.com/office/drawing/2014/main" id="{0773B90D-EEB6-4E97-AD72-2B4F849A0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F6DE7B-6138-4FF4-8128-5B177C924248}"/>
              </a:ext>
            </a:extLst>
          </p:cNvPr>
          <p:cNvSpPr>
            <a:spLocks noGrp="1"/>
          </p:cNvSpPr>
          <p:nvPr>
            <p:ph type="sldNum" sz="quarter" idx="12"/>
          </p:nvPr>
        </p:nvSpPr>
        <p:spPr/>
        <p:txBody>
          <a:bodyPr/>
          <a:lstStyle/>
          <a:p>
            <a:fld id="{C4A5F026-1BCA-48C2-A579-52A064FC4FCC}" type="slidenum">
              <a:rPr lang="en-US" smtClean="0"/>
              <a:t>‹#›</a:t>
            </a:fld>
            <a:endParaRPr lang="en-US"/>
          </a:p>
        </p:txBody>
      </p:sp>
    </p:spTree>
    <p:extLst>
      <p:ext uri="{BB962C8B-B14F-4D97-AF65-F5344CB8AC3E}">
        <p14:creationId xmlns:p14="http://schemas.microsoft.com/office/powerpoint/2010/main" val="3431165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833CE-E44A-4B4E-A572-553F0AD4FA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0C8235-2F4C-4113-A19F-E2276A3E2C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00AB60-17A0-4F44-8E4E-2F027B110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A8A724-8873-4AE4-84BE-0397ACFC3589}"/>
              </a:ext>
            </a:extLst>
          </p:cNvPr>
          <p:cNvSpPr>
            <a:spLocks noGrp="1"/>
          </p:cNvSpPr>
          <p:nvPr>
            <p:ph type="dt" sz="half" idx="10"/>
          </p:nvPr>
        </p:nvSpPr>
        <p:spPr/>
        <p:txBody>
          <a:bodyPr/>
          <a:lstStyle/>
          <a:p>
            <a:fld id="{74691927-B446-48D1-9739-1DADD7A04A0D}" type="datetimeFigureOut">
              <a:rPr lang="en-US" smtClean="0"/>
              <a:t>9/14/2020</a:t>
            </a:fld>
            <a:endParaRPr lang="en-US"/>
          </a:p>
        </p:txBody>
      </p:sp>
      <p:sp>
        <p:nvSpPr>
          <p:cNvPr id="6" name="Footer Placeholder 5">
            <a:extLst>
              <a:ext uri="{FF2B5EF4-FFF2-40B4-BE49-F238E27FC236}">
                <a16:creationId xmlns:a16="http://schemas.microsoft.com/office/drawing/2014/main" id="{3C9481D9-8FF3-4BCD-9203-5147DA428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24617D-249A-4773-8451-B1A42F1BF79C}"/>
              </a:ext>
            </a:extLst>
          </p:cNvPr>
          <p:cNvSpPr>
            <a:spLocks noGrp="1"/>
          </p:cNvSpPr>
          <p:nvPr>
            <p:ph type="sldNum" sz="quarter" idx="12"/>
          </p:nvPr>
        </p:nvSpPr>
        <p:spPr/>
        <p:txBody>
          <a:bodyPr/>
          <a:lstStyle/>
          <a:p>
            <a:fld id="{C4A5F026-1BCA-48C2-A579-52A064FC4FCC}" type="slidenum">
              <a:rPr lang="en-US" smtClean="0"/>
              <a:t>‹#›</a:t>
            </a:fld>
            <a:endParaRPr lang="en-US"/>
          </a:p>
        </p:txBody>
      </p:sp>
    </p:spTree>
    <p:extLst>
      <p:ext uri="{BB962C8B-B14F-4D97-AF65-F5344CB8AC3E}">
        <p14:creationId xmlns:p14="http://schemas.microsoft.com/office/powerpoint/2010/main" val="3253690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8582-6693-43BE-BA2B-45F33C6BE0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A39CD2-B808-47BE-B3BD-5E6D64D897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61145-70C7-4E3D-BD5B-024400056D0D}"/>
              </a:ext>
            </a:extLst>
          </p:cNvPr>
          <p:cNvSpPr>
            <a:spLocks noGrp="1"/>
          </p:cNvSpPr>
          <p:nvPr>
            <p:ph type="dt" sz="half" idx="10"/>
          </p:nvPr>
        </p:nvSpPr>
        <p:spPr/>
        <p:txBody>
          <a:bodyPr/>
          <a:lstStyle/>
          <a:p>
            <a:fld id="{74691927-B446-48D1-9739-1DADD7A04A0D}" type="datetimeFigureOut">
              <a:rPr lang="en-US" smtClean="0"/>
              <a:t>9/14/2020</a:t>
            </a:fld>
            <a:endParaRPr lang="en-US"/>
          </a:p>
        </p:txBody>
      </p:sp>
      <p:sp>
        <p:nvSpPr>
          <p:cNvPr id="5" name="Footer Placeholder 4">
            <a:extLst>
              <a:ext uri="{FF2B5EF4-FFF2-40B4-BE49-F238E27FC236}">
                <a16:creationId xmlns:a16="http://schemas.microsoft.com/office/drawing/2014/main" id="{0372800A-AF32-4D49-ADC0-558370393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F6CC0-ACD0-46FA-A403-EBA127965F81}"/>
              </a:ext>
            </a:extLst>
          </p:cNvPr>
          <p:cNvSpPr>
            <a:spLocks noGrp="1"/>
          </p:cNvSpPr>
          <p:nvPr>
            <p:ph type="sldNum" sz="quarter" idx="12"/>
          </p:nvPr>
        </p:nvSpPr>
        <p:spPr/>
        <p:txBody>
          <a:bodyPr/>
          <a:lstStyle/>
          <a:p>
            <a:fld id="{C4A5F026-1BCA-48C2-A579-52A064FC4FCC}" type="slidenum">
              <a:rPr lang="en-US" smtClean="0"/>
              <a:t>‹#›</a:t>
            </a:fld>
            <a:endParaRPr lang="en-US"/>
          </a:p>
        </p:txBody>
      </p:sp>
    </p:spTree>
    <p:extLst>
      <p:ext uri="{BB962C8B-B14F-4D97-AF65-F5344CB8AC3E}">
        <p14:creationId xmlns:p14="http://schemas.microsoft.com/office/powerpoint/2010/main" val="976462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B943EF-29B8-4771-9725-FEDE27620F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3EF001-3640-4B73-B81E-22A77F3A8A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2E8492-E1FF-4416-91A8-EAB01377EF58}"/>
              </a:ext>
            </a:extLst>
          </p:cNvPr>
          <p:cNvSpPr>
            <a:spLocks noGrp="1"/>
          </p:cNvSpPr>
          <p:nvPr>
            <p:ph type="dt" sz="half" idx="10"/>
          </p:nvPr>
        </p:nvSpPr>
        <p:spPr/>
        <p:txBody>
          <a:bodyPr/>
          <a:lstStyle/>
          <a:p>
            <a:fld id="{74691927-B446-48D1-9739-1DADD7A04A0D}" type="datetimeFigureOut">
              <a:rPr lang="en-US" smtClean="0"/>
              <a:t>9/14/2020</a:t>
            </a:fld>
            <a:endParaRPr lang="en-US"/>
          </a:p>
        </p:txBody>
      </p:sp>
      <p:sp>
        <p:nvSpPr>
          <p:cNvPr id="5" name="Footer Placeholder 4">
            <a:extLst>
              <a:ext uri="{FF2B5EF4-FFF2-40B4-BE49-F238E27FC236}">
                <a16:creationId xmlns:a16="http://schemas.microsoft.com/office/drawing/2014/main" id="{DBBDC725-6849-4B7B-BC92-1A7B226C5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AA2F4-48DB-48A0-91B4-4AA79D8896CE}"/>
              </a:ext>
            </a:extLst>
          </p:cNvPr>
          <p:cNvSpPr>
            <a:spLocks noGrp="1"/>
          </p:cNvSpPr>
          <p:nvPr>
            <p:ph type="sldNum" sz="quarter" idx="12"/>
          </p:nvPr>
        </p:nvSpPr>
        <p:spPr/>
        <p:txBody>
          <a:bodyPr/>
          <a:lstStyle/>
          <a:p>
            <a:fld id="{C4A5F026-1BCA-48C2-A579-52A064FC4FCC}" type="slidenum">
              <a:rPr lang="en-US" smtClean="0"/>
              <a:t>‹#›</a:t>
            </a:fld>
            <a:endParaRPr lang="en-US"/>
          </a:p>
        </p:txBody>
      </p:sp>
    </p:spTree>
    <p:extLst>
      <p:ext uri="{BB962C8B-B14F-4D97-AF65-F5344CB8AC3E}">
        <p14:creationId xmlns:p14="http://schemas.microsoft.com/office/powerpoint/2010/main" val="273988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As of: </a:t>
            </a:r>
          </a:p>
        </p:txBody>
      </p:sp>
      <p:sp>
        <p:nvSpPr>
          <p:cNvPr id="5" name="Slide Number Placeholder 4"/>
          <p:cNvSpPr>
            <a:spLocks noGrp="1"/>
          </p:cNvSpPr>
          <p:nvPr>
            <p:ph type="sldNum" sz="quarter" idx="11"/>
          </p:nvPr>
        </p:nvSpPr>
        <p:spPr/>
        <p:txBody>
          <a:bodyPr/>
          <a:lstStyle>
            <a:lvl1pPr>
              <a:defRPr/>
            </a:lvl1pPr>
          </a:lstStyle>
          <a:p>
            <a:pPr>
              <a:defRPr/>
            </a:pPr>
            <a:fld id="{1AA3360C-AE3B-4A8A-9E7D-39D4F0D2B7E6}"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1074303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8300" y="1504950"/>
            <a:ext cx="5496984" cy="47434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68485" y="1504950"/>
            <a:ext cx="5496983" cy="47434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r>
              <a:rPr lang="en-US"/>
              <a:t>As of: </a:t>
            </a:r>
          </a:p>
        </p:txBody>
      </p:sp>
      <p:sp>
        <p:nvSpPr>
          <p:cNvPr id="6" name="Slide Number Placeholder 5"/>
          <p:cNvSpPr>
            <a:spLocks noGrp="1"/>
          </p:cNvSpPr>
          <p:nvPr>
            <p:ph type="sldNum" sz="quarter" idx="11"/>
          </p:nvPr>
        </p:nvSpPr>
        <p:spPr/>
        <p:txBody>
          <a:bodyPr/>
          <a:lstStyle>
            <a:lvl1pPr>
              <a:defRPr/>
            </a:lvl1pPr>
          </a:lstStyle>
          <a:p>
            <a:pPr>
              <a:defRPr/>
            </a:pPr>
            <a:fld id="{241983CB-FF2E-4ABB-9D4A-533B2E07245C}"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4194022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r>
              <a:rPr lang="en-US"/>
              <a:t>As of: </a:t>
            </a:r>
          </a:p>
        </p:txBody>
      </p:sp>
      <p:sp>
        <p:nvSpPr>
          <p:cNvPr id="8" name="Slide Number Placeholder 7"/>
          <p:cNvSpPr>
            <a:spLocks noGrp="1"/>
          </p:cNvSpPr>
          <p:nvPr>
            <p:ph type="sldNum" sz="quarter" idx="11"/>
          </p:nvPr>
        </p:nvSpPr>
        <p:spPr/>
        <p:txBody>
          <a:bodyPr/>
          <a:lstStyle>
            <a:lvl1pPr>
              <a:defRPr/>
            </a:lvl1pPr>
          </a:lstStyle>
          <a:p>
            <a:pPr>
              <a:defRPr/>
            </a:pPr>
            <a:fld id="{508CC8AD-DEDE-45A8-AB78-F8B699CF4FFF}"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3139573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r>
              <a:rPr lang="en-US"/>
              <a:t>As of: </a:t>
            </a:r>
          </a:p>
        </p:txBody>
      </p:sp>
      <p:sp>
        <p:nvSpPr>
          <p:cNvPr id="4" name="Slide Number Placeholder 3"/>
          <p:cNvSpPr>
            <a:spLocks noGrp="1"/>
          </p:cNvSpPr>
          <p:nvPr>
            <p:ph type="sldNum" sz="quarter" idx="11"/>
          </p:nvPr>
        </p:nvSpPr>
        <p:spPr/>
        <p:txBody>
          <a:bodyPr/>
          <a:lstStyle>
            <a:lvl1pPr>
              <a:defRPr/>
            </a:lvl1pPr>
          </a:lstStyle>
          <a:p>
            <a:pPr>
              <a:defRPr/>
            </a:pPr>
            <a:fld id="{F4520405-4A19-4BC4-9193-41F6583A41F2}"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3034838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As of: </a:t>
            </a:r>
          </a:p>
        </p:txBody>
      </p:sp>
      <p:sp>
        <p:nvSpPr>
          <p:cNvPr id="3" name="Slide Number Placeholder 2"/>
          <p:cNvSpPr>
            <a:spLocks noGrp="1"/>
          </p:cNvSpPr>
          <p:nvPr>
            <p:ph type="sldNum" sz="quarter" idx="11"/>
          </p:nvPr>
        </p:nvSpPr>
        <p:spPr/>
        <p:txBody>
          <a:bodyPr/>
          <a:lstStyle>
            <a:lvl1pPr>
              <a:defRPr/>
            </a:lvl1pPr>
          </a:lstStyle>
          <a:p>
            <a:pPr>
              <a:defRPr/>
            </a:pPr>
            <a:fld id="{85E9C438-D4A3-4372-96AC-CB86D778BA59}"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14216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As of: </a:t>
            </a:r>
          </a:p>
        </p:txBody>
      </p:sp>
      <p:sp>
        <p:nvSpPr>
          <p:cNvPr id="5" name="Slide Number Placeholder 4"/>
          <p:cNvSpPr>
            <a:spLocks noGrp="1"/>
          </p:cNvSpPr>
          <p:nvPr>
            <p:ph type="sldNum" sz="quarter" idx="11"/>
          </p:nvPr>
        </p:nvSpPr>
        <p:spPr/>
        <p:txBody>
          <a:bodyPr/>
          <a:lstStyle>
            <a:lvl1pPr>
              <a:defRPr/>
            </a:lvl1pPr>
          </a:lstStyle>
          <a:p>
            <a:pPr>
              <a:defRPr/>
            </a:pPr>
            <a:fld id="{6C62C073-046A-4B57-9E0E-48AE818F95F7}"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2928134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00584" y="76200"/>
            <a:ext cx="2842683"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68301" y="76200"/>
            <a:ext cx="8329084"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As of: </a:t>
            </a:r>
          </a:p>
        </p:txBody>
      </p:sp>
      <p:sp>
        <p:nvSpPr>
          <p:cNvPr id="5" name="Slide Number Placeholder 4"/>
          <p:cNvSpPr>
            <a:spLocks noGrp="1"/>
          </p:cNvSpPr>
          <p:nvPr>
            <p:ph type="sldNum" sz="quarter" idx="11"/>
          </p:nvPr>
        </p:nvSpPr>
        <p:spPr/>
        <p:txBody>
          <a:bodyPr/>
          <a:lstStyle>
            <a:lvl1pPr>
              <a:defRPr/>
            </a:lvl1pPr>
          </a:lstStyle>
          <a:p>
            <a:pPr>
              <a:defRPr/>
            </a:pPr>
            <a:fld id="{06266AB3-AFB6-47EB-BDC7-CB5A8F58DCC1}"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2856184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625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solidFill>
                  <a:srgbClr val="969696"/>
                </a:solidFill>
                <a:latin typeface="Arial" charset="0"/>
              </a:defRPr>
            </a:lvl1pPr>
          </a:lstStyle>
          <a:p>
            <a:pPr>
              <a:defRPr/>
            </a:pPr>
            <a:r>
              <a:rPr lang="en-US"/>
              <a:t>As of: </a:t>
            </a:r>
          </a:p>
        </p:txBody>
      </p:sp>
      <p:sp>
        <p:nvSpPr>
          <p:cNvPr id="49156" name="Rectangle 1028"/>
          <p:cNvSpPr>
            <a:spLocks noGrp="1" noChangeArrowheads="1"/>
          </p:cNvSpPr>
          <p:nvPr>
            <p:ph type="sldNum" sz="quarter" idx="4"/>
          </p:nvPr>
        </p:nvSpPr>
        <p:spPr bwMode="auto">
          <a:xfrm>
            <a:off x="10650538" y="6524625"/>
            <a:ext cx="152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rgbClr val="7F7F7F"/>
                </a:solidFill>
              </a:defRPr>
            </a:lvl1pPr>
          </a:lstStyle>
          <a:p>
            <a:pPr>
              <a:defRPr/>
            </a:pPr>
            <a:fld id="{2F0766A9-09BE-4FD5-8E67-84EF6C310E62}" type="slidenum">
              <a:rPr lang="en-US" altLang="en-US"/>
              <a:pPr>
                <a:defRPr/>
              </a:pPr>
              <a:t>‹#›</a:t>
            </a:fld>
            <a:endParaRPr lang="en-US" altLang="en-US"/>
          </a:p>
        </p:txBody>
      </p:sp>
      <p:sp>
        <p:nvSpPr>
          <p:cNvPr id="1028" name="Rectangle 1030"/>
          <p:cNvSpPr>
            <a:spLocks noGrp="1" noChangeArrowheads="1"/>
          </p:cNvSpPr>
          <p:nvPr>
            <p:ph type="title"/>
          </p:nvPr>
        </p:nvSpPr>
        <p:spPr bwMode="auto">
          <a:xfrm>
            <a:off x="2217738" y="76200"/>
            <a:ext cx="952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9" name="Line 1035"/>
          <p:cNvSpPr>
            <a:spLocks noChangeShapeType="1"/>
          </p:cNvSpPr>
          <p:nvPr/>
        </p:nvSpPr>
        <p:spPr bwMode="auto">
          <a:xfrm>
            <a:off x="508000" y="6451600"/>
            <a:ext cx="11176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0" name="Line 1036"/>
          <p:cNvSpPr>
            <a:spLocks noChangeShapeType="1"/>
          </p:cNvSpPr>
          <p:nvPr/>
        </p:nvSpPr>
        <p:spPr bwMode="auto">
          <a:xfrm>
            <a:off x="508000" y="1231900"/>
            <a:ext cx="11176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031" name="Picture 1037"/>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738457" y="90488"/>
            <a:ext cx="1012287"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040"/>
          <p:cNvSpPr>
            <a:spLocks noGrp="1" noChangeArrowheads="1"/>
          </p:cNvSpPr>
          <p:nvPr>
            <p:ph type="body" idx="1"/>
          </p:nvPr>
        </p:nvSpPr>
        <p:spPr bwMode="auto">
          <a:xfrm>
            <a:off x="368300" y="1504950"/>
            <a:ext cx="11196638"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0"/>
            <a:r>
              <a:rPr lang="en-US" altLang="en-US" smtClean="0"/>
              <a:t>2nd Bullet</a:t>
            </a:r>
          </a:p>
        </p:txBody>
      </p:sp>
      <p:sp>
        <p:nvSpPr>
          <p:cNvPr id="9" name="Text Box 1029"/>
          <p:cNvSpPr txBox="1">
            <a:spLocks noChangeArrowheads="1"/>
          </p:cNvSpPr>
          <p:nvPr userDrawn="1"/>
        </p:nvSpPr>
        <p:spPr bwMode="auto">
          <a:xfrm>
            <a:off x="508000" y="6491288"/>
            <a:ext cx="1117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1400">
                <a:solidFill>
                  <a:schemeClr val="tx1"/>
                </a:solidFill>
                <a:latin typeface="Arial" panose="020B0604020202020204" pitchFamily="34" charset="0"/>
              </a:defRPr>
            </a:lvl1pPr>
            <a:lvl2pPr marL="742950" indent="-285750" algn="ctr">
              <a:defRPr sz="1400">
                <a:solidFill>
                  <a:schemeClr val="tx1"/>
                </a:solidFill>
                <a:latin typeface="Arial" panose="020B0604020202020204" pitchFamily="34" charset="0"/>
              </a:defRPr>
            </a:lvl2pPr>
            <a:lvl3pPr marL="1143000" indent="-228600" algn="ctr">
              <a:defRPr sz="1400">
                <a:solidFill>
                  <a:schemeClr val="tx1"/>
                </a:solidFill>
                <a:latin typeface="Arial" panose="020B0604020202020204" pitchFamily="34" charset="0"/>
              </a:defRPr>
            </a:lvl3pPr>
            <a:lvl4pPr marL="1600200" indent="-228600" algn="ctr">
              <a:defRPr sz="1400">
                <a:solidFill>
                  <a:schemeClr val="tx1"/>
                </a:solidFill>
                <a:latin typeface="Arial" panose="020B0604020202020204" pitchFamily="34" charset="0"/>
              </a:defRPr>
            </a:lvl4pPr>
            <a:lvl5pPr marL="2057400" indent="-228600" algn="ctr">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spcBef>
                <a:spcPct val="50000"/>
              </a:spcBef>
              <a:defRPr/>
            </a:pPr>
            <a:r>
              <a:rPr lang="en-US" altLang="en-US" sz="1600" b="1" i="1" dirty="0" smtClean="0">
                <a:latin typeface="Century Schoolbook" panose="02040604050505020304" pitchFamily="18" charset="0"/>
              </a:rPr>
              <a:t>I n t e g r i t y  -  S e r v i c e  -  E x c e l </a:t>
            </a:r>
            <a:r>
              <a:rPr lang="en-US" altLang="en-US" sz="1600" b="1" i="1" dirty="0" err="1" smtClean="0">
                <a:latin typeface="Century Schoolbook" panose="02040604050505020304" pitchFamily="18" charset="0"/>
              </a:rPr>
              <a:t>l</a:t>
            </a:r>
            <a:r>
              <a:rPr lang="en-US" altLang="en-US" sz="1600" b="1" i="1" dirty="0" smtClean="0">
                <a:latin typeface="Century Schoolbook" panose="02040604050505020304" pitchFamily="18" charset="0"/>
              </a:rPr>
              <a:t> e n c e</a:t>
            </a:r>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Lst>
  <p:timing>
    <p:tnLst>
      <p:par>
        <p:cTn id="1" dur="indefinite" restart="never" nodeType="tmRoot"/>
      </p:par>
    </p:tnLst>
  </p:timing>
  <p:hf hdr="0" ftr="0" dt="0"/>
  <p:txStyles>
    <p:titleStyle>
      <a:lvl1pPr algn="r" rtl="0" eaLnBrk="0" fontAlgn="base" hangingPunct="0">
        <a:spcBef>
          <a:spcPct val="0"/>
        </a:spcBef>
        <a:spcAft>
          <a:spcPct val="0"/>
        </a:spcAft>
        <a:defRPr sz="3600" b="1" i="1">
          <a:solidFill>
            <a:srgbClr val="151C77"/>
          </a:solidFill>
          <a:latin typeface="+mj-lt"/>
          <a:ea typeface="+mj-ea"/>
          <a:cs typeface="+mj-cs"/>
        </a:defRPr>
      </a:lvl1pPr>
      <a:lvl2pPr algn="r" rtl="0" eaLnBrk="0" fontAlgn="base" hangingPunct="0">
        <a:spcBef>
          <a:spcPct val="0"/>
        </a:spcBef>
        <a:spcAft>
          <a:spcPct val="0"/>
        </a:spcAft>
        <a:defRPr sz="3600" b="1" i="1">
          <a:solidFill>
            <a:srgbClr val="151C77"/>
          </a:solidFill>
          <a:latin typeface="Arial" charset="0"/>
        </a:defRPr>
      </a:lvl2pPr>
      <a:lvl3pPr algn="r" rtl="0" eaLnBrk="0" fontAlgn="base" hangingPunct="0">
        <a:spcBef>
          <a:spcPct val="0"/>
        </a:spcBef>
        <a:spcAft>
          <a:spcPct val="0"/>
        </a:spcAft>
        <a:defRPr sz="3600" b="1" i="1">
          <a:solidFill>
            <a:srgbClr val="151C77"/>
          </a:solidFill>
          <a:latin typeface="Arial" charset="0"/>
        </a:defRPr>
      </a:lvl3pPr>
      <a:lvl4pPr algn="r" rtl="0" eaLnBrk="0" fontAlgn="base" hangingPunct="0">
        <a:spcBef>
          <a:spcPct val="0"/>
        </a:spcBef>
        <a:spcAft>
          <a:spcPct val="0"/>
        </a:spcAft>
        <a:defRPr sz="3600" b="1" i="1">
          <a:solidFill>
            <a:srgbClr val="151C77"/>
          </a:solidFill>
          <a:latin typeface="Arial" charset="0"/>
        </a:defRPr>
      </a:lvl4pPr>
      <a:lvl5pPr algn="r" rtl="0" eaLnBrk="0" fontAlgn="base" hangingPunct="0">
        <a:spcBef>
          <a:spcPct val="0"/>
        </a:spcBef>
        <a:spcAft>
          <a:spcPct val="0"/>
        </a:spcAft>
        <a:defRPr sz="3600" b="1" i="1">
          <a:solidFill>
            <a:srgbClr val="151C77"/>
          </a:solidFill>
          <a:latin typeface="Arial" charset="0"/>
        </a:defRPr>
      </a:lvl5pPr>
      <a:lvl6pPr marL="457200" algn="r" rtl="0" eaLnBrk="0" fontAlgn="base" hangingPunct="0">
        <a:spcBef>
          <a:spcPct val="0"/>
        </a:spcBef>
        <a:spcAft>
          <a:spcPct val="0"/>
        </a:spcAft>
        <a:defRPr sz="3600" b="1" i="1">
          <a:solidFill>
            <a:srgbClr val="151C77"/>
          </a:solidFill>
          <a:latin typeface="Arial" charset="0"/>
        </a:defRPr>
      </a:lvl6pPr>
      <a:lvl7pPr marL="914400" algn="r" rtl="0" eaLnBrk="0" fontAlgn="base" hangingPunct="0">
        <a:spcBef>
          <a:spcPct val="0"/>
        </a:spcBef>
        <a:spcAft>
          <a:spcPct val="0"/>
        </a:spcAft>
        <a:defRPr sz="3600" b="1" i="1">
          <a:solidFill>
            <a:srgbClr val="151C77"/>
          </a:solidFill>
          <a:latin typeface="Arial" charset="0"/>
        </a:defRPr>
      </a:lvl7pPr>
      <a:lvl8pPr marL="1371600" algn="r" rtl="0" eaLnBrk="0" fontAlgn="base" hangingPunct="0">
        <a:spcBef>
          <a:spcPct val="0"/>
        </a:spcBef>
        <a:spcAft>
          <a:spcPct val="0"/>
        </a:spcAft>
        <a:defRPr sz="3600" b="1" i="1">
          <a:solidFill>
            <a:srgbClr val="151C77"/>
          </a:solidFill>
          <a:latin typeface="Arial" charset="0"/>
        </a:defRPr>
      </a:lvl8pPr>
      <a:lvl9pPr marL="1828800" algn="r" rtl="0" eaLnBrk="0" fontAlgn="base" hangingPunct="0">
        <a:spcBef>
          <a:spcPct val="0"/>
        </a:spcBef>
        <a:spcAft>
          <a:spcPct val="0"/>
        </a:spcAft>
        <a:defRPr sz="3600" b="1" i="1">
          <a:solidFill>
            <a:srgbClr val="151C77"/>
          </a:solidFill>
          <a:latin typeface="Arial" charset="0"/>
        </a:defRPr>
      </a:lvl9pPr>
    </p:titleStyle>
    <p:bodyStyle>
      <a:lvl1pPr marL="285750" indent="-285750" algn="l" rtl="0" eaLnBrk="0" fontAlgn="base" hangingPunct="0">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0" fontAlgn="base" hangingPunct="0">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0" fontAlgn="base" hangingPunct="0">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0" fontAlgn="base" hangingPunct="0">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625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solidFill>
                  <a:srgbClr val="969696"/>
                </a:solidFill>
                <a:latin typeface="Arial" charset="0"/>
              </a:defRPr>
            </a:lvl1pPr>
          </a:lstStyle>
          <a:p>
            <a:pPr>
              <a:defRPr/>
            </a:pPr>
            <a:r>
              <a:rPr lang="en-US" smtClean="0"/>
              <a:t>As of: </a:t>
            </a:r>
            <a:endParaRPr lang="en-US" dirty="0"/>
          </a:p>
        </p:txBody>
      </p:sp>
      <p:sp>
        <p:nvSpPr>
          <p:cNvPr id="49156" name="Rectangle 1028"/>
          <p:cNvSpPr>
            <a:spLocks noGrp="1" noChangeArrowheads="1"/>
          </p:cNvSpPr>
          <p:nvPr>
            <p:ph type="sldNum" sz="quarter" idx="4"/>
          </p:nvPr>
        </p:nvSpPr>
        <p:spPr bwMode="auto">
          <a:xfrm>
            <a:off x="10651067" y="6524625"/>
            <a:ext cx="152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rgbClr val="969696"/>
                </a:solidFill>
                <a:latin typeface="Arial" charset="0"/>
              </a:defRPr>
            </a:lvl1pPr>
          </a:lstStyle>
          <a:p>
            <a:pPr>
              <a:defRPr/>
            </a:pPr>
            <a:fld id="{989638D3-C09D-4296-9F44-23E2A74047B6}" type="slidenum">
              <a:rPr lang="en-US"/>
              <a:pPr>
                <a:defRPr/>
              </a:pPr>
              <a:t>‹#›</a:t>
            </a:fld>
            <a:endParaRPr lang="en-US" dirty="0">
              <a:solidFill>
                <a:schemeClr val="bg2"/>
              </a:solidFill>
            </a:endParaRPr>
          </a:p>
        </p:txBody>
      </p:sp>
      <p:sp>
        <p:nvSpPr>
          <p:cNvPr id="7173" name="Rectangle 1030"/>
          <p:cNvSpPr>
            <a:spLocks noGrp="1" noChangeArrowheads="1"/>
          </p:cNvSpPr>
          <p:nvPr>
            <p:ph type="title"/>
          </p:nvPr>
        </p:nvSpPr>
        <p:spPr bwMode="auto">
          <a:xfrm>
            <a:off x="2218267" y="76200"/>
            <a:ext cx="9525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9163" name="Line 1035"/>
          <p:cNvSpPr>
            <a:spLocks noChangeShapeType="1"/>
          </p:cNvSpPr>
          <p:nvPr/>
        </p:nvSpPr>
        <p:spPr bwMode="auto">
          <a:xfrm>
            <a:off x="508000" y="6451600"/>
            <a:ext cx="11176000" cy="0"/>
          </a:xfrm>
          <a:prstGeom prst="line">
            <a:avLst/>
          </a:prstGeom>
          <a:noFill/>
          <a:ln w="57150">
            <a:solidFill>
              <a:srgbClr val="0C2D83"/>
            </a:solidFill>
            <a:round/>
            <a:headEnd/>
            <a:tailEnd/>
          </a:ln>
          <a:effectLst/>
        </p:spPr>
        <p:txBody>
          <a:bodyPr wrap="none" anchor="ctr"/>
          <a:lstStyle/>
          <a:p>
            <a:pPr>
              <a:defRPr/>
            </a:pPr>
            <a:endParaRPr lang="en-US" sz="1000" dirty="0">
              <a:latin typeface="Arial" charset="0"/>
            </a:endParaRPr>
          </a:p>
        </p:txBody>
      </p:sp>
      <p:sp>
        <p:nvSpPr>
          <p:cNvPr id="49164" name="Line 1036"/>
          <p:cNvSpPr>
            <a:spLocks noChangeShapeType="1"/>
          </p:cNvSpPr>
          <p:nvPr/>
        </p:nvSpPr>
        <p:spPr bwMode="auto">
          <a:xfrm>
            <a:off x="508000" y="1231900"/>
            <a:ext cx="11176000" cy="0"/>
          </a:xfrm>
          <a:prstGeom prst="line">
            <a:avLst/>
          </a:prstGeom>
          <a:noFill/>
          <a:ln w="57150">
            <a:solidFill>
              <a:srgbClr val="0C2D83"/>
            </a:solidFill>
            <a:round/>
            <a:headEnd/>
            <a:tailEnd/>
          </a:ln>
          <a:effectLst/>
        </p:spPr>
        <p:txBody>
          <a:bodyPr wrap="none" anchor="ctr"/>
          <a:lstStyle/>
          <a:p>
            <a:pPr>
              <a:defRPr/>
            </a:pPr>
            <a:endParaRPr lang="en-US" sz="1000" dirty="0">
              <a:latin typeface="Arial" charset="0"/>
            </a:endParaRPr>
          </a:p>
        </p:txBody>
      </p:sp>
      <p:pic>
        <p:nvPicPr>
          <p:cNvPr id="7176" name="Picture 1037" descr="afsymbol"/>
          <p:cNvPicPr>
            <a:picLocks noChangeAspect="1" noChangeArrowheads="1"/>
          </p:cNvPicPr>
          <p:nvPr/>
        </p:nvPicPr>
        <p:blipFill>
          <a:blip r:embed="rId5" cstate="print"/>
          <a:srcRect/>
          <a:stretch>
            <a:fillRect/>
          </a:stretch>
        </p:blipFill>
        <p:spPr bwMode="auto">
          <a:xfrm>
            <a:off x="315794" y="90489"/>
            <a:ext cx="1794933" cy="1062037"/>
          </a:xfrm>
          <a:prstGeom prst="rect">
            <a:avLst/>
          </a:prstGeom>
          <a:noFill/>
          <a:ln w="9525">
            <a:noFill/>
            <a:miter lim="800000"/>
            <a:headEnd/>
            <a:tailEnd/>
          </a:ln>
        </p:spPr>
      </p:pic>
      <p:sp>
        <p:nvSpPr>
          <p:cNvPr id="7177" name="Rectangle 1040"/>
          <p:cNvSpPr>
            <a:spLocks noGrp="1" noChangeArrowheads="1"/>
          </p:cNvSpPr>
          <p:nvPr>
            <p:ph type="body" idx="1"/>
          </p:nvPr>
        </p:nvSpPr>
        <p:spPr bwMode="auto">
          <a:xfrm>
            <a:off x="368301" y="1504950"/>
            <a:ext cx="11197167" cy="4743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0"/>
            <a:r>
              <a:rPr lang="en-US" smtClean="0"/>
              <a:t>2nd Bullet</a:t>
            </a:r>
          </a:p>
        </p:txBody>
      </p:sp>
      <p:sp>
        <p:nvSpPr>
          <p:cNvPr id="10" name="Text Box 1029"/>
          <p:cNvSpPr txBox="1">
            <a:spLocks noChangeArrowheads="1"/>
          </p:cNvSpPr>
          <p:nvPr/>
        </p:nvSpPr>
        <p:spPr bwMode="auto">
          <a:xfrm>
            <a:off x="1727200" y="6492875"/>
            <a:ext cx="8737600" cy="336550"/>
          </a:xfrm>
          <a:prstGeom prst="rect">
            <a:avLst/>
          </a:prstGeom>
          <a:noFill/>
          <a:ln w="9525">
            <a:noFill/>
            <a:miter lim="800000"/>
            <a:headEnd/>
            <a:tailEnd/>
          </a:ln>
          <a:effectLst/>
        </p:spPr>
        <p:txBody>
          <a:bodyPr>
            <a:spAutoFit/>
          </a:bodyPr>
          <a:lstStyle/>
          <a:p>
            <a:pPr algn="ctr">
              <a:spcBef>
                <a:spcPct val="50000"/>
              </a:spcBef>
              <a:defRPr/>
            </a:pPr>
            <a:r>
              <a:rPr lang="en-US" sz="1600" b="1" i="1" dirty="0">
                <a:solidFill>
                  <a:schemeClr val="tx1"/>
                </a:solidFill>
                <a:latin typeface="Century Schoolbook" pitchFamily="18" charset="0"/>
              </a:rPr>
              <a:t>I n t e g r i t y  -  S e r v i c e  -  E x c e l l e n c e</a:t>
            </a:r>
          </a:p>
        </p:txBody>
      </p:sp>
    </p:spTree>
    <p:extLst>
      <p:ext uri="{BB962C8B-B14F-4D97-AF65-F5344CB8AC3E}">
        <p14:creationId xmlns:p14="http://schemas.microsoft.com/office/powerpoint/2010/main" val="10637103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Lst>
  <p:timing>
    <p:tnLst>
      <p:par>
        <p:cTn id="1" dur="indefinite" restart="never" nodeType="tmRoot"/>
      </p:par>
    </p:tnLst>
  </p:timing>
  <p:hf hdr="0" ftr="0" dt="0"/>
  <p:txStyles>
    <p:titleStyle>
      <a:lvl1pPr algn="r" rtl="0" eaLnBrk="1" fontAlgn="base" hangingPunct="1">
        <a:spcBef>
          <a:spcPct val="0"/>
        </a:spcBef>
        <a:spcAft>
          <a:spcPct val="0"/>
        </a:spcAft>
        <a:defRPr sz="3600" b="1" i="1">
          <a:solidFill>
            <a:srgbClr val="151C77"/>
          </a:solidFill>
          <a:latin typeface="+mj-lt"/>
          <a:ea typeface="+mj-ea"/>
          <a:cs typeface="+mj-cs"/>
        </a:defRPr>
      </a:lvl1pPr>
      <a:lvl2pPr algn="r" rtl="0" eaLnBrk="1" fontAlgn="base" hangingPunct="1">
        <a:spcBef>
          <a:spcPct val="0"/>
        </a:spcBef>
        <a:spcAft>
          <a:spcPct val="0"/>
        </a:spcAft>
        <a:defRPr sz="3600" b="1" i="1">
          <a:solidFill>
            <a:srgbClr val="151C77"/>
          </a:solidFill>
          <a:latin typeface="Arial" charset="0"/>
        </a:defRPr>
      </a:lvl2pPr>
      <a:lvl3pPr algn="r" rtl="0" eaLnBrk="1" fontAlgn="base" hangingPunct="1">
        <a:spcBef>
          <a:spcPct val="0"/>
        </a:spcBef>
        <a:spcAft>
          <a:spcPct val="0"/>
        </a:spcAft>
        <a:defRPr sz="3600" b="1" i="1">
          <a:solidFill>
            <a:srgbClr val="151C77"/>
          </a:solidFill>
          <a:latin typeface="Arial" charset="0"/>
        </a:defRPr>
      </a:lvl3pPr>
      <a:lvl4pPr algn="r" rtl="0" eaLnBrk="1" fontAlgn="base" hangingPunct="1">
        <a:spcBef>
          <a:spcPct val="0"/>
        </a:spcBef>
        <a:spcAft>
          <a:spcPct val="0"/>
        </a:spcAft>
        <a:defRPr sz="3600" b="1" i="1">
          <a:solidFill>
            <a:srgbClr val="151C77"/>
          </a:solidFill>
          <a:latin typeface="Arial" charset="0"/>
        </a:defRPr>
      </a:lvl4pPr>
      <a:lvl5pPr algn="r" rtl="0" eaLnBrk="1" fontAlgn="base" hangingPunct="1">
        <a:spcBef>
          <a:spcPct val="0"/>
        </a:spcBef>
        <a:spcAft>
          <a:spcPct val="0"/>
        </a:spcAft>
        <a:defRPr sz="36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5800-D1B3-4D54-B0AA-2C1A370959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5EF2B8-DE60-42FD-919D-27D4B45CA1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2DC15-607D-43DC-BCCC-F25648A9CF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91927-B446-48D1-9739-1DADD7A04A0D}" type="datetimeFigureOut">
              <a:rPr lang="en-US" smtClean="0"/>
              <a:t>9/14/2020</a:t>
            </a:fld>
            <a:endParaRPr lang="en-US"/>
          </a:p>
        </p:txBody>
      </p:sp>
      <p:sp>
        <p:nvSpPr>
          <p:cNvPr id="5" name="Footer Placeholder 4">
            <a:extLst>
              <a:ext uri="{FF2B5EF4-FFF2-40B4-BE49-F238E27FC236}">
                <a16:creationId xmlns:a16="http://schemas.microsoft.com/office/drawing/2014/main" id="{F3FC9D1B-E3CD-4644-9D8F-B382A25599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2C1C68-B05C-4D6F-B14D-CFDB647CB3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A5F026-1BCA-48C2-A579-52A064FC4FCC}" type="slidenum">
              <a:rPr lang="en-US" smtClean="0"/>
              <a:t>‹#›</a:t>
            </a:fld>
            <a:endParaRPr lang="en-US"/>
          </a:p>
        </p:txBody>
      </p:sp>
    </p:spTree>
    <p:extLst>
      <p:ext uri="{BB962C8B-B14F-4D97-AF65-F5344CB8AC3E}">
        <p14:creationId xmlns:p14="http://schemas.microsoft.com/office/powerpoint/2010/main" val="18544537"/>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oftware.af.mil/wp-content/uploads/2020/04/CNAP-Data-Flow-Diagram-v5.3-NC.pptx"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software.af.mil/train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hat.collab.cdl.af.mi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9.jpeg"/><Relationship Id="rId21" Type="http://schemas.openxmlformats.org/officeDocument/2006/relationships/image" Target="../media/image32.png"/><Relationship Id="rId7" Type="http://schemas.openxmlformats.org/officeDocument/2006/relationships/image" Target="../media/image9.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2" Type="http://schemas.openxmlformats.org/officeDocument/2006/relationships/image" Target="../media/image18.png"/><Relationship Id="rId16" Type="http://schemas.openxmlformats.org/officeDocument/2006/relationships/image" Target="../media/image27.jpeg"/><Relationship Id="rId20" Type="http://schemas.openxmlformats.org/officeDocument/2006/relationships/image" Target="../media/image31.png"/><Relationship Id="rId29"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2.png"/><Relationship Id="rId24" Type="http://schemas.openxmlformats.org/officeDocument/2006/relationships/image" Target="../media/image35.jpeg"/><Relationship Id="rId32" Type="http://schemas.openxmlformats.org/officeDocument/2006/relationships/image" Target="../media/image43.jpeg"/><Relationship Id="rId5" Type="http://schemas.openxmlformats.org/officeDocument/2006/relationships/image" Target="../media/image10.png"/><Relationship Id="rId15" Type="http://schemas.openxmlformats.org/officeDocument/2006/relationships/image" Target="../media/image26.jpeg"/><Relationship Id="rId23" Type="http://schemas.openxmlformats.org/officeDocument/2006/relationships/image" Target="../media/image34.png"/><Relationship Id="rId28" Type="http://schemas.openxmlformats.org/officeDocument/2006/relationships/image" Target="../media/image39.gif"/><Relationship Id="rId10" Type="http://schemas.openxmlformats.org/officeDocument/2006/relationships/image" Target="../media/image21.jpeg"/><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image" Target="../media/image13.png"/><Relationship Id="rId9" Type="http://schemas.openxmlformats.org/officeDocument/2006/relationships/image" Target="../media/image7.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jpeg"/><Relationship Id="rId30"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hyperlink" Target="https://zoom.us/recording/play/c3HAHzfNH2lEd5bcGEZaKihI0pjT7N28w2IAdzcHrfdYuKFC4jKanhKAbNFOZ4yE?continueMode=true&amp;startTime=1576257977000&amp;autoplay=true" TargetMode="External"/><Relationship Id="rId2" Type="http://schemas.openxmlformats.org/officeDocument/2006/relationships/hyperlink" Target="https://software.af.mil/wp-content/uploads/2019/12/CSO-MFR-on-Agile-Frameworks-12282019.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login.dsop.io/" TargetMode="External"/><Relationship Id="rId2" Type="http://schemas.openxmlformats.org/officeDocument/2006/relationships/hyperlink" Target="mailto:af.cso@us.af.mil" TargetMode="External"/><Relationship Id="rId1" Type="http://schemas.openxmlformats.org/officeDocument/2006/relationships/slideLayout" Target="../slideLayouts/slideLayout2.xml"/><Relationship Id="rId6" Type="http://schemas.openxmlformats.org/officeDocument/2006/relationships/hyperlink" Target="https://registry1.dsop.io/" TargetMode="External"/><Relationship Id="rId5" Type="http://schemas.openxmlformats.org/officeDocument/2006/relationships/hyperlink" Target="https://ironbank.dsop.io/" TargetMode="External"/><Relationship Id="rId4" Type="http://schemas.openxmlformats.org/officeDocument/2006/relationships/hyperlink" Target="https://p1.dsop.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png"/><Relationship Id="rId18" Type="http://schemas.openxmlformats.org/officeDocument/2006/relationships/image" Target="../media/image56.png"/><Relationship Id="rId26" Type="http://schemas.openxmlformats.org/officeDocument/2006/relationships/image" Target="../media/image61.png"/><Relationship Id="rId39" Type="http://schemas.openxmlformats.org/officeDocument/2006/relationships/image" Target="../media/image71.png"/><Relationship Id="rId3" Type="http://schemas.openxmlformats.org/officeDocument/2006/relationships/image" Target="../media/image5.svg"/><Relationship Id="rId21" Type="http://schemas.openxmlformats.org/officeDocument/2006/relationships/image" Target="../media/image58.png"/><Relationship Id="rId34" Type="http://schemas.openxmlformats.org/officeDocument/2006/relationships/image" Target="../media/image68.png"/><Relationship Id="rId42" Type="http://schemas.openxmlformats.org/officeDocument/2006/relationships/image" Target="../media/image15.svg"/><Relationship Id="rId7" Type="http://schemas.openxmlformats.org/officeDocument/2006/relationships/image" Target="../media/image2.svg"/><Relationship Id="rId12" Type="http://schemas.openxmlformats.org/officeDocument/2006/relationships/image" Target="../media/image52.png"/><Relationship Id="rId17" Type="http://schemas.openxmlformats.org/officeDocument/2006/relationships/image" Target="../media/image19.svg"/><Relationship Id="rId25" Type="http://schemas.openxmlformats.org/officeDocument/2006/relationships/image" Target="../media/image12.svg"/><Relationship Id="rId33" Type="http://schemas.openxmlformats.org/officeDocument/2006/relationships/image" Target="../media/image67.emf"/><Relationship Id="rId38" Type="http://schemas.openxmlformats.org/officeDocument/2006/relationships/image" Target="../media/image70.png"/><Relationship Id="rId2" Type="http://schemas.openxmlformats.org/officeDocument/2006/relationships/image" Target="../media/image46.png"/><Relationship Id="rId16" Type="http://schemas.openxmlformats.org/officeDocument/2006/relationships/image" Target="../media/image55.png"/><Relationship Id="rId20" Type="http://schemas.openxmlformats.org/officeDocument/2006/relationships/image" Target="../media/image57.png"/><Relationship Id="rId29" Type="http://schemas.openxmlformats.org/officeDocument/2006/relationships/image" Target="../media/image7.svg"/><Relationship Id="rId41" Type="http://schemas.openxmlformats.org/officeDocument/2006/relationships/image" Target="../media/image72.png"/><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51.png"/><Relationship Id="rId24" Type="http://schemas.openxmlformats.org/officeDocument/2006/relationships/image" Target="../media/image60.png"/><Relationship Id="rId32" Type="http://schemas.openxmlformats.org/officeDocument/2006/relationships/image" Target="../media/image66.png"/><Relationship Id="rId37" Type="http://schemas.openxmlformats.org/officeDocument/2006/relationships/image" Target="../media/image39.svg"/><Relationship Id="rId40" Type="http://schemas.openxmlformats.org/officeDocument/2006/relationships/image" Target="../media/image9.svg"/><Relationship Id="rId5" Type="http://schemas.openxmlformats.org/officeDocument/2006/relationships/image" Target="../media/image27.svg"/><Relationship Id="rId15" Type="http://schemas.openxmlformats.org/officeDocument/2006/relationships/image" Target="../media/image17.svg"/><Relationship Id="rId23" Type="http://schemas.openxmlformats.org/officeDocument/2006/relationships/image" Target="../media/image25.svg"/><Relationship Id="rId28" Type="http://schemas.openxmlformats.org/officeDocument/2006/relationships/image" Target="../media/image63.png"/><Relationship Id="rId36" Type="http://schemas.openxmlformats.org/officeDocument/2006/relationships/image" Target="../media/image69.png"/><Relationship Id="rId10" Type="http://schemas.openxmlformats.org/officeDocument/2006/relationships/image" Target="../media/image30.svg"/><Relationship Id="rId19" Type="http://schemas.openxmlformats.org/officeDocument/2006/relationships/image" Target="../media/image21.svg"/><Relationship Id="rId31" Type="http://schemas.openxmlformats.org/officeDocument/2006/relationships/image" Target="../media/image65.png"/><Relationship Id="rId44" Type="http://schemas.openxmlformats.org/officeDocument/2006/relationships/image" Target="../media/image74.png"/><Relationship Id="rId4" Type="http://schemas.openxmlformats.org/officeDocument/2006/relationships/image" Target="../media/image47.png"/><Relationship Id="rId9" Type="http://schemas.openxmlformats.org/officeDocument/2006/relationships/image" Target="../media/image50.png"/><Relationship Id="rId14" Type="http://schemas.openxmlformats.org/officeDocument/2006/relationships/image" Target="../media/image54.png"/><Relationship Id="rId22" Type="http://schemas.openxmlformats.org/officeDocument/2006/relationships/image" Target="../media/image59.png"/><Relationship Id="rId27" Type="http://schemas.openxmlformats.org/officeDocument/2006/relationships/image" Target="../media/image62.png"/><Relationship Id="rId30" Type="http://schemas.openxmlformats.org/officeDocument/2006/relationships/image" Target="../media/image64.png"/><Relationship Id="rId35" Type="http://schemas.openxmlformats.org/officeDocument/2006/relationships/image" Target="../media/image37.svg"/><Relationship Id="rId43"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software.af.mil/wp-content/uploads/2020/03/Iron-Bank-Flow.pdf"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oftware.af.mil/wp-content/uploads/2020/03/Iron-Bank-Branching.pdf"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af.mil/wp-content/uploads/2020/03/Iron-Bank-Process-Flow.pdf"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hat.collab.cdl.af.mi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R_JOhWlwsXo" TargetMode="External"/><Relationship Id="rId7" Type="http://schemas.openxmlformats.org/officeDocument/2006/relationships/hyperlink" Target="mailto:af.cso@us.af.mil" TargetMode="External"/><Relationship Id="rId2" Type="http://schemas.openxmlformats.org/officeDocument/2006/relationships/hyperlink" Target="https://youtu.be/YjZ4AZ7hRM0" TargetMode="External"/><Relationship Id="rId1" Type="http://schemas.openxmlformats.org/officeDocument/2006/relationships/slideLayout" Target="../slideLayouts/slideLayout2.xml"/><Relationship Id="rId6" Type="http://schemas.openxmlformats.org/officeDocument/2006/relationships/hyperlink" Target="https://beta.sam.gov/" TargetMode="External"/><Relationship Id="rId5" Type="http://schemas.openxmlformats.org/officeDocument/2006/relationships/hyperlink" Target="https://software.af.mil/dsop/dsop-devstar/" TargetMode="External"/><Relationship Id="rId4" Type="http://schemas.openxmlformats.org/officeDocument/2006/relationships/hyperlink" Target="https://youtu.be/zmuOxFp3CAk"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ironbank.dsop.io/" TargetMode="External"/><Relationship Id="rId3" Type="http://schemas.openxmlformats.org/officeDocument/2006/relationships/hyperlink" Target="https://software.af.mil/training/" TargetMode="External"/><Relationship Id="rId7" Type="http://schemas.openxmlformats.org/officeDocument/2006/relationships/hyperlink" Target="https://repo1.dsop.io/" TargetMode="External"/><Relationship Id="rId12" Type="http://schemas.openxmlformats.org/officeDocument/2006/relationships/hyperlink" Target="https://chat.collab.cdl.af.mil/" TargetMode="External"/><Relationship Id="rId2" Type="http://schemas.openxmlformats.org/officeDocument/2006/relationships/hyperlink" Target="https://software.af.mil/dsop/documents/" TargetMode="External"/><Relationship Id="rId1" Type="http://schemas.openxmlformats.org/officeDocument/2006/relationships/slideLayout" Target="../slideLayouts/slideLayout2.xml"/><Relationship Id="rId6" Type="http://schemas.openxmlformats.org/officeDocument/2006/relationships/hyperlink" Target="https://software.af.mil/team/cloud-one/" TargetMode="External"/><Relationship Id="rId11" Type="http://schemas.openxmlformats.org/officeDocument/2006/relationships/hyperlink" Target="https://software.af.mil/events/" TargetMode="External"/><Relationship Id="rId5" Type="http://schemas.openxmlformats.org/officeDocument/2006/relationships/hyperlink" Target="https://software.af.mil/team/platformone/" TargetMode="External"/><Relationship Id="rId10" Type="http://schemas.openxmlformats.org/officeDocument/2006/relationships/hyperlink" Target="https://software.af.mil/software-factories/" TargetMode="External"/><Relationship Id="rId4" Type="http://schemas.openxmlformats.org/officeDocument/2006/relationships/hyperlink" Target="https://software.af.mil/dsop/services/" TargetMode="External"/><Relationship Id="rId9" Type="http://schemas.openxmlformats.org/officeDocument/2006/relationships/hyperlink" Target="https://software.af.mil/dsop/dsop-devstar/"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u8usjpl3jWM" TargetMode="External"/><Relationship Id="rId2" Type="http://schemas.openxmlformats.org/officeDocument/2006/relationships/hyperlink" Target="https://www.youtube.com/watch?v=4owbdHzfyMY" TargetMode="External"/><Relationship Id="rId1" Type="http://schemas.openxmlformats.org/officeDocument/2006/relationships/slideLayout" Target="../slideLayouts/slideLayout2.xml"/><Relationship Id="rId4" Type="http://schemas.openxmlformats.org/officeDocument/2006/relationships/hyperlink" Target="https://www.youtube.com/watch?v=r50tRQjisx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car.dsop.io/" TargetMode="External"/><Relationship Id="rId2" Type="http://schemas.openxmlformats.org/officeDocument/2006/relationships/hyperlink" Target="https://dccscr.dsop.io/dso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af.cso@us.af.mil" TargetMode="External"/><Relationship Id="rId2" Type="http://schemas.openxmlformats.org/officeDocument/2006/relationships/hyperlink" Target="https://software.af.mil/training/" TargetMode="External"/><Relationship Id="rId1" Type="http://schemas.openxmlformats.org/officeDocument/2006/relationships/slideLayout" Target="../slideLayouts/slideLayout2.xml"/><Relationship Id="rId4" Type="http://schemas.openxmlformats.org/officeDocument/2006/relationships/hyperlink" Target="https://www.youtube.com/channel/UCvqbFHwN-nwalWPjPUKpvT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0.png"/><Relationship Id="rId12" Type="http://schemas.openxmlformats.org/officeDocument/2006/relationships/image" Target="../media/image9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IBM/solsa" TargetMode="External"/><Relationship Id="rId13" Type="http://schemas.openxmlformats.org/officeDocument/2006/relationships/hyperlink" Target="https://github.com/IBM/portieris" TargetMode="External"/><Relationship Id="rId3" Type="http://schemas.openxmlformats.org/officeDocument/2006/relationships/hyperlink" Target="https://youtu.be/zmuOxFp3CAk" TargetMode="External"/><Relationship Id="rId7" Type="http://schemas.openxmlformats.org/officeDocument/2006/relationships/hyperlink" Target="https://github.com/iter8-tools/docs" TargetMode="External"/><Relationship Id="rId12" Type="http://schemas.openxmlformats.org/officeDocument/2006/relationships/hyperlink" Target="https://github.com/containers/ocicrypt" TargetMode="External"/><Relationship Id="rId2" Type="http://schemas.openxmlformats.org/officeDocument/2006/relationships/hyperlink" Target="https://www.youtube.com/watch?v=R_JOhWlwsXo" TargetMode="External"/><Relationship Id="rId1" Type="http://schemas.openxmlformats.org/officeDocument/2006/relationships/slideLayout" Target="../slideLayouts/slideLayout2.xml"/><Relationship Id="rId6" Type="http://schemas.openxmlformats.org/officeDocument/2006/relationships/hyperlink" Target="https://iter8.tools/" TargetMode="External"/><Relationship Id="rId11" Type="http://schemas.openxmlformats.org/officeDocument/2006/relationships/hyperlink" Target="https://github.com/IBM/trusted-service-identity" TargetMode="External"/><Relationship Id="rId5" Type="http://schemas.openxmlformats.org/officeDocument/2006/relationships/hyperlink" Target="https://github.com/IBM/kui" TargetMode="External"/><Relationship Id="rId10" Type="http://schemas.openxmlformats.org/officeDocument/2006/relationships/hyperlink" Target="https://preliminary.istio.io/blog/2019/isolated-clusters/" TargetMode="External"/><Relationship Id="rId4" Type="http://schemas.openxmlformats.org/officeDocument/2006/relationships/hyperlink" Target="https://github.com/istio/istio" TargetMode="External"/><Relationship Id="rId9" Type="http://schemas.openxmlformats.org/officeDocument/2006/relationships/hyperlink" Target="https://operatorhub.io/"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ccscr.dsop.io/levelup-automation/aws-infrastructure" TargetMode="External"/><Relationship Id="rId2" Type="http://schemas.openxmlformats.org/officeDocument/2006/relationships/hyperlink" Target="https://dccscr.dsop.io/dsop" TargetMode="External"/><Relationship Id="rId1" Type="http://schemas.openxmlformats.org/officeDocument/2006/relationships/slideLayout" Target="../slideLayouts/slideLayout2.xml"/><Relationship Id="rId5" Type="http://schemas.openxmlformats.org/officeDocument/2006/relationships/hyperlink" Target="mailto:af.cso@us.af.mil" TargetMode="External"/><Relationship Id="rId4" Type="http://schemas.openxmlformats.org/officeDocument/2006/relationships/hyperlink" Target="https://dcar.dsop.io/"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oftware.af.mil/dsop/documents/" TargetMode="External"/><Relationship Id="rId2" Type="http://schemas.openxmlformats.org/officeDocument/2006/relationships/hyperlink" Target="https://dccscr.dsop.io/dsop/dccscr/tree/master/contributor-onboarding" TargetMode="External"/><Relationship Id="rId1" Type="http://schemas.openxmlformats.org/officeDocument/2006/relationships/slideLayout" Target="../slideLayouts/slideLayout2.xml"/><Relationship Id="rId4" Type="http://schemas.openxmlformats.org/officeDocument/2006/relationships/hyperlink" Target="https://dcar.dsop.io/"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mailto:todd.watson@us.af.mil" TargetMode="External"/><Relationship Id="rId7" Type="http://schemas.openxmlformats.org/officeDocument/2006/relationships/image" Target="../media/image80.png"/><Relationship Id="rId2" Type="http://schemas.openxmlformats.org/officeDocument/2006/relationships/hyperlink" Target="mailto:joseph.dolce@us.af.mil" TargetMode="Externa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hyperlink" Target="mailto:austen.bryan.1@us.af.mil" TargetMode="External"/><Relationship Id="rId4" Type="http://schemas.openxmlformats.org/officeDocument/2006/relationships/hyperlink" Target="mailto:rob.slaughter@afwerx.af.mil"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mailto:christopher.paul.3@us.af.mil" TargetMode="External"/><Relationship Id="rId2" Type="http://schemas.openxmlformats.org/officeDocument/2006/relationships/hyperlink" Target="mailto:patrice.jernigan.1@us.af.mil" TargetMode="External"/><Relationship Id="rId1" Type="http://schemas.openxmlformats.org/officeDocument/2006/relationships/slideLayout" Target="../slideLayouts/slideLayout2.xml"/><Relationship Id="rId5" Type="http://schemas.openxmlformats.org/officeDocument/2006/relationships/hyperlink" Target="mailto:victoria.r.wyler.mil@mail.mil" TargetMode="External"/><Relationship Id="rId4" Type="http://schemas.openxmlformats.org/officeDocument/2006/relationships/hyperlink" Target="mailto:robert.slaughter.3@us.af.mil"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www.smharter.com/blog/safe-a-collection-of-comments-from-leading-expert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mailto:af.cso@us.af.mil"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repo1.dsop.io/dsop/" TargetMode="External"/><Relationship Id="rId2" Type="http://schemas.openxmlformats.org/officeDocument/2006/relationships/hyperlink" Target="https://software.af.mil/dsop/services/" TargetMode="External"/><Relationship Id="rId1" Type="http://schemas.openxmlformats.org/officeDocument/2006/relationships/slideLayout" Target="../slideLayouts/slideLayout2.xml"/><Relationship Id="rId4" Type="http://schemas.openxmlformats.org/officeDocument/2006/relationships/hyperlink" Target="https://ironbank.dsop.io/"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repo1.dsop.io/levelup-automation" TargetMode="External"/><Relationship Id="rId2" Type="http://schemas.openxmlformats.org/officeDocument/2006/relationships/hyperlink" Target="https://repo1.dsop.io/platform-one" TargetMode="External"/><Relationship Id="rId1" Type="http://schemas.openxmlformats.org/officeDocument/2006/relationships/slideLayout" Target="../slideLayouts/slideLayout2.xml"/><Relationship Id="rId5" Type="http://schemas.openxmlformats.org/officeDocument/2006/relationships/hyperlink" Target="https://repo1.dsop.io/ocp4" TargetMode="External"/><Relationship Id="rId4" Type="http://schemas.openxmlformats.org/officeDocument/2006/relationships/hyperlink" Target="https://repo1.dsop.io/platform-one/dod-tanz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19BC8133-DB65-4E69-8D9D-8CB493F88FE5}" type="slidenum">
              <a:rPr lang="en-US" altLang="en-US" sz="1000" b="0" smtClean="0">
                <a:solidFill>
                  <a:srgbClr val="7F7F7F"/>
                </a:solidFill>
              </a:rPr>
              <a:pPr>
                <a:spcBef>
                  <a:spcPct val="0"/>
                </a:spcBef>
                <a:buClrTx/>
                <a:buSzTx/>
                <a:buFontTx/>
                <a:buNone/>
              </a:pPr>
              <a:t>1</a:t>
            </a:fld>
            <a:endParaRPr lang="en-US" altLang="en-US" sz="1000" b="0" smtClean="0">
              <a:solidFill>
                <a:schemeClr val="bg2"/>
              </a:solidFill>
            </a:endParaRPr>
          </a:p>
        </p:txBody>
      </p:sp>
      <p:sp>
        <p:nvSpPr>
          <p:cNvPr id="13315" name="Rectangle 3"/>
          <p:cNvSpPr>
            <a:spLocks noChangeArrowheads="1"/>
          </p:cNvSpPr>
          <p:nvPr/>
        </p:nvSpPr>
        <p:spPr bwMode="auto">
          <a:xfrm>
            <a:off x="3388263" y="2459218"/>
            <a:ext cx="8305800" cy="2068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r">
              <a:spcBef>
                <a:spcPct val="0"/>
              </a:spcBef>
              <a:buClrTx/>
              <a:buSzTx/>
              <a:buFontTx/>
              <a:buNone/>
            </a:pPr>
            <a:r>
              <a:rPr lang="en-US" sz="3600" kern="0" dirty="0">
                <a:solidFill>
                  <a:srgbClr val="151C77"/>
                </a:solidFill>
                <a:latin typeface="Arial"/>
                <a:ea typeface="+mj-ea"/>
                <a:cs typeface="+mj-cs"/>
              </a:rPr>
              <a:t>DoD Enterprise </a:t>
            </a:r>
            <a:r>
              <a:rPr lang="en-US" sz="3600" kern="0" dirty="0" err="1">
                <a:solidFill>
                  <a:srgbClr val="151C77"/>
                </a:solidFill>
                <a:latin typeface="Arial"/>
                <a:ea typeface="+mj-ea"/>
                <a:cs typeface="+mj-cs"/>
              </a:rPr>
              <a:t>DevSecOps</a:t>
            </a:r>
            <a:r>
              <a:rPr lang="en-US" sz="3600" kern="0" dirty="0">
                <a:solidFill>
                  <a:srgbClr val="151C77"/>
                </a:solidFill>
                <a:latin typeface="Arial"/>
                <a:ea typeface="+mj-ea"/>
                <a:cs typeface="+mj-cs"/>
              </a:rPr>
              <a:t> Initiative</a:t>
            </a:r>
            <a:br>
              <a:rPr lang="en-US" sz="3600" kern="0" dirty="0">
                <a:solidFill>
                  <a:srgbClr val="151C77"/>
                </a:solidFill>
                <a:latin typeface="Arial"/>
                <a:ea typeface="+mj-ea"/>
                <a:cs typeface="+mj-cs"/>
              </a:rPr>
            </a:br>
            <a:r>
              <a:rPr lang="en-US" sz="3600" kern="0" dirty="0">
                <a:solidFill>
                  <a:srgbClr val="151C77"/>
                </a:solidFill>
                <a:latin typeface="Arial"/>
                <a:ea typeface="+mj-ea"/>
                <a:cs typeface="+mj-cs"/>
              </a:rPr>
              <a:t>Ask Me Anything Event</a:t>
            </a:r>
            <a:r>
              <a:rPr lang="en-US" altLang="en-US" sz="4400" dirty="0">
                <a:solidFill>
                  <a:srgbClr val="151C77"/>
                </a:solidFill>
              </a:rPr>
              <a:t/>
            </a:r>
            <a:br>
              <a:rPr lang="en-US" altLang="en-US" sz="4400" dirty="0">
                <a:solidFill>
                  <a:srgbClr val="151C77"/>
                </a:solidFill>
              </a:rPr>
            </a:br>
            <a:endParaRPr lang="en-US" altLang="en-US" sz="4400" dirty="0">
              <a:latin typeface="Times New Roman" panose="02020603050405020304" pitchFamily="18" charset="0"/>
            </a:endParaRPr>
          </a:p>
        </p:txBody>
      </p:sp>
      <p:sp>
        <p:nvSpPr>
          <p:cNvPr id="13316" name="Rectangle 4"/>
          <p:cNvSpPr>
            <a:spLocks noChangeArrowheads="1"/>
          </p:cNvSpPr>
          <p:nvPr/>
        </p:nvSpPr>
        <p:spPr bwMode="auto">
          <a:xfrm>
            <a:off x="5341496" y="4727109"/>
            <a:ext cx="6352567" cy="179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lvl="0" algn="r">
              <a:buNone/>
            </a:pPr>
            <a:r>
              <a:rPr lang="en-US" kern="0" dirty="0">
                <a:solidFill>
                  <a:srgbClr val="000000"/>
                </a:solidFill>
                <a:latin typeface="Arial"/>
              </a:rPr>
              <a:t>Mr. Nicolas Chaillan</a:t>
            </a:r>
          </a:p>
          <a:p>
            <a:pPr lvl="0" algn="r">
              <a:buNone/>
            </a:pPr>
            <a:r>
              <a:rPr lang="en-US" kern="0" dirty="0">
                <a:solidFill>
                  <a:srgbClr val="000000"/>
                </a:solidFill>
                <a:latin typeface="Arial"/>
              </a:rPr>
              <a:t>Chief Software Officer, U.S. Air Force</a:t>
            </a:r>
          </a:p>
          <a:p>
            <a:pPr lvl="0" algn="r">
              <a:buNone/>
            </a:pPr>
            <a:r>
              <a:rPr lang="en-US" kern="0" dirty="0">
                <a:solidFill>
                  <a:srgbClr val="000000"/>
                </a:solidFill>
                <a:latin typeface="Arial"/>
              </a:rPr>
              <a:t>Co-Lead, DoD Enterprise </a:t>
            </a:r>
            <a:r>
              <a:rPr lang="en-US" kern="0" dirty="0" err="1">
                <a:solidFill>
                  <a:srgbClr val="000000"/>
                </a:solidFill>
                <a:latin typeface="Arial"/>
              </a:rPr>
              <a:t>DevSecOps</a:t>
            </a:r>
            <a:r>
              <a:rPr lang="en-US" kern="0" dirty="0">
                <a:solidFill>
                  <a:srgbClr val="000000"/>
                </a:solidFill>
                <a:latin typeface="Arial"/>
              </a:rPr>
              <a:t> Initiative</a:t>
            </a:r>
            <a:endParaRPr lang="en-US" sz="2800" kern="0" dirty="0">
              <a:solidFill>
                <a:srgbClr val="000000"/>
              </a:solidFill>
              <a:latin typeface="Arial"/>
            </a:endParaRPr>
          </a:p>
        </p:txBody>
      </p:sp>
      <p:sp>
        <p:nvSpPr>
          <p:cNvPr id="2" name="Rectangle 1"/>
          <p:cNvSpPr/>
          <p:nvPr/>
        </p:nvSpPr>
        <p:spPr>
          <a:xfrm>
            <a:off x="8798719" y="6066798"/>
            <a:ext cx="2895344" cy="400110"/>
          </a:xfrm>
          <a:prstGeom prst="rect">
            <a:avLst/>
          </a:prstGeom>
        </p:spPr>
        <p:txBody>
          <a:bodyPr wrap="none">
            <a:spAutoFit/>
          </a:bodyPr>
          <a:lstStyle/>
          <a:p>
            <a:pPr lvl="0" algn="r">
              <a:spcBef>
                <a:spcPct val="50000"/>
              </a:spcBef>
              <a:buClr>
                <a:srgbClr val="151C77"/>
              </a:buClr>
              <a:buSzPct val="80000"/>
            </a:pPr>
            <a:r>
              <a:rPr lang="en-US" sz="2000" b="1" kern="0" smtClean="0">
                <a:solidFill>
                  <a:srgbClr val="FFCC00"/>
                </a:solidFill>
                <a:latin typeface="Arial"/>
              </a:rPr>
              <a:t>V3.2 </a:t>
            </a:r>
            <a:r>
              <a:rPr lang="en-US" sz="2000" b="1" kern="0" dirty="0">
                <a:solidFill>
                  <a:srgbClr val="FFCC00"/>
                </a:solidFill>
                <a:latin typeface="Arial"/>
              </a:rPr>
              <a:t>– UNCLASSIFIED</a:t>
            </a:r>
          </a:p>
        </p:txBody>
      </p:sp>
      <p:pic>
        <p:nvPicPr>
          <p:cNvPr id="6" name="Picture 8" descr="Image result for dod logo">
            <a:extLst>
              <a:ext uri="{FF2B5EF4-FFF2-40B4-BE49-F238E27FC236}">
                <a16:creationId xmlns:a16="http://schemas.microsoft.com/office/drawing/2014/main" id="{9038655C-E4D6-45E9-A94B-BA9559BA11E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5763" y="1344589"/>
            <a:ext cx="1878269" cy="187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826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One Services (continued)</a:t>
            </a:r>
            <a:endParaRPr lang="en-US" dirty="0"/>
          </a:p>
        </p:txBody>
      </p:sp>
      <p:sp>
        <p:nvSpPr>
          <p:cNvPr id="3" name="Content Placeholder 2"/>
          <p:cNvSpPr>
            <a:spLocks noGrp="1"/>
          </p:cNvSpPr>
          <p:nvPr>
            <p:ph idx="1"/>
          </p:nvPr>
        </p:nvSpPr>
        <p:spPr>
          <a:xfrm>
            <a:off x="584199" y="1268508"/>
            <a:ext cx="11006667" cy="4743450"/>
          </a:xfrm>
        </p:spPr>
        <p:txBody>
          <a:bodyPr/>
          <a:lstStyle/>
          <a:p>
            <a:r>
              <a:rPr lang="en-US" dirty="0"/>
              <a:t>Custom Development </a:t>
            </a:r>
            <a:r>
              <a:rPr lang="en-US" dirty="0" smtClean="0"/>
              <a:t>Services</a:t>
            </a:r>
          </a:p>
          <a:p>
            <a:pPr lvl="1"/>
            <a:r>
              <a:rPr lang="en-US" b="0" dirty="0" smtClean="0"/>
              <a:t>Build </a:t>
            </a:r>
            <a:r>
              <a:rPr lang="en-US" b="0" dirty="0"/>
              <a:t>and deliver new and accredited custom software applications (</a:t>
            </a:r>
            <a:r>
              <a:rPr lang="en-US" b="0" dirty="0" err="1"/>
              <a:t>microservice</a:t>
            </a:r>
            <a:r>
              <a:rPr lang="en-US" b="0" dirty="0"/>
              <a:t>) by leveraging the Platform One pipeline and following Platform One’s DoD Continuous Authority to Operate (</a:t>
            </a:r>
            <a:r>
              <a:rPr lang="en-US" b="0" dirty="0" err="1"/>
              <a:t>cATO</a:t>
            </a:r>
            <a:r>
              <a:rPr lang="en-US" b="0" dirty="0"/>
              <a:t>) (pay per app).</a:t>
            </a:r>
          </a:p>
          <a:p>
            <a:r>
              <a:rPr lang="en-US" dirty="0" smtClean="0"/>
              <a:t>Cloud </a:t>
            </a:r>
            <a:r>
              <a:rPr lang="en-US" dirty="0"/>
              <a:t>Native Access Point (</a:t>
            </a:r>
            <a:r>
              <a:rPr lang="en-US" dirty="0" smtClean="0"/>
              <a:t>CNAP)</a:t>
            </a:r>
            <a:endParaRPr lang="en-US" b="0" dirty="0"/>
          </a:p>
          <a:p>
            <a:pPr lvl="1"/>
            <a:r>
              <a:rPr lang="en-US" b="0" dirty="0" smtClean="0"/>
              <a:t>The </a:t>
            </a:r>
            <a:r>
              <a:rPr lang="en-US" b="0" dirty="0"/>
              <a:t>Cloud Native Access Point is available on Cloud One to provide access to </a:t>
            </a:r>
            <a:r>
              <a:rPr lang="en-US" b="0" dirty="0" smtClean="0"/>
              <a:t>Development, Testing and Production </a:t>
            </a:r>
            <a:r>
              <a:rPr lang="en-US" b="0" dirty="0"/>
              <a:t>enclaves at </a:t>
            </a:r>
            <a:r>
              <a:rPr lang="en-US" b="0" dirty="0" smtClean="0"/>
              <a:t>IL-2, IL-4 </a:t>
            </a:r>
            <a:r>
              <a:rPr lang="en-US" b="0" dirty="0"/>
              <a:t>and IL-5 that using Platform One DevSecOps environments by using an internet-facing Cloud-native </a:t>
            </a:r>
            <a:r>
              <a:rPr lang="en-US" b="0" dirty="0" smtClean="0"/>
              <a:t>Zero trust environment.</a:t>
            </a:r>
            <a:endParaRPr lang="en-US" b="0" dirty="0"/>
          </a:p>
          <a:p>
            <a:pPr lvl="1"/>
            <a:r>
              <a:rPr lang="en-US" b="0" dirty="0">
                <a:hlinkClick r:id="rId2"/>
              </a:rPr>
              <a:t>CNAP diagram </a:t>
            </a:r>
            <a:r>
              <a:rPr lang="en-US" b="0" dirty="0" smtClean="0">
                <a:hlinkClick r:id="rId2"/>
              </a:rPr>
              <a:t>here</a:t>
            </a:r>
            <a:endParaRPr lang="en-US"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135444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One Services (continued)</a:t>
            </a:r>
            <a:endParaRPr lang="en-US" dirty="0"/>
          </a:p>
        </p:txBody>
      </p:sp>
      <p:sp>
        <p:nvSpPr>
          <p:cNvPr id="3" name="Content Placeholder 2"/>
          <p:cNvSpPr>
            <a:spLocks noGrp="1"/>
          </p:cNvSpPr>
          <p:nvPr>
            <p:ph idx="1"/>
          </p:nvPr>
        </p:nvSpPr>
        <p:spPr>
          <a:xfrm>
            <a:off x="584199" y="1268508"/>
            <a:ext cx="11006667" cy="4743450"/>
          </a:xfrm>
        </p:spPr>
        <p:txBody>
          <a:bodyPr/>
          <a:lstStyle/>
          <a:p>
            <a:r>
              <a:rPr lang="en-US" dirty="0" smtClean="0"/>
              <a:t>Platform </a:t>
            </a:r>
            <a:r>
              <a:rPr lang="en-US" dirty="0"/>
              <a:t>One Training/On-Boarding Options</a:t>
            </a:r>
            <a:endParaRPr lang="en-US" b="0" dirty="0"/>
          </a:p>
          <a:p>
            <a:pPr lvl="1"/>
            <a:r>
              <a:rPr lang="en-US" b="0" dirty="0"/>
              <a:t>Check out the CSO DevSecOps / DAU training at </a:t>
            </a:r>
            <a:r>
              <a:rPr lang="en-US" b="0" dirty="0">
                <a:hlinkClick r:id="rId2"/>
              </a:rPr>
              <a:t>https://software.af.mil/training/</a:t>
            </a:r>
            <a:endParaRPr lang="en-US" b="0" dirty="0"/>
          </a:p>
          <a:p>
            <a:pPr lvl="1"/>
            <a:r>
              <a:rPr lang="en-US" b="0" dirty="0"/>
              <a:t>Virtual Platform One Learning Hub that provides self service on-boarding [June 2020 Launch]</a:t>
            </a:r>
          </a:p>
          <a:p>
            <a:pPr lvl="1"/>
            <a:r>
              <a:rPr lang="en-US" b="0" dirty="0"/>
              <a:t>1-day training Session: Introduction to DevSecOps. Overview and understanding of the vision and activities. [June 2020 Virtual Launch]</a:t>
            </a:r>
          </a:p>
          <a:p>
            <a:pPr lvl="1"/>
            <a:r>
              <a:rPr lang="en-US" b="0" dirty="0"/>
              <a:t>A 3 day Platform One Platform </a:t>
            </a:r>
            <a:r>
              <a:rPr lang="en-US" b="0" dirty="0" err="1"/>
              <a:t>Platform</a:t>
            </a:r>
            <a:r>
              <a:rPr lang="en-US" b="0" dirty="0"/>
              <a:t> Workshop. Hands on code and User-Centered Design (UCD) to create your first Platform One DevSecOps pipelines and deploy a “push button” DoD DevSecOps software factory. [Currently Available]</a:t>
            </a:r>
          </a:p>
          <a:p>
            <a:pPr lvl="1"/>
            <a:r>
              <a:rPr lang="en-US" b="0" dirty="0"/>
              <a:t>A 6-week full on-boarding, that concludes with own CI/CD pipeline and Minimum Viable Product (MVP) ready for production [Currently Available]</a:t>
            </a:r>
          </a:p>
          <a:p>
            <a:pPr lvl="1"/>
            <a:r>
              <a:rPr lang="en-US" b="0" dirty="0"/>
              <a:t>A 2-month full on-boarding, that concludes with your platform team being able to support your own DevSecOps applications for development and production [July 2020 Virtual Launch]</a:t>
            </a:r>
          </a:p>
          <a:p>
            <a:pPr lvl="1"/>
            <a:r>
              <a:rPr lang="en-US" b="0" dirty="0"/>
              <a:t>Customized training options (both at our locations or on your premises) (pay per use</a:t>
            </a:r>
            <a:r>
              <a:rPr lang="en-US" b="0" dirty="0" smtClean="0"/>
              <a:t>).</a:t>
            </a:r>
            <a:endParaRPr lang="en-US"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22956252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One Services (continued)</a:t>
            </a:r>
            <a:endParaRPr lang="en-US" dirty="0"/>
          </a:p>
        </p:txBody>
      </p:sp>
      <p:sp>
        <p:nvSpPr>
          <p:cNvPr id="3" name="Content Placeholder 2"/>
          <p:cNvSpPr>
            <a:spLocks noGrp="1"/>
          </p:cNvSpPr>
          <p:nvPr>
            <p:ph idx="1"/>
          </p:nvPr>
        </p:nvSpPr>
        <p:spPr>
          <a:xfrm>
            <a:off x="584199" y="1268508"/>
            <a:ext cx="11006667" cy="4743450"/>
          </a:xfrm>
        </p:spPr>
        <p:txBody>
          <a:bodyPr/>
          <a:lstStyle/>
          <a:p>
            <a:r>
              <a:rPr lang="en-US" dirty="0" smtClean="0"/>
              <a:t>Platform </a:t>
            </a:r>
            <a:r>
              <a:rPr lang="en-US" dirty="0"/>
              <a:t>One DevSecOps Managed Tools</a:t>
            </a:r>
            <a:endParaRPr lang="en-US" b="0" dirty="0"/>
          </a:p>
          <a:p>
            <a:pPr lvl="1"/>
            <a:r>
              <a:rPr lang="en-US" b="0" dirty="0"/>
              <a:t>Platform One Enterprise Chat: provides a collaboration solution suitable for connecting developer teams (pay per use): IL4 (.mil email only) </a:t>
            </a:r>
            <a:r>
              <a:rPr lang="en-US" b="0" dirty="0">
                <a:hlinkClick r:id="rId2"/>
              </a:rPr>
              <a:t>https://chat.collab.cdl.af.mil/</a:t>
            </a:r>
            <a:endParaRPr lang="en-US" b="0" dirty="0"/>
          </a:p>
          <a:p>
            <a:pPr lvl="1"/>
            <a:r>
              <a:rPr lang="en-US" b="0" dirty="0"/>
              <a:t>Platform One Party Bus (see above, pay per use)</a:t>
            </a:r>
          </a:p>
          <a:p>
            <a:pPr lvl="1"/>
            <a:r>
              <a:rPr lang="en-US" b="0" dirty="0"/>
              <a:t>Platform One Multi-Level Security Data Transfer (CDS/Diode) (pay per use)</a:t>
            </a:r>
          </a:p>
          <a:p>
            <a:pPr lvl="1"/>
            <a:r>
              <a:rPr lang="en-US" b="0" dirty="0"/>
              <a:t>Platform One Stack Exchange: knowledge sharing service for software developers and engineers. (pay per use</a:t>
            </a:r>
            <a:r>
              <a:rPr lang="en-US" b="0" dirty="0" smtClean="0"/>
              <a:t>)</a:t>
            </a:r>
          </a:p>
          <a:p>
            <a:pPr marL="406400" lvl="1" indent="0">
              <a:buNone/>
            </a:pPr>
            <a:endParaRPr lang="en-US" b="0" dirty="0"/>
          </a:p>
          <a:p>
            <a:r>
              <a:rPr lang="en-US" dirty="0" smtClean="0"/>
              <a:t>Platform </a:t>
            </a:r>
            <a:r>
              <a:rPr lang="en-US" dirty="0"/>
              <a:t>One Cybersecurity/Pen-testing Services</a:t>
            </a:r>
            <a:endParaRPr lang="en-US" b="0" dirty="0"/>
          </a:p>
          <a:p>
            <a:pPr lvl="1"/>
            <a:r>
              <a:rPr lang="en-US" b="0" dirty="0"/>
              <a:t>Ability to pen-test a DevSecOps environment at various classifications level (pay per use</a:t>
            </a:r>
            <a:r>
              <a:rPr lang="en-US" b="0" dirty="0" smtClean="0"/>
              <a:t>)</a:t>
            </a:r>
            <a:endParaRPr lang="en-US"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35022642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DevSecOps Basic Ordering Agreements (BOAs) – Contract Vehicles</a:t>
            </a:r>
            <a:endParaRPr lang="en-US" b="0" dirty="0"/>
          </a:p>
        </p:txBody>
      </p:sp>
      <p:sp>
        <p:nvSpPr>
          <p:cNvPr id="3" name="Content Placeholder 2"/>
          <p:cNvSpPr>
            <a:spLocks noGrp="1"/>
          </p:cNvSpPr>
          <p:nvPr>
            <p:ph idx="1"/>
          </p:nvPr>
        </p:nvSpPr>
        <p:spPr/>
        <p:txBody>
          <a:bodyPr/>
          <a:lstStyle/>
          <a:p>
            <a:r>
              <a:rPr lang="en-US" dirty="0" smtClean="0"/>
              <a:t>BOA 1: Cloud Services</a:t>
            </a:r>
          </a:p>
          <a:p>
            <a:pPr lvl="1"/>
            <a:r>
              <a:rPr lang="en-US" b="0" dirty="0" smtClean="0"/>
              <a:t>Services to develop and deploy accredited, integrated and tested code at multiple classification levels and hybrid cloud architectures</a:t>
            </a:r>
          </a:p>
          <a:p>
            <a:pPr lvl="1"/>
            <a:r>
              <a:rPr lang="en-US" b="0" dirty="0" smtClean="0"/>
              <a:t>Awarded 1 Nov 2019, 27 companies on-boarded</a:t>
            </a:r>
          </a:p>
          <a:p>
            <a:r>
              <a:rPr lang="en-US" dirty="0" smtClean="0"/>
              <a:t>BOA 2: DevSecOps Pipeline and Platform Integration and Licensing Services</a:t>
            </a:r>
          </a:p>
          <a:p>
            <a:pPr lvl="1"/>
            <a:r>
              <a:rPr lang="en-US" b="0" dirty="0" smtClean="0"/>
              <a:t>DevSecOps pipeline and platform integration and licensing service to support a wide collection of software and programming tools supporting the CI/CD of software products</a:t>
            </a:r>
          </a:p>
          <a:p>
            <a:pPr lvl="1"/>
            <a:r>
              <a:rPr lang="en-US" b="0" dirty="0" smtClean="0"/>
              <a:t>Awarded 1 Nov 2019, 9 companies on-boarded</a:t>
            </a:r>
          </a:p>
          <a:p>
            <a:r>
              <a:rPr lang="en-US" dirty="0" smtClean="0"/>
              <a:t>BOA 3: Software DevSecOps Services</a:t>
            </a:r>
          </a:p>
          <a:p>
            <a:pPr lvl="1"/>
            <a:r>
              <a:rPr lang="en-US" b="0" dirty="0" smtClean="0"/>
              <a:t>Technical services of full-stack DevSecOps engineers, infrastructure engineers, and other key personnel</a:t>
            </a:r>
          </a:p>
          <a:p>
            <a:pPr lvl="1"/>
            <a:r>
              <a:rPr lang="en-US" b="0" dirty="0" smtClean="0"/>
              <a:t>Awarded 15 Jan 2020, 19 companies on-boarded</a:t>
            </a:r>
            <a:endParaRPr lang="en-US" b="0" dirty="0"/>
          </a:p>
        </p:txBody>
      </p:sp>
      <p:sp>
        <p:nvSpPr>
          <p:cNvPr id="4" name="Slide Number Placeholder 3"/>
          <p:cNvSpPr>
            <a:spLocks noGrp="1"/>
          </p:cNvSpPr>
          <p:nvPr>
            <p:ph type="sldNum" sz="quarter" idx="11"/>
          </p:nvPr>
        </p:nvSpPr>
        <p:spPr/>
        <p:txBody>
          <a:bodyPr/>
          <a:lstStyle/>
          <a:p>
            <a:pPr>
              <a:defRPr/>
            </a:pPr>
            <a:fld id="{47256DB1-98A0-4C5B-B461-C003FBFE3B06}" type="slidenum">
              <a:rPr lang="en-US" altLang="en-US" smtClean="0"/>
              <a:pPr>
                <a:defRPr/>
              </a:pPr>
              <a:t>13</a:t>
            </a:fld>
            <a:endParaRPr lang="en-US" altLang="en-US">
              <a:solidFill>
                <a:schemeClr val="bg2"/>
              </a:solidFill>
            </a:endParaRPr>
          </a:p>
        </p:txBody>
      </p:sp>
    </p:spTree>
    <p:extLst>
      <p:ext uri="{BB962C8B-B14F-4D97-AF65-F5344CB8AC3E}">
        <p14:creationId xmlns:p14="http://schemas.microsoft.com/office/powerpoint/2010/main" val="687360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from LinkedIn</a:t>
            </a:r>
            <a:endParaRPr lang="en-US" b="0" dirty="0"/>
          </a:p>
        </p:txBody>
      </p:sp>
      <p:sp>
        <p:nvSpPr>
          <p:cNvPr id="3" name="Content Placeholder 2"/>
          <p:cNvSpPr>
            <a:spLocks noGrp="1"/>
          </p:cNvSpPr>
          <p:nvPr>
            <p:ph idx="1"/>
          </p:nvPr>
        </p:nvSpPr>
        <p:spPr>
          <a:xfrm>
            <a:off x="368300" y="1364273"/>
            <a:ext cx="11196638" cy="4743450"/>
          </a:xfrm>
        </p:spPr>
        <p:txBody>
          <a:bodyPr/>
          <a:lstStyle/>
          <a:p>
            <a:r>
              <a:rPr lang="en-US" sz="1600" dirty="0"/>
              <a:t>What will you do if companies simply don't "get onboard" the Agile/DevSecOps train?  Will DoD bring everything in-house, or will DoD continue to effectively be in an abusive relationship with the mil-aero industry?  What is the schedule for requiring measurable improvements and dropping vendors from bids if they don't meet them?  Will there be any checking for lying, and will there be any penalties if it is discovered?</a:t>
            </a:r>
          </a:p>
          <a:p>
            <a:r>
              <a:rPr lang="en-US" sz="1600" dirty="0"/>
              <a:t>C</a:t>
            </a:r>
            <a:r>
              <a:rPr lang="en-US" sz="1600" dirty="0" smtClean="0"/>
              <a:t>an </a:t>
            </a:r>
            <a:r>
              <a:rPr lang="en-US" sz="1600" dirty="0"/>
              <a:t>we discuss the status of leveraging </a:t>
            </a:r>
            <a:r>
              <a:rPr lang="en-US" sz="1600" dirty="0" smtClean="0"/>
              <a:t>Platform One </a:t>
            </a:r>
            <a:r>
              <a:rPr lang="en-US" sz="1600" dirty="0"/>
              <a:t>for SAP programs on the high side? Need chat, </a:t>
            </a:r>
            <a:r>
              <a:rPr lang="en-US" sz="1600" dirty="0" smtClean="0"/>
              <a:t>shared documentation, program management, for </a:t>
            </a:r>
            <a:r>
              <a:rPr lang="en-US" sz="1600" dirty="0"/>
              <a:t>these special programs.  </a:t>
            </a:r>
          </a:p>
          <a:p>
            <a:r>
              <a:rPr lang="en-US" sz="1600" dirty="0" smtClean="0"/>
              <a:t>How </a:t>
            </a:r>
            <a:r>
              <a:rPr lang="en-US" sz="1600" dirty="0"/>
              <a:t>or what process do you have in place to validate your code to ensure security and reduce risks deploying or developing software from your containers?</a:t>
            </a:r>
          </a:p>
          <a:p>
            <a:r>
              <a:rPr lang="en-US" sz="1600" dirty="0" smtClean="0"/>
              <a:t>I </a:t>
            </a:r>
            <a:r>
              <a:rPr lang="en-US" sz="1600" dirty="0"/>
              <a:t>am curious about is are there any efforts to provide application layer items as a service? Like DB, </a:t>
            </a:r>
            <a:r>
              <a:rPr lang="en-US" sz="1600" dirty="0" err="1"/>
              <a:t>auth</a:t>
            </a:r>
            <a:r>
              <a:rPr lang="en-US" sz="1600" dirty="0"/>
              <a:t>, hosting, server-less functions, etc. as a service?</a:t>
            </a:r>
          </a:p>
          <a:p>
            <a:r>
              <a:rPr lang="en-US" sz="1600" dirty="0" smtClean="0"/>
              <a:t>Has </a:t>
            </a:r>
            <a:r>
              <a:rPr lang="en-US" sz="1600" dirty="0"/>
              <a:t>there been any thoughts of having an easy to use hosting platform similar to GitHub pages, for organizations/units that might not need tons of contents?  </a:t>
            </a:r>
          </a:p>
          <a:p>
            <a:r>
              <a:rPr lang="en-US" sz="1600" dirty="0"/>
              <a:t>Can we talk about changing the culture of </a:t>
            </a:r>
            <a:r>
              <a:rPr lang="en-US" sz="1600" dirty="0" err="1"/>
              <a:t>govt</a:t>
            </a:r>
            <a:r>
              <a:rPr lang="en-US" sz="1600" dirty="0"/>
              <a:t> </a:t>
            </a:r>
            <a:r>
              <a:rPr lang="en-US" sz="1600" dirty="0" smtClean="0"/>
              <a:t>cybersecurity </a:t>
            </a:r>
            <a:r>
              <a:rPr lang="en-US" sz="1600" dirty="0"/>
              <a:t>to a collaborative culture vs a </a:t>
            </a:r>
            <a:r>
              <a:rPr lang="en-US" sz="1600" dirty="0" smtClean="0"/>
              <a:t>“No, </a:t>
            </a:r>
            <a:r>
              <a:rPr lang="en-US" sz="1600" dirty="0"/>
              <a:t>bring me another </a:t>
            </a:r>
            <a:r>
              <a:rPr lang="en-US" sz="1600" dirty="0" smtClean="0"/>
              <a:t>rock” </a:t>
            </a:r>
            <a:r>
              <a:rPr lang="en-US" sz="1600" dirty="0"/>
              <a:t>culture? The biggest hurdle I am seeing across all the programs I support is the culture of the </a:t>
            </a:r>
            <a:r>
              <a:rPr lang="en-US" sz="1600" dirty="0" smtClean="0"/>
              <a:t>cybersecurity </a:t>
            </a:r>
            <a:r>
              <a:rPr lang="en-US" sz="1600" dirty="0"/>
              <a:t>decision makers. They frequently give us </a:t>
            </a:r>
            <a:r>
              <a:rPr lang="en-US" sz="1600" dirty="0" smtClean="0"/>
              <a:t>“no” </a:t>
            </a:r>
            <a:r>
              <a:rPr lang="en-US" sz="1600" dirty="0"/>
              <a:t>path to success and they cannot be communicated with directly</a:t>
            </a:r>
            <a:r>
              <a:rPr lang="en-US" sz="1600" dirty="0" smtClean="0"/>
              <a:t>.</a:t>
            </a:r>
            <a:r>
              <a:rPr lang="en-US" sz="1600" dirty="0"/>
              <a:t> </a:t>
            </a:r>
          </a:p>
          <a:p>
            <a:r>
              <a:rPr lang="en-US" sz="1600" dirty="0"/>
              <a:t>How is open-source DevSecOps software being handled / approved for CUI and Classified environments</a:t>
            </a:r>
            <a:r>
              <a:rPr lang="en-US" sz="1600" dirty="0" smtClean="0"/>
              <a:t>?</a:t>
            </a:r>
            <a:endParaRPr lang="en-US" sz="1600" dirty="0"/>
          </a:p>
        </p:txBody>
      </p:sp>
      <p:sp>
        <p:nvSpPr>
          <p:cNvPr id="4" name="Slide Number Placeholder 3"/>
          <p:cNvSpPr>
            <a:spLocks noGrp="1"/>
          </p:cNvSpPr>
          <p:nvPr>
            <p:ph type="sldNum" sz="quarter" idx="11"/>
          </p:nvPr>
        </p:nvSpPr>
        <p:spPr/>
        <p:txBody>
          <a:bodyPr/>
          <a:lstStyle/>
          <a:p>
            <a:pPr>
              <a:defRPr/>
            </a:pPr>
            <a:fld id="{47256DB1-98A0-4C5B-B461-C003FBFE3B06}" type="slidenum">
              <a:rPr lang="en-US" altLang="en-US" smtClean="0"/>
              <a:pPr>
                <a:defRPr/>
              </a:pPr>
              <a:t>14</a:t>
            </a:fld>
            <a:endParaRPr lang="en-US" altLang="en-US">
              <a:solidFill>
                <a:schemeClr val="bg2"/>
              </a:solidFill>
            </a:endParaRPr>
          </a:p>
        </p:txBody>
      </p:sp>
    </p:spTree>
    <p:extLst>
      <p:ext uri="{BB962C8B-B14F-4D97-AF65-F5344CB8AC3E}">
        <p14:creationId xmlns:p14="http://schemas.microsoft.com/office/powerpoint/2010/main" val="99689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4083487" y="1280922"/>
            <a:ext cx="3459637" cy="5101024"/>
          </a:xfrm>
          <a:prstGeom prst="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DoD-wide Enterprise Services</a:t>
            </a: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8594" y="1369744"/>
            <a:ext cx="3097553" cy="3097553"/>
          </a:xfrm>
          <a:prstGeom prst="rect">
            <a:avLst/>
          </a:prstGeom>
        </p:spPr>
      </p:pic>
      <p:sp>
        <p:nvSpPr>
          <p:cNvPr id="12" name="Cloud 11"/>
          <p:cNvSpPr/>
          <p:nvPr/>
        </p:nvSpPr>
        <p:spPr bwMode="auto">
          <a:xfrm>
            <a:off x="229784" y="1328021"/>
            <a:ext cx="3756968" cy="2150462"/>
          </a:xfrm>
          <a:prstGeom prst="cloud">
            <a:avLst/>
          </a:prstGeom>
          <a:solidFill>
            <a:schemeClr val="bg1"/>
          </a:solidFill>
          <a:ln w="12700"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Software Factories</a:t>
            </a:r>
          </a:p>
        </p:txBody>
      </p:sp>
      <p:sp>
        <p:nvSpPr>
          <p:cNvPr id="2" name="Title 1"/>
          <p:cNvSpPr>
            <a:spLocks noGrp="1"/>
          </p:cNvSpPr>
          <p:nvPr>
            <p:ph type="title"/>
          </p:nvPr>
        </p:nvSpPr>
        <p:spPr/>
        <p:txBody>
          <a:bodyPr/>
          <a:lstStyle/>
          <a:p>
            <a:r>
              <a:rPr lang="en-US" dirty="0" smtClean="0"/>
              <a:t>Software Ecosystem: </a:t>
            </a:r>
            <a:br>
              <a:rPr lang="en-US" dirty="0" smtClean="0"/>
            </a:br>
            <a:r>
              <a:rPr lang="en-US" dirty="0" smtClean="0"/>
              <a:t>Multiple Innovation Hubs, One Platform</a:t>
            </a:r>
            <a:endParaRPr lang="en-US" dirty="0"/>
          </a:p>
        </p:txBody>
      </p:sp>
      <p:pic>
        <p:nvPicPr>
          <p:cNvPr id="4" name="Google Shape;102;p1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780103" y="1496521"/>
            <a:ext cx="655878" cy="793833"/>
          </a:xfrm>
          <a:prstGeom prst="rect">
            <a:avLst/>
          </a:prstGeom>
          <a:noFill/>
          <a:ln>
            <a:noFill/>
          </a:ln>
        </p:spPr>
      </p:pic>
      <p:pic>
        <p:nvPicPr>
          <p:cNvPr id="5" name="Google Shape;118;p1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698467" y="2262027"/>
            <a:ext cx="817108" cy="398545"/>
          </a:xfrm>
          <a:prstGeom prst="rect">
            <a:avLst/>
          </a:prstGeom>
          <a:noFill/>
          <a:ln>
            <a:noFill/>
          </a:ln>
        </p:spPr>
      </p:pic>
      <p:sp>
        <p:nvSpPr>
          <p:cNvPr id="6" name="Google Shape;110;p16"/>
          <p:cNvSpPr/>
          <p:nvPr/>
        </p:nvSpPr>
        <p:spPr>
          <a:xfrm>
            <a:off x="2676496" y="2211120"/>
            <a:ext cx="647648" cy="670035"/>
          </a:xfrm>
          <a:prstGeom prst="rect">
            <a:avLst/>
          </a:pr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7" name="Google Shape;126;p18"/>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767868" y="1500383"/>
            <a:ext cx="670208" cy="663985"/>
          </a:xfrm>
          <a:prstGeom prst="rect">
            <a:avLst/>
          </a:prstGeom>
          <a:noFill/>
          <a:ln>
            <a:noFill/>
          </a:ln>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19868" y="1568394"/>
            <a:ext cx="537284" cy="679127"/>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3444" y="2055467"/>
            <a:ext cx="666424" cy="606114"/>
          </a:xfrm>
          <a:prstGeom prst="rect">
            <a:avLst/>
          </a:prstGeom>
        </p:spPr>
      </p:pic>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49669" y="2689583"/>
            <a:ext cx="557213" cy="732337"/>
          </a:xfrm>
          <a:prstGeom prst="rect">
            <a:avLst/>
          </a:prstGeom>
        </p:spPr>
      </p:pic>
      <p:pic>
        <p:nvPicPr>
          <p:cNvPr id="1028" name="Picture 4" descr="Image result for cloud one logo"/>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81392" y="4712393"/>
            <a:ext cx="2266163" cy="1266727"/>
          </a:xfrm>
          <a:prstGeom prst="rect">
            <a:avLst/>
          </a:prstGeom>
          <a:noFill/>
          <a:extLst>
            <a:ext uri="{909E8E84-426E-40DD-AFC4-6F175D3DCCD1}">
              <a14:hiddenFill xmlns:a14="http://schemas.microsoft.com/office/drawing/2010/main">
                <a:solidFill>
                  <a:srgbClr val="FFFFFF"/>
                </a:solidFill>
              </a14:hiddenFill>
            </a:ext>
          </a:extLst>
        </p:spPr>
      </p:pic>
      <p:sp>
        <p:nvSpPr>
          <p:cNvPr id="14" name="Left-Right Arrow 13"/>
          <p:cNvSpPr/>
          <p:nvPr/>
        </p:nvSpPr>
        <p:spPr bwMode="auto">
          <a:xfrm rot="789979">
            <a:off x="3320236" y="2589383"/>
            <a:ext cx="1185330" cy="337160"/>
          </a:xfrm>
          <a:prstGeom prst="leftRightArrow">
            <a:avLst/>
          </a:prstGeom>
          <a:solidFill>
            <a:schemeClr val="accent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16" name="Left-Right Arrow 15"/>
          <p:cNvSpPr/>
          <p:nvPr/>
        </p:nvSpPr>
        <p:spPr bwMode="auto">
          <a:xfrm rot="5400000">
            <a:off x="5630820" y="4387197"/>
            <a:ext cx="453100" cy="337160"/>
          </a:xfrm>
          <a:prstGeom prst="leftRightArrow">
            <a:avLst/>
          </a:prstGeom>
          <a:solidFill>
            <a:schemeClr val="accent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17" name="Cloud 16"/>
          <p:cNvSpPr/>
          <p:nvPr/>
        </p:nvSpPr>
        <p:spPr bwMode="auto">
          <a:xfrm>
            <a:off x="7833898" y="1356904"/>
            <a:ext cx="3756968" cy="2802117"/>
          </a:xfrm>
          <a:prstGeom prst="cloud">
            <a:avLst/>
          </a:prstGeom>
          <a:solidFill>
            <a:schemeClr val="bg1"/>
          </a:solidFill>
          <a:ln w="12700"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43+</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PMOs/PEOs across Services</a:t>
            </a:r>
          </a:p>
        </p:txBody>
      </p:sp>
      <p:pic>
        <p:nvPicPr>
          <p:cNvPr id="1030" name="Picture 6" descr="jaic"/>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0063147" y="1593220"/>
            <a:ext cx="981075" cy="6000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293987" y="1582682"/>
            <a:ext cx="741620" cy="741620"/>
          </a:xfrm>
          <a:prstGeom prst="rect">
            <a:avLst/>
          </a:prstGeom>
        </p:spPr>
      </p:pic>
      <p:pic>
        <p:nvPicPr>
          <p:cNvPr id="1034" name="Picture 10" descr="U.S. Army Cyber Command"/>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8453623" y="1701870"/>
            <a:ext cx="720246" cy="6554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f16 logo"/>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998860" y="2133477"/>
            <a:ext cx="766914" cy="7669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f22 logo"/>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t="16927" b="16194"/>
          <a:stretch/>
        </p:blipFill>
        <p:spPr bwMode="auto">
          <a:xfrm>
            <a:off x="8685493" y="2479991"/>
            <a:ext cx="620192" cy="4147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egis navy logo"/>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9355003" y="2479991"/>
            <a:ext cx="684878" cy="8829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unified platform air force logo"/>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125624" y="2901930"/>
            <a:ext cx="791101" cy="76980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817824" y="2181644"/>
            <a:ext cx="704236" cy="694304"/>
          </a:xfrm>
          <a:prstGeom prst="rect">
            <a:avLst/>
          </a:prstGeom>
        </p:spPr>
      </p:pic>
      <p:pic>
        <p:nvPicPr>
          <p:cNvPr id="1046" name="Picture 22" descr="Image result for b21 air force logo"/>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597296" y="3379902"/>
            <a:ext cx="643969" cy="362439"/>
          </a:xfrm>
          <a:prstGeom prst="rect">
            <a:avLst/>
          </a:prstGeom>
          <a:noFill/>
          <a:extLst>
            <a:ext uri="{909E8E84-426E-40DD-AFC4-6F175D3DCCD1}">
              <a14:hiddenFill xmlns:a14="http://schemas.microsoft.com/office/drawing/2010/main">
                <a:solidFill>
                  <a:srgbClr val="FFFFFF"/>
                </a:solidFill>
              </a14:hiddenFill>
            </a:ext>
          </a:extLst>
        </p:spPr>
      </p:pic>
      <p:sp>
        <p:nvSpPr>
          <p:cNvPr id="29" name="Left-Right Arrow 28"/>
          <p:cNvSpPr/>
          <p:nvPr/>
        </p:nvSpPr>
        <p:spPr bwMode="auto">
          <a:xfrm rot="9498482">
            <a:off x="7181792" y="2696241"/>
            <a:ext cx="1185330" cy="337160"/>
          </a:xfrm>
          <a:prstGeom prst="leftRightArrow">
            <a:avLst/>
          </a:prstGeom>
          <a:solidFill>
            <a:schemeClr val="accent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30" name="Cloud 29"/>
          <p:cNvSpPr/>
          <p:nvPr/>
        </p:nvSpPr>
        <p:spPr bwMode="auto">
          <a:xfrm>
            <a:off x="187721" y="3590932"/>
            <a:ext cx="3534423" cy="1539477"/>
          </a:xfrm>
          <a:prstGeom prst="cloud">
            <a:avLst/>
          </a:prstGeom>
          <a:solidFill>
            <a:schemeClr val="bg1"/>
          </a:solidFill>
          <a:ln w="12700"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Ventures / Non</a:t>
            </a:r>
            <a:r>
              <a:rPr lang="en-US" sz="1400" b="0" dirty="0" smtClean="0">
                <a:solidFill>
                  <a:schemeClr val="tx1"/>
                </a:solidFill>
              </a:rPr>
              <a:t>-Traditional / Startups</a:t>
            </a:r>
            <a:endParaRPr kumimoji="0" lang="en-US" sz="1400" b="0" i="0" u="none" strike="noStrike" cap="none" normalizeH="0" baseline="0" dirty="0" smtClean="0">
              <a:ln>
                <a:noFill/>
              </a:ln>
              <a:solidFill>
                <a:schemeClr val="tx1"/>
              </a:solidFill>
              <a:effectLst/>
              <a:latin typeface="Arial" charset="0"/>
            </a:endParaRPr>
          </a:p>
        </p:txBody>
      </p:sp>
      <p:pic>
        <p:nvPicPr>
          <p:cNvPr id="1048" name="Picture 24" descr="Image result for AFWERX logo"/>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41883" y="3884161"/>
            <a:ext cx="644274" cy="6442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avalX Logo"/>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710589" y="3805686"/>
            <a:ext cx="759441" cy="1480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630283" y="4435253"/>
            <a:ext cx="1291792" cy="307777"/>
          </a:xfrm>
          <a:prstGeom prst="rect">
            <a:avLst/>
          </a:prstGeom>
          <a:noFill/>
        </p:spPr>
        <p:txBody>
          <a:bodyPr wrap="square" rtlCol="0">
            <a:spAutoFit/>
          </a:bodyPr>
          <a:lstStyle/>
          <a:p>
            <a:r>
              <a:rPr lang="en-US" dirty="0" smtClean="0">
                <a:solidFill>
                  <a:schemeClr val="tx1"/>
                </a:solidFill>
              </a:rPr>
              <a:t>AF Ventures</a:t>
            </a:r>
            <a:endParaRPr lang="en-US" dirty="0">
              <a:solidFill>
                <a:schemeClr val="tx1"/>
              </a:solidFill>
            </a:endParaRPr>
          </a:p>
        </p:txBody>
      </p:sp>
      <p:pic>
        <p:nvPicPr>
          <p:cNvPr id="1052" name="Picture 28" descr="Home"/>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407321" y="4157227"/>
            <a:ext cx="1117954" cy="23127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DIU Logo"/>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470030" y="3973361"/>
            <a:ext cx="880083" cy="164282"/>
          </a:xfrm>
          <a:prstGeom prst="rect">
            <a:avLst/>
          </a:prstGeom>
          <a:noFill/>
          <a:extLst>
            <a:ext uri="{909E8E84-426E-40DD-AFC4-6F175D3DCCD1}">
              <a14:hiddenFill xmlns:a14="http://schemas.microsoft.com/office/drawing/2010/main">
                <a:solidFill>
                  <a:srgbClr val="FFFFFF"/>
                </a:solidFill>
              </a14:hiddenFill>
            </a:ext>
          </a:extLst>
        </p:spPr>
      </p:pic>
      <p:sp>
        <p:nvSpPr>
          <p:cNvPr id="36" name="Cloud 35"/>
          <p:cNvSpPr/>
          <p:nvPr/>
        </p:nvSpPr>
        <p:spPr bwMode="auto">
          <a:xfrm>
            <a:off x="7876762" y="4183893"/>
            <a:ext cx="3756968" cy="883433"/>
          </a:xfrm>
          <a:prstGeom prst="cloud">
            <a:avLst/>
          </a:prstGeom>
          <a:solidFill>
            <a:schemeClr val="bg1"/>
          </a:solidFill>
          <a:ln w="12700"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S&amp;T</a:t>
            </a:r>
          </a:p>
        </p:txBody>
      </p:sp>
      <p:pic>
        <p:nvPicPr>
          <p:cNvPr id="1056" name="Picture 32" descr="Image result for darpa logo"/>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9438845" y="4447228"/>
            <a:ext cx="689797" cy="353521"/>
          </a:xfrm>
          <a:prstGeom prst="rect">
            <a:avLst/>
          </a:prstGeom>
          <a:noFill/>
          <a:extLst>
            <a:ext uri="{909E8E84-426E-40DD-AFC4-6F175D3DCCD1}">
              <a14:hiddenFill xmlns:a14="http://schemas.microsoft.com/office/drawing/2010/main">
                <a:solidFill>
                  <a:srgbClr val="FFFFFF"/>
                </a:solidFill>
              </a14:hiddenFill>
            </a:ext>
          </a:extLst>
        </p:spPr>
      </p:pic>
      <p:sp>
        <p:nvSpPr>
          <p:cNvPr id="38" name="Left-Right Arrow 37"/>
          <p:cNvSpPr/>
          <p:nvPr/>
        </p:nvSpPr>
        <p:spPr bwMode="auto">
          <a:xfrm rot="19913500">
            <a:off x="3227666" y="3647815"/>
            <a:ext cx="1446337" cy="337160"/>
          </a:xfrm>
          <a:prstGeom prst="leftRightArrow">
            <a:avLst/>
          </a:prstGeom>
          <a:solidFill>
            <a:schemeClr val="accent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pic>
        <p:nvPicPr>
          <p:cNvPr id="1058" name="Picture 34" descr="Image result for afrl logo"/>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0402677" y="4330269"/>
            <a:ext cx="603989" cy="6024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afrl logo"/>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8489498" y="4518691"/>
            <a:ext cx="751767" cy="417648"/>
          </a:xfrm>
          <a:prstGeom prst="rect">
            <a:avLst/>
          </a:prstGeom>
          <a:noFill/>
          <a:extLst>
            <a:ext uri="{909E8E84-426E-40DD-AFC4-6F175D3DCCD1}">
              <a14:hiddenFill xmlns:a14="http://schemas.microsoft.com/office/drawing/2010/main">
                <a:solidFill>
                  <a:srgbClr val="FFFFFF"/>
                </a:solidFill>
              </a14:hiddenFill>
            </a:ext>
          </a:extLst>
        </p:spPr>
      </p:pic>
      <p:sp>
        <p:nvSpPr>
          <p:cNvPr id="42" name="Cloud 41"/>
          <p:cNvSpPr/>
          <p:nvPr/>
        </p:nvSpPr>
        <p:spPr bwMode="auto">
          <a:xfrm>
            <a:off x="366214" y="5157288"/>
            <a:ext cx="3324121" cy="808574"/>
          </a:xfrm>
          <a:prstGeom prst="cloud">
            <a:avLst/>
          </a:prstGeom>
          <a:solidFill>
            <a:schemeClr val="bg1"/>
          </a:solidFill>
          <a:ln w="12700"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Defense Industrial</a:t>
            </a:r>
            <a:r>
              <a:rPr kumimoji="0" lang="en-US" sz="1400" b="0" i="0" u="none" strike="noStrike" cap="none" normalizeH="0" dirty="0" smtClean="0">
                <a:ln>
                  <a:noFill/>
                </a:ln>
                <a:solidFill>
                  <a:schemeClr val="tx1"/>
                </a:solidFill>
                <a:effectLst/>
                <a:latin typeface="Arial" charset="0"/>
              </a:rPr>
              <a:t> Base (all inclusive)</a:t>
            </a:r>
            <a:endParaRPr kumimoji="0" lang="en-US" sz="1400" b="0" i="0" u="none" strike="noStrike" cap="none" normalizeH="0" baseline="0" dirty="0" smtClean="0">
              <a:ln>
                <a:noFill/>
              </a:ln>
              <a:solidFill>
                <a:schemeClr val="tx1"/>
              </a:solidFill>
              <a:effectLst/>
              <a:latin typeface="Arial" charset="0"/>
            </a:endParaRPr>
          </a:p>
        </p:txBody>
      </p:sp>
      <p:sp>
        <p:nvSpPr>
          <p:cNvPr id="43" name="Left-Right Arrow 42"/>
          <p:cNvSpPr/>
          <p:nvPr/>
        </p:nvSpPr>
        <p:spPr bwMode="auto">
          <a:xfrm rot="19390887">
            <a:off x="3073574" y="4477842"/>
            <a:ext cx="2124596" cy="337160"/>
          </a:xfrm>
          <a:prstGeom prst="leftRightArrow">
            <a:avLst/>
          </a:prstGeom>
          <a:solidFill>
            <a:schemeClr val="accent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pic>
        <p:nvPicPr>
          <p:cNvPr id="23" name="Picture 22"/>
          <p:cNvPicPr>
            <a:picLocks noChangeAspect="1"/>
          </p:cNvPicPr>
          <p:nvPr/>
        </p:nvPicPr>
        <p:blipFill rotWithShape="1">
          <a:blip r:embed="rId27" cstate="screen">
            <a:extLst>
              <a:ext uri="{28A0092B-C50C-407E-A947-70E740481C1C}">
                <a14:useLocalDpi xmlns:a14="http://schemas.microsoft.com/office/drawing/2010/main"/>
              </a:ext>
            </a:extLst>
          </a:blip>
          <a:srcRect/>
          <a:stretch/>
        </p:blipFill>
        <p:spPr>
          <a:xfrm>
            <a:off x="1452775" y="5283555"/>
            <a:ext cx="1150998" cy="556040"/>
          </a:xfrm>
          <a:prstGeom prst="rect">
            <a:avLst/>
          </a:prstGeom>
        </p:spPr>
      </p:pic>
      <p:sp>
        <p:nvSpPr>
          <p:cNvPr id="39" name="Left-Right Arrow 38"/>
          <p:cNvSpPr/>
          <p:nvPr/>
        </p:nvSpPr>
        <p:spPr bwMode="auto">
          <a:xfrm rot="12372181">
            <a:off x="6916648" y="3879635"/>
            <a:ext cx="1521159" cy="337160"/>
          </a:xfrm>
          <a:prstGeom prst="leftRightArrow">
            <a:avLst/>
          </a:prstGeom>
          <a:solidFill>
            <a:schemeClr val="accent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51" name="Cloud 50"/>
          <p:cNvSpPr/>
          <p:nvPr/>
        </p:nvSpPr>
        <p:spPr bwMode="auto">
          <a:xfrm>
            <a:off x="7876762" y="5172308"/>
            <a:ext cx="3756968" cy="1141639"/>
          </a:xfrm>
          <a:prstGeom prst="cloud">
            <a:avLst/>
          </a:prstGeom>
          <a:solidFill>
            <a:schemeClr val="bg1"/>
          </a:solidFill>
          <a:ln w="12700"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1400" b="0" dirty="0">
              <a:solidFill>
                <a:schemeClr val="tx1"/>
              </a:solidFil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Other Agencies</a:t>
            </a:r>
          </a:p>
        </p:txBody>
      </p:sp>
      <p:pic>
        <p:nvPicPr>
          <p:cNvPr id="1064" name="Picture 40" descr="Image result for intelligence community logo"/>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9394264" y="5347602"/>
            <a:ext cx="678547" cy="678547"/>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Image result for NIST logo"/>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10473337" y="5350765"/>
            <a:ext cx="759867" cy="3387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8516271" y="5412661"/>
            <a:ext cx="371194" cy="371194"/>
          </a:xfrm>
          <a:prstGeom prst="rect">
            <a:avLst/>
          </a:prstGeom>
        </p:spPr>
      </p:pic>
      <p:pic>
        <p:nvPicPr>
          <p:cNvPr id="1070" name="Picture 46" descr="Image result for VA logo"/>
          <p:cNvPicPr>
            <a:picLocks noChangeAspect="1" noChangeArrowheads="1"/>
          </p:cNvPicPr>
          <p:nvPr/>
        </p:nvPicPr>
        <p:blipFill rotWithShape="1">
          <a:blip r:embed="rId31" cstate="screen">
            <a:extLst>
              <a:ext uri="{28A0092B-C50C-407E-A947-70E740481C1C}">
                <a14:useLocalDpi xmlns:a14="http://schemas.microsoft.com/office/drawing/2010/main"/>
              </a:ext>
            </a:extLst>
          </a:blip>
          <a:srcRect t="21509" b="19290"/>
          <a:stretch/>
        </p:blipFill>
        <p:spPr bwMode="auto">
          <a:xfrm>
            <a:off x="10190263" y="5706468"/>
            <a:ext cx="638445" cy="377971"/>
          </a:xfrm>
          <a:prstGeom prst="rect">
            <a:avLst/>
          </a:prstGeom>
          <a:noFill/>
          <a:extLst>
            <a:ext uri="{909E8E84-426E-40DD-AFC4-6F175D3DCCD1}">
              <a14:hiddenFill xmlns:a14="http://schemas.microsoft.com/office/drawing/2010/main">
                <a:solidFill>
                  <a:srgbClr val="FFFFFF"/>
                </a:solidFill>
              </a14:hiddenFill>
            </a:ext>
          </a:extLst>
        </p:spPr>
      </p:pic>
      <p:sp>
        <p:nvSpPr>
          <p:cNvPr id="60" name="Left-Right Arrow 59"/>
          <p:cNvSpPr/>
          <p:nvPr/>
        </p:nvSpPr>
        <p:spPr bwMode="auto">
          <a:xfrm rot="13266055">
            <a:off x="6317732" y="4675514"/>
            <a:ext cx="2167978" cy="337160"/>
          </a:xfrm>
          <a:prstGeom prst="leftRightArrow">
            <a:avLst/>
          </a:prstGeom>
          <a:solidFill>
            <a:schemeClr val="accent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pic>
        <p:nvPicPr>
          <p:cNvPr id="1072" name="Picture 48" descr="Image result for Global based strategic deterrence"/>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8340804" y="2933374"/>
            <a:ext cx="863186" cy="3843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04412" y="2739233"/>
            <a:ext cx="848522" cy="293302"/>
          </a:xfrm>
          <a:prstGeom prst="rect">
            <a:avLst/>
          </a:prstGeom>
        </p:spPr>
      </p:pic>
    </p:spTree>
    <p:extLst>
      <p:ext uri="{BB962C8B-B14F-4D97-AF65-F5344CB8AC3E}">
        <p14:creationId xmlns:p14="http://schemas.microsoft.com/office/powerpoint/2010/main" val="971510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SAFe</a:t>
            </a:r>
            <a:r>
              <a:rPr lang="en-US" dirty="0" smtClean="0"/>
              <a:t> questions?</a:t>
            </a:r>
            <a:endParaRPr lang="en-US" dirty="0"/>
          </a:p>
        </p:txBody>
      </p:sp>
      <p:sp>
        <p:nvSpPr>
          <p:cNvPr id="3" name="Content Placeholder 2"/>
          <p:cNvSpPr>
            <a:spLocks noGrp="1"/>
          </p:cNvSpPr>
          <p:nvPr>
            <p:ph idx="1"/>
          </p:nvPr>
        </p:nvSpPr>
        <p:spPr>
          <a:xfrm>
            <a:off x="584199" y="1629524"/>
            <a:ext cx="11006667" cy="4743450"/>
          </a:xfrm>
        </p:spPr>
        <p:txBody>
          <a:bodyPr/>
          <a:lstStyle/>
          <a:p>
            <a:r>
              <a:rPr lang="en-US" b="0" dirty="0" smtClean="0"/>
              <a:t>Memo </a:t>
            </a:r>
            <a:r>
              <a:rPr lang="en-US" b="0" dirty="0"/>
              <a:t>on </a:t>
            </a:r>
            <a:r>
              <a:rPr lang="en-US" b="0" dirty="0" err="1"/>
              <a:t>SAFe</a:t>
            </a:r>
            <a:r>
              <a:rPr lang="en-US" b="0" dirty="0"/>
              <a:t> (still </a:t>
            </a:r>
            <a:r>
              <a:rPr lang="en-US" b="0" dirty="0" smtClean="0"/>
              <a:t>in effect until drastic changes are made to </a:t>
            </a:r>
            <a:r>
              <a:rPr lang="en-US" b="0" dirty="0" err="1" smtClean="0"/>
              <a:t>SAFe</a:t>
            </a:r>
            <a:r>
              <a:rPr lang="en-US" b="0" dirty="0" smtClean="0"/>
              <a:t> and its implementation): </a:t>
            </a:r>
            <a:r>
              <a:rPr lang="en-US" dirty="0">
                <a:hlinkClick r:id="rId2"/>
              </a:rPr>
              <a:t>https://software.af.mil/wp-content/uploads/2019/12/CSO-MFR-on-Agile-Frameworks-12282019.pdf</a:t>
            </a:r>
            <a:r>
              <a:rPr lang="en-US" b="0" dirty="0"/>
              <a:t> </a:t>
            </a:r>
            <a:endParaRPr lang="en-US" b="0" dirty="0" smtClean="0"/>
          </a:p>
          <a:p>
            <a:r>
              <a:rPr lang="en-US" b="0" dirty="0" smtClean="0"/>
              <a:t>Previous Ask </a:t>
            </a:r>
            <a:r>
              <a:rPr lang="en-US" b="0" dirty="0"/>
              <a:t>Me Anything on </a:t>
            </a:r>
            <a:r>
              <a:rPr lang="en-US" b="0" dirty="0" err="1"/>
              <a:t>SAFe</a:t>
            </a:r>
            <a:r>
              <a:rPr lang="en-US" b="0" dirty="0"/>
              <a:t>: </a:t>
            </a:r>
            <a:r>
              <a:rPr lang="en-US" dirty="0">
                <a:hlinkClick r:id="rId3"/>
              </a:rPr>
              <a:t>https://</a:t>
            </a:r>
            <a:r>
              <a:rPr lang="en-US" dirty="0" smtClean="0">
                <a:hlinkClick r:id="rId3"/>
              </a:rPr>
              <a:t>zoom.us/recording/play/c3HAHzfNH2lEd5bcGEZaKihI0pjT7N28w2IAdzcHrfdYuKFC4jKanhKAbNFOZ4yE?continueMode=true&amp;startTime=1576257977000&amp;autoplay=true</a:t>
            </a:r>
            <a:endParaRPr lang="en-US" dirty="0" smtClean="0"/>
          </a:p>
          <a:p>
            <a:r>
              <a:rPr lang="en-US" b="0" dirty="0" smtClean="0"/>
              <a:t>Why now? </a:t>
            </a:r>
            <a:endParaRPr lang="en-US" b="0" dirty="0"/>
          </a:p>
          <a:p>
            <a:pPr lvl="1"/>
            <a:r>
              <a:rPr lang="en-US" b="0" dirty="0" smtClean="0"/>
              <a:t>Several DoD programs and DIB vendors are using </a:t>
            </a:r>
            <a:r>
              <a:rPr lang="en-US" b="0" dirty="0" err="1" smtClean="0"/>
              <a:t>SAFe</a:t>
            </a:r>
            <a:r>
              <a:rPr lang="en-US" b="0" dirty="0" smtClean="0"/>
              <a:t> today and need help to understand either how to adjust or fix their issues</a:t>
            </a:r>
          </a:p>
          <a:p>
            <a:pPr lvl="1"/>
            <a:r>
              <a:rPr lang="en-US" b="0" dirty="0" smtClean="0"/>
              <a:t>Scaled Agile reached out to CSO Office to see how they could potentially address our concerns and demonstrate how </a:t>
            </a:r>
            <a:r>
              <a:rPr lang="en-US" b="0" dirty="0" err="1" smtClean="0"/>
              <a:t>SAFe</a:t>
            </a:r>
            <a:r>
              <a:rPr lang="en-US" b="0" dirty="0" smtClean="0"/>
              <a:t> could evolve to be aligned with DoD’s vision</a:t>
            </a:r>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3532946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DevStar</a:t>
            </a:r>
            <a:r>
              <a:rPr lang="en-US" dirty="0" smtClean="0"/>
              <a:t> (Dev*Ops)</a:t>
            </a:r>
            <a:endParaRPr lang="en-US" dirty="0"/>
          </a:p>
        </p:txBody>
      </p:sp>
      <p:sp>
        <p:nvSpPr>
          <p:cNvPr id="4" name="Slide Number Placeholder 3"/>
          <p:cNvSpPr>
            <a:spLocks noGrp="1"/>
          </p:cNvSpPr>
          <p:nvPr>
            <p:ph type="sldNum" sz="quarter" idx="11"/>
          </p:nvPr>
        </p:nvSpPr>
        <p:spPr/>
        <p:txBody>
          <a:bodyPr/>
          <a:lstStyle/>
          <a:p>
            <a:pPr>
              <a:defRPr/>
            </a:pPr>
            <a:fld id="{47256DB1-98A0-4C5B-B461-C003FBFE3B06}" type="slidenum">
              <a:rPr lang="en-US" altLang="en-US" smtClean="0"/>
              <a:pPr>
                <a:defRPr/>
              </a:pPr>
              <a:t>17</a:t>
            </a:fld>
            <a:endParaRPr lang="en-US" altLang="en-US">
              <a:solidFill>
                <a:schemeClr val="bg2"/>
              </a:solidFill>
            </a:endParaRPr>
          </a:p>
        </p:txBody>
      </p:sp>
      <p:sp>
        <p:nvSpPr>
          <p:cNvPr id="5" name="Rounded Rectangle 4"/>
          <p:cNvSpPr>
            <a:spLocks noChangeArrowheads="1"/>
          </p:cNvSpPr>
          <p:nvPr/>
        </p:nvSpPr>
        <p:spPr bwMode="auto">
          <a:xfrm>
            <a:off x="379413" y="5927725"/>
            <a:ext cx="11288712" cy="381000"/>
          </a:xfrm>
          <a:prstGeom prst="roundRect">
            <a:avLst>
              <a:gd name="adj" fmla="val 16667"/>
            </a:avLst>
          </a:prstGeom>
          <a:solidFill>
            <a:srgbClr val="0C2D83"/>
          </a:solidFill>
          <a:ln>
            <a:noFill/>
          </a:ln>
          <a:extLst>
            <a:ext uri="{91240B29-F687-4F45-9708-019B960494DF}">
              <a14:hiddenLine xmlns:a14="http://schemas.microsoft.com/office/drawing/2010/main" w="12700" algn="ctr">
                <a:solidFill>
                  <a:srgbClr val="000000"/>
                </a:solidFill>
                <a:round/>
                <a:headEnd/>
                <a:tailEnd/>
              </a14:hiddenLine>
            </a:ext>
          </a:extLst>
        </p:spPr>
        <p:txBody>
          <a:bodyPr lIns="45720" rIns="45720" anchor="t"/>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en-US" altLang="en-US" sz="1600" b="0" i="1" dirty="0" smtClean="0">
                <a:solidFill>
                  <a:schemeClr val="bg1"/>
                </a:solidFill>
                <a:latin typeface="Arial"/>
                <a:cs typeface="Arial"/>
              </a:rPr>
              <a:t>Embedded weapon systems require </a:t>
            </a:r>
            <a:r>
              <a:rPr lang="en-US" altLang="en-US" sz="1600" b="0" i="1" u="sng" dirty="0" err="1">
                <a:solidFill>
                  <a:schemeClr val="bg1"/>
                </a:solidFill>
                <a:latin typeface="Arial"/>
                <a:cs typeface="Arial"/>
              </a:rPr>
              <a:t>DevStar</a:t>
            </a:r>
            <a:r>
              <a:rPr lang="en-US" altLang="en-US" sz="1600" b="0" i="1" dirty="0">
                <a:solidFill>
                  <a:schemeClr val="bg1"/>
                </a:solidFill>
                <a:latin typeface="Arial"/>
                <a:cs typeface="Arial"/>
              </a:rPr>
              <a:t> (Dev*Ops)</a:t>
            </a:r>
          </a:p>
        </p:txBody>
      </p:sp>
      <p:grpSp>
        <p:nvGrpSpPr>
          <p:cNvPr id="6" name="Group 5"/>
          <p:cNvGrpSpPr>
            <a:grpSpLocks/>
          </p:cNvGrpSpPr>
          <p:nvPr/>
        </p:nvGrpSpPr>
        <p:grpSpPr bwMode="auto">
          <a:xfrm>
            <a:off x="722313" y="1597025"/>
            <a:ext cx="2795587" cy="433388"/>
            <a:chOff x="380143" y="1959865"/>
            <a:chExt cx="2794677" cy="433159"/>
          </a:xfrm>
        </p:grpSpPr>
        <p:sp>
          <p:nvSpPr>
            <p:cNvPr id="7" name="TextBox 10"/>
            <p:cNvSpPr txBox="1">
              <a:spLocks noChangeArrowheads="1"/>
            </p:cNvSpPr>
            <p:nvPr/>
          </p:nvSpPr>
          <p:spPr bwMode="auto">
            <a:xfrm>
              <a:off x="2010719" y="1959865"/>
              <a:ext cx="11641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b="0" i="1"/>
                <a:t>T</a:t>
              </a:r>
              <a:r>
                <a:rPr lang="en-US" altLang="en-US" sz="1400" b="0" i="1" baseline="-25000"/>
                <a:t>K</a:t>
              </a:r>
              <a:r>
                <a:rPr lang="en-US" altLang="en-US" sz="1400" b="0"/>
                <a:t>    = (Dev)</a:t>
              </a:r>
            </a:p>
          </p:txBody>
        </p:sp>
        <p:sp>
          <p:nvSpPr>
            <p:cNvPr id="8" name="Rounded Rectangle 11"/>
            <p:cNvSpPr>
              <a:spLocks noChangeArrowheads="1"/>
            </p:cNvSpPr>
            <p:nvPr/>
          </p:nvSpPr>
          <p:spPr bwMode="auto">
            <a:xfrm>
              <a:off x="380143" y="2024364"/>
              <a:ext cx="1586805" cy="171449"/>
            </a:xfrm>
            <a:prstGeom prst="roundRect">
              <a:avLst>
                <a:gd name="adj" fmla="val 16667"/>
              </a:avLst>
            </a:prstGeom>
            <a:solidFill>
              <a:srgbClr val="0C2D83"/>
            </a:solidFill>
            <a:ln>
              <a:noFill/>
            </a:ln>
            <a:extLst>
              <a:ext uri="{91240B29-F687-4F45-9708-019B960494DF}">
                <a14:hiddenLine xmlns:a14="http://schemas.microsoft.com/office/drawing/2010/main" w="12700" algn="ctr">
                  <a:solidFill>
                    <a:srgbClr val="000000"/>
                  </a:solidFill>
                  <a:round/>
                  <a:headEnd/>
                  <a:tailEnd/>
                </a14:hiddenLine>
              </a:ext>
            </a:extLst>
          </p:spPr>
          <p:txBody>
            <a:bodyPr lIns="45720" tIns="0" rIns="45720" bIns="0" anchor="ct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000" b="0" dirty="0">
                  <a:solidFill>
                    <a:schemeClr val="bg1"/>
                  </a:solidFill>
                </a:rPr>
                <a:t>Continuous Development</a:t>
              </a:r>
            </a:p>
          </p:txBody>
        </p:sp>
        <p:sp>
          <p:nvSpPr>
            <p:cNvPr id="9" name="TextBox 14"/>
            <p:cNvSpPr txBox="1">
              <a:spLocks noChangeArrowheads="1"/>
            </p:cNvSpPr>
            <p:nvPr/>
          </p:nvSpPr>
          <p:spPr bwMode="auto">
            <a:xfrm>
              <a:off x="781449" y="2177580"/>
              <a:ext cx="7841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800" b="0" i="1"/>
                <a:t>Hours - Days</a:t>
              </a:r>
            </a:p>
          </p:txBody>
        </p:sp>
      </p:grpSp>
      <p:grpSp>
        <p:nvGrpSpPr>
          <p:cNvPr id="10" name="Group 9"/>
          <p:cNvGrpSpPr>
            <a:grpSpLocks/>
          </p:cNvGrpSpPr>
          <p:nvPr/>
        </p:nvGrpSpPr>
        <p:grpSpPr bwMode="auto">
          <a:xfrm>
            <a:off x="722313" y="2928938"/>
            <a:ext cx="4286250" cy="420688"/>
            <a:chOff x="380142" y="2493587"/>
            <a:chExt cx="4285471" cy="421561"/>
          </a:xfrm>
        </p:grpSpPr>
        <p:sp>
          <p:nvSpPr>
            <p:cNvPr id="11" name="Rounded Rectangle 24"/>
            <p:cNvSpPr>
              <a:spLocks noChangeArrowheads="1"/>
            </p:cNvSpPr>
            <p:nvPr/>
          </p:nvSpPr>
          <p:spPr bwMode="auto">
            <a:xfrm>
              <a:off x="380142" y="2561752"/>
              <a:ext cx="1586805" cy="171449"/>
            </a:xfrm>
            <a:prstGeom prst="roundRect">
              <a:avLst>
                <a:gd name="adj" fmla="val 16667"/>
              </a:avLst>
            </a:prstGeom>
            <a:solidFill>
              <a:srgbClr val="0C2D83"/>
            </a:solidFill>
            <a:ln>
              <a:noFill/>
            </a:ln>
            <a:extLst>
              <a:ext uri="{91240B29-F687-4F45-9708-019B960494DF}">
                <a14:hiddenLine xmlns:a14="http://schemas.microsoft.com/office/drawing/2010/main" w="12700" algn="ctr">
                  <a:solidFill>
                    <a:srgbClr val="000000"/>
                  </a:solidFill>
                  <a:round/>
                  <a:headEnd/>
                  <a:tailEnd/>
                </a14:hiddenLine>
              </a:ext>
            </a:extLst>
          </p:spPr>
          <p:txBody>
            <a:bodyPr lIns="45720" tIns="0" rIns="45720" bIns="0" anchor="ct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000" b="0">
                  <a:solidFill>
                    <a:schemeClr val="bg1"/>
                  </a:solidFill>
                </a:rPr>
                <a:t>Continuous Safety</a:t>
              </a:r>
            </a:p>
          </p:txBody>
        </p:sp>
        <p:sp>
          <p:nvSpPr>
            <p:cNvPr id="12" name="TextBox 25"/>
            <p:cNvSpPr txBox="1">
              <a:spLocks noChangeArrowheads="1"/>
            </p:cNvSpPr>
            <p:nvPr/>
          </p:nvSpPr>
          <p:spPr bwMode="auto">
            <a:xfrm>
              <a:off x="868013" y="2699704"/>
              <a:ext cx="6110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800" b="0" i="1"/>
                <a:t>+ months</a:t>
              </a:r>
            </a:p>
          </p:txBody>
        </p:sp>
        <p:sp>
          <p:nvSpPr>
            <p:cNvPr id="13" name="TextBox 12"/>
            <p:cNvSpPr txBox="1"/>
            <p:nvPr/>
          </p:nvSpPr>
          <p:spPr>
            <a:xfrm>
              <a:off x="2010208" y="2493587"/>
              <a:ext cx="2655405" cy="307023"/>
            </a:xfrm>
            <a:prstGeom prst="rect">
              <a:avLst/>
            </a:prstGeom>
            <a:noFill/>
          </p:spPr>
          <p:txBody>
            <a:bodyPr wrap="none">
              <a:spAutoFit/>
            </a:bodyPr>
            <a:lstStyle/>
            <a:p>
              <a:pPr>
                <a:defRPr/>
              </a:pPr>
              <a:r>
                <a:rPr lang="en-US" i="1" dirty="0" err="1"/>
                <a:t>T</a:t>
              </a:r>
              <a:r>
                <a:rPr lang="en-US" i="1" baseline="-25000" dirty="0" err="1"/>
                <a:t>K+3</a:t>
              </a:r>
              <a:r>
                <a:rPr lang="en-US" dirty="0"/>
                <a:t> = </a:t>
              </a:r>
              <a:r>
                <a:rPr lang="en-US" dirty="0">
                  <a:solidFill>
                    <a:schemeClr val="bg1">
                      <a:lumMod val="75000"/>
                    </a:schemeClr>
                  </a:solidFill>
                </a:rPr>
                <a:t>(Dev)(Sec)</a:t>
              </a:r>
              <a:r>
                <a:rPr lang="en-US" dirty="0"/>
                <a:t>(Safety)</a:t>
              </a:r>
              <a:r>
                <a:rPr lang="en-US" dirty="0">
                  <a:solidFill>
                    <a:schemeClr val="bg1">
                      <a:lumMod val="75000"/>
                    </a:schemeClr>
                  </a:solidFill>
                </a:rPr>
                <a:t>(Ops)</a:t>
              </a:r>
            </a:p>
          </p:txBody>
        </p:sp>
      </p:grpSp>
      <p:grpSp>
        <p:nvGrpSpPr>
          <p:cNvPr id="14" name="Group 13"/>
          <p:cNvGrpSpPr>
            <a:grpSpLocks/>
          </p:cNvGrpSpPr>
          <p:nvPr/>
        </p:nvGrpSpPr>
        <p:grpSpPr bwMode="auto">
          <a:xfrm>
            <a:off x="722313" y="3368675"/>
            <a:ext cx="4687887" cy="422278"/>
            <a:chOff x="380142" y="2493587"/>
            <a:chExt cx="4687568" cy="421563"/>
          </a:xfrm>
        </p:grpSpPr>
        <p:sp>
          <p:nvSpPr>
            <p:cNvPr id="15" name="Rounded Rectangle 28"/>
            <p:cNvSpPr>
              <a:spLocks noChangeArrowheads="1"/>
            </p:cNvSpPr>
            <p:nvPr/>
          </p:nvSpPr>
          <p:spPr bwMode="auto">
            <a:xfrm>
              <a:off x="380142" y="2561752"/>
              <a:ext cx="1586805" cy="171449"/>
            </a:xfrm>
            <a:prstGeom prst="roundRect">
              <a:avLst>
                <a:gd name="adj" fmla="val 16667"/>
              </a:avLst>
            </a:prstGeom>
            <a:solidFill>
              <a:srgbClr val="0C2D83"/>
            </a:solidFill>
            <a:ln>
              <a:noFill/>
            </a:ln>
            <a:extLst>
              <a:ext uri="{91240B29-F687-4F45-9708-019B960494DF}">
                <a14:hiddenLine xmlns:a14="http://schemas.microsoft.com/office/drawing/2010/main" w="12700" algn="ctr">
                  <a:solidFill>
                    <a:srgbClr val="000000"/>
                  </a:solidFill>
                  <a:round/>
                  <a:headEnd/>
                  <a:tailEnd/>
                </a14:hiddenLine>
              </a:ext>
            </a:extLst>
          </p:spPr>
          <p:txBody>
            <a:bodyPr lIns="45720" tIns="0" rIns="45720" bIns="0" anchor="ct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000" b="0">
                  <a:solidFill>
                    <a:schemeClr val="bg1"/>
                  </a:solidFill>
                </a:rPr>
                <a:t>Continuous Airworthiness</a:t>
              </a:r>
            </a:p>
          </p:txBody>
        </p:sp>
        <p:sp>
          <p:nvSpPr>
            <p:cNvPr id="16" name="TextBox 29"/>
            <p:cNvSpPr txBox="1">
              <a:spLocks noChangeArrowheads="1"/>
            </p:cNvSpPr>
            <p:nvPr/>
          </p:nvSpPr>
          <p:spPr bwMode="auto">
            <a:xfrm>
              <a:off x="868013" y="2699706"/>
              <a:ext cx="6110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800" b="0" i="1"/>
                <a:t>+ months</a:t>
              </a:r>
            </a:p>
          </p:txBody>
        </p:sp>
        <p:sp>
          <p:nvSpPr>
            <p:cNvPr id="17" name="TextBox 16"/>
            <p:cNvSpPr txBox="1"/>
            <p:nvPr/>
          </p:nvSpPr>
          <p:spPr>
            <a:xfrm>
              <a:off x="2010393" y="2493587"/>
              <a:ext cx="3057317" cy="307454"/>
            </a:xfrm>
            <a:prstGeom prst="rect">
              <a:avLst/>
            </a:prstGeom>
            <a:noFill/>
          </p:spPr>
          <p:txBody>
            <a:bodyPr wrap="none">
              <a:spAutoFit/>
            </a:bodyPr>
            <a:lstStyle/>
            <a:p>
              <a:pPr>
                <a:defRPr/>
              </a:pPr>
              <a:r>
                <a:rPr lang="en-US" i="1" dirty="0" err="1"/>
                <a:t>T</a:t>
              </a:r>
              <a:r>
                <a:rPr lang="en-US" i="1" baseline="-25000" dirty="0" err="1"/>
                <a:t>K+4</a:t>
              </a:r>
              <a:r>
                <a:rPr lang="en-US" dirty="0"/>
                <a:t> = </a:t>
              </a:r>
              <a:r>
                <a:rPr lang="en-US" dirty="0">
                  <a:solidFill>
                    <a:schemeClr val="bg1">
                      <a:lumMod val="75000"/>
                    </a:schemeClr>
                  </a:solidFill>
                </a:rPr>
                <a:t>(Dev)(Sec)(Safety)</a:t>
              </a:r>
              <a:r>
                <a:rPr lang="en-US" dirty="0"/>
                <a:t>(AW)</a:t>
              </a:r>
              <a:r>
                <a:rPr lang="en-US" dirty="0">
                  <a:solidFill>
                    <a:schemeClr val="bg1">
                      <a:lumMod val="75000"/>
                    </a:schemeClr>
                  </a:solidFill>
                </a:rPr>
                <a:t>(Ops)</a:t>
              </a:r>
            </a:p>
          </p:txBody>
        </p:sp>
      </p:grpSp>
      <p:grpSp>
        <p:nvGrpSpPr>
          <p:cNvPr id="18" name="Group 17"/>
          <p:cNvGrpSpPr>
            <a:grpSpLocks/>
          </p:cNvGrpSpPr>
          <p:nvPr/>
        </p:nvGrpSpPr>
        <p:grpSpPr bwMode="auto">
          <a:xfrm>
            <a:off x="722313" y="3808413"/>
            <a:ext cx="5343525" cy="422278"/>
            <a:chOff x="380142" y="2493587"/>
            <a:chExt cx="5343196" cy="421563"/>
          </a:xfrm>
        </p:grpSpPr>
        <p:sp>
          <p:nvSpPr>
            <p:cNvPr id="19" name="Rounded Rectangle 32"/>
            <p:cNvSpPr>
              <a:spLocks noChangeArrowheads="1"/>
            </p:cNvSpPr>
            <p:nvPr/>
          </p:nvSpPr>
          <p:spPr bwMode="auto">
            <a:xfrm>
              <a:off x="380142" y="2561752"/>
              <a:ext cx="1586805" cy="171449"/>
            </a:xfrm>
            <a:prstGeom prst="roundRect">
              <a:avLst>
                <a:gd name="adj" fmla="val 16667"/>
              </a:avLst>
            </a:prstGeom>
            <a:solidFill>
              <a:srgbClr val="0C2D83"/>
            </a:solidFill>
            <a:ln>
              <a:noFill/>
            </a:ln>
            <a:extLst>
              <a:ext uri="{91240B29-F687-4F45-9708-019B960494DF}">
                <a14:hiddenLine xmlns:a14="http://schemas.microsoft.com/office/drawing/2010/main" w="12700" algn="ctr">
                  <a:solidFill>
                    <a:srgbClr val="000000"/>
                  </a:solidFill>
                  <a:round/>
                  <a:headEnd/>
                  <a:tailEnd/>
                </a14:hiddenLine>
              </a:ext>
            </a:extLst>
          </p:spPr>
          <p:txBody>
            <a:bodyPr lIns="45720" tIns="0" rIns="45720" bIns="0" anchor="ct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000" b="0">
                  <a:solidFill>
                    <a:schemeClr val="bg1"/>
                  </a:solidFill>
                </a:rPr>
                <a:t>Continuous Test</a:t>
              </a:r>
            </a:p>
          </p:txBody>
        </p:sp>
        <p:sp>
          <p:nvSpPr>
            <p:cNvPr id="20" name="TextBox 33"/>
            <p:cNvSpPr txBox="1">
              <a:spLocks noChangeArrowheads="1"/>
            </p:cNvSpPr>
            <p:nvPr/>
          </p:nvSpPr>
          <p:spPr bwMode="auto">
            <a:xfrm>
              <a:off x="911294" y="2699706"/>
              <a:ext cx="5245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800" b="0" i="1"/>
                <a:t>+ years</a:t>
              </a:r>
            </a:p>
          </p:txBody>
        </p:sp>
        <p:sp>
          <p:nvSpPr>
            <p:cNvPr id="21" name="TextBox 20"/>
            <p:cNvSpPr txBox="1"/>
            <p:nvPr/>
          </p:nvSpPr>
          <p:spPr>
            <a:xfrm>
              <a:off x="2010404" y="2493587"/>
              <a:ext cx="3712934" cy="307454"/>
            </a:xfrm>
            <a:prstGeom prst="rect">
              <a:avLst/>
            </a:prstGeom>
            <a:noFill/>
          </p:spPr>
          <p:txBody>
            <a:bodyPr wrap="none">
              <a:spAutoFit/>
            </a:bodyPr>
            <a:lstStyle/>
            <a:p>
              <a:pPr>
                <a:defRPr/>
              </a:pPr>
              <a:r>
                <a:rPr lang="en-US" i="1" dirty="0" err="1"/>
                <a:t>T</a:t>
              </a:r>
              <a:r>
                <a:rPr lang="en-US" i="1" baseline="-25000" dirty="0" err="1"/>
                <a:t>K+5</a:t>
              </a:r>
              <a:r>
                <a:rPr lang="en-US" dirty="0"/>
                <a:t> = </a:t>
              </a:r>
              <a:r>
                <a:rPr lang="en-US" dirty="0">
                  <a:solidFill>
                    <a:schemeClr val="bg1">
                      <a:lumMod val="75000"/>
                    </a:schemeClr>
                  </a:solidFill>
                </a:rPr>
                <a:t>(Dev)(Sec)(Safety)(AW)</a:t>
              </a:r>
              <a:r>
                <a:rPr lang="en-US" dirty="0"/>
                <a:t>(DT/OT)</a:t>
              </a:r>
              <a:r>
                <a:rPr lang="en-US" dirty="0">
                  <a:solidFill>
                    <a:schemeClr val="bg1">
                      <a:lumMod val="75000"/>
                    </a:schemeClr>
                  </a:solidFill>
                </a:rPr>
                <a:t>(Ops)</a:t>
              </a:r>
            </a:p>
          </p:txBody>
        </p:sp>
      </p:grpSp>
      <p:grpSp>
        <p:nvGrpSpPr>
          <p:cNvPr id="22" name="Group 21"/>
          <p:cNvGrpSpPr>
            <a:grpSpLocks/>
          </p:cNvGrpSpPr>
          <p:nvPr/>
        </p:nvGrpSpPr>
        <p:grpSpPr bwMode="auto">
          <a:xfrm>
            <a:off x="722313" y="4248150"/>
            <a:ext cx="6380163" cy="422278"/>
            <a:chOff x="380142" y="2493587"/>
            <a:chExt cx="6378737" cy="421563"/>
          </a:xfrm>
        </p:grpSpPr>
        <p:sp>
          <p:nvSpPr>
            <p:cNvPr id="23" name="Rounded Rectangle 36"/>
            <p:cNvSpPr>
              <a:spLocks noChangeArrowheads="1"/>
            </p:cNvSpPr>
            <p:nvPr/>
          </p:nvSpPr>
          <p:spPr bwMode="auto">
            <a:xfrm>
              <a:off x="380142" y="2561752"/>
              <a:ext cx="1586805" cy="171449"/>
            </a:xfrm>
            <a:prstGeom prst="roundRect">
              <a:avLst>
                <a:gd name="adj" fmla="val 16667"/>
              </a:avLst>
            </a:prstGeom>
            <a:solidFill>
              <a:srgbClr val="0C2D83"/>
            </a:solidFill>
            <a:ln>
              <a:noFill/>
            </a:ln>
            <a:extLst>
              <a:ext uri="{91240B29-F687-4F45-9708-019B960494DF}">
                <a14:hiddenLine xmlns:a14="http://schemas.microsoft.com/office/drawing/2010/main" w="12700" algn="ctr">
                  <a:solidFill>
                    <a:srgbClr val="000000"/>
                  </a:solidFill>
                  <a:round/>
                  <a:headEnd/>
                  <a:tailEnd/>
                </a14:hiddenLine>
              </a:ext>
            </a:extLst>
          </p:spPr>
          <p:txBody>
            <a:bodyPr lIns="45720" tIns="0" rIns="45720" bIns="0" anchor="ct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000" b="0">
                  <a:solidFill>
                    <a:schemeClr val="bg1"/>
                  </a:solidFill>
                </a:rPr>
                <a:t>Continuous Weapons</a:t>
              </a:r>
            </a:p>
          </p:txBody>
        </p:sp>
        <p:sp>
          <p:nvSpPr>
            <p:cNvPr id="24" name="TextBox 37"/>
            <p:cNvSpPr txBox="1">
              <a:spLocks noChangeArrowheads="1"/>
            </p:cNvSpPr>
            <p:nvPr/>
          </p:nvSpPr>
          <p:spPr bwMode="auto">
            <a:xfrm>
              <a:off x="868013" y="2699706"/>
              <a:ext cx="6110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800" b="0" i="1"/>
                <a:t>+ months</a:t>
              </a:r>
            </a:p>
          </p:txBody>
        </p:sp>
        <p:sp>
          <p:nvSpPr>
            <p:cNvPr id="25" name="TextBox 24"/>
            <p:cNvSpPr txBox="1"/>
            <p:nvPr/>
          </p:nvSpPr>
          <p:spPr>
            <a:xfrm>
              <a:off x="2010140" y="2493587"/>
              <a:ext cx="4748739" cy="307454"/>
            </a:xfrm>
            <a:prstGeom prst="rect">
              <a:avLst/>
            </a:prstGeom>
            <a:noFill/>
          </p:spPr>
          <p:txBody>
            <a:bodyPr wrap="none">
              <a:spAutoFit/>
            </a:bodyPr>
            <a:lstStyle/>
            <a:p>
              <a:pPr>
                <a:defRPr/>
              </a:pPr>
              <a:r>
                <a:rPr lang="en-US" i="1" dirty="0" err="1"/>
                <a:t>T</a:t>
              </a:r>
              <a:r>
                <a:rPr lang="en-US" i="1" baseline="-25000" dirty="0" err="1"/>
                <a:t>K+6</a:t>
              </a:r>
              <a:r>
                <a:rPr lang="en-US" dirty="0"/>
                <a:t> = </a:t>
              </a:r>
              <a:r>
                <a:rPr lang="en-US" dirty="0">
                  <a:solidFill>
                    <a:schemeClr val="bg1">
                      <a:lumMod val="75000"/>
                    </a:schemeClr>
                  </a:solidFill>
                </a:rPr>
                <a:t>(Dev)(Sec)(Safety)(AW)(DT/OT)</a:t>
              </a:r>
              <a:r>
                <a:rPr lang="en-US" dirty="0"/>
                <a:t>(Seek Eagle)</a:t>
              </a:r>
              <a:r>
                <a:rPr lang="en-US" dirty="0">
                  <a:solidFill>
                    <a:schemeClr val="bg1">
                      <a:lumMod val="75000"/>
                    </a:schemeClr>
                  </a:solidFill>
                </a:rPr>
                <a:t>(Ops)</a:t>
              </a:r>
            </a:p>
          </p:txBody>
        </p:sp>
      </p:grpSp>
      <p:grpSp>
        <p:nvGrpSpPr>
          <p:cNvPr id="26" name="Group 25"/>
          <p:cNvGrpSpPr>
            <a:grpSpLocks/>
          </p:cNvGrpSpPr>
          <p:nvPr/>
        </p:nvGrpSpPr>
        <p:grpSpPr bwMode="auto">
          <a:xfrm>
            <a:off x="722313" y="4687888"/>
            <a:ext cx="6816725" cy="422278"/>
            <a:chOff x="380142" y="2493587"/>
            <a:chExt cx="6816356" cy="421563"/>
          </a:xfrm>
        </p:grpSpPr>
        <p:sp>
          <p:nvSpPr>
            <p:cNvPr id="27" name="Rounded Rectangle 41"/>
            <p:cNvSpPr>
              <a:spLocks noChangeArrowheads="1"/>
            </p:cNvSpPr>
            <p:nvPr/>
          </p:nvSpPr>
          <p:spPr bwMode="auto">
            <a:xfrm>
              <a:off x="380142" y="2561752"/>
              <a:ext cx="1586805" cy="171449"/>
            </a:xfrm>
            <a:prstGeom prst="roundRect">
              <a:avLst>
                <a:gd name="adj" fmla="val 16667"/>
              </a:avLst>
            </a:prstGeom>
            <a:solidFill>
              <a:srgbClr val="0C2D83"/>
            </a:solidFill>
            <a:ln>
              <a:noFill/>
            </a:ln>
            <a:extLst>
              <a:ext uri="{91240B29-F687-4F45-9708-019B960494DF}">
                <a14:hiddenLine xmlns:a14="http://schemas.microsoft.com/office/drawing/2010/main" w="12700" algn="ctr">
                  <a:solidFill>
                    <a:srgbClr val="000000"/>
                  </a:solidFill>
                  <a:round/>
                  <a:headEnd/>
                  <a:tailEnd/>
                </a14:hiddenLine>
              </a:ext>
            </a:extLst>
          </p:spPr>
          <p:txBody>
            <a:bodyPr lIns="45720" tIns="0" rIns="45720" bIns="0" anchor="ct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000" b="0">
                  <a:solidFill>
                    <a:schemeClr val="bg1"/>
                  </a:solidFill>
                </a:rPr>
                <a:t>Continuous Nuclear</a:t>
              </a:r>
            </a:p>
          </p:txBody>
        </p:sp>
        <p:sp>
          <p:nvSpPr>
            <p:cNvPr id="28" name="TextBox 42"/>
            <p:cNvSpPr txBox="1">
              <a:spLocks noChangeArrowheads="1"/>
            </p:cNvSpPr>
            <p:nvPr/>
          </p:nvSpPr>
          <p:spPr bwMode="auto">
            <a:xfrm>
              <a:off x="868013" y="2699706"/>
              <a:ext cx="6110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800" b="0" i="1"/>
                <a:t>+ months</a:t>
              </a:r>
            </a:p>
          </p:txBody>
        </p:sp>
        <p:sp>
          <p:nvSpPr>
            <p:cNvPr id="29" name="TextBox 28"/>
            <p:cNvSpPr txBox="1"/>
            <p:nvPr/>
          </p:nvSpPr>
          <p:spPr>
            <a:xfrm>
              <a:off x="2010416" y="2493587"/>
              <a:ext cx="5186082" cy="307454"/>
            </a:xfrm>
            <a:prstGeom prst="rect">
              <a:avLst/>
            </a:prstGeom>
            <a:noFill/>
          </p:spPr>
          <p:txBody>
            <a:bodyPr wrap="none">
              <a:spAutoFit/>
            </a:bodyPr>
            <a:lstStyle/>
            <a:p>
              <a:pPr>
                <a:defRPr/>
              </a:pPr>
              <a:r>
                <a:rPr lang="en-US" i="1" dirty="0" err="1"/>
                <a:t>T</a:t>
              </a:r>
              <a:r>
                <a:rPr lang="en-US" i="1" baseline="-25000" dirty="0" err="1"/>
                <a:t>K+7</a:t>
              </a:r>
              <a:r>
                <a:rPr lang="en-US" dirty="0"/>
                <a:t> = </a:t>
              </a:r>
              <a:r>
                <a:rPr lang="en-US" dirty="0">
                  <a:solidFill>
                    <a:schemeClr val="bg1">
                      <a:lumMod val="75000"/>
                    </a:schemeClr>
                  </a:solidFill>
                </a:rPr>
                <a:t>(Dev)(Sec)(Safety)(AW)(DT/OT)(Seek Eagle)</a:t>
              </a:r>
              <a:r>
                <a:rPr lang="en-US" dirty="0"/>
                <a:t>(</a:t>
              </a:r>
              <a:r>
                <a:rPr lang="en-US" dirty="0" err="1"/>
                <a:t>Nuc</a:t>
              </a:r>
              <a:r>
                <a:rPr lang="en-US" dirty="0"/>
                <a:t>)</a:t>
              </a:r>
              <a:r>
                <a:rPr lang="en-US" dirty="0">
                  <a:solidFill>
                    <a:schemeClr val="bg1">
                      <a:lumMod val="75000"/>
                    </a:schemeClr>
                  </a:solidFill>
                </a:rPr>
                <a:t>(Ops)</a:t>
              </a:r>
            </a:p>
          </p:txBody>
        </p:sp>
      </p:grpSp>
      <p:grpSp>
        <p:nvGrpSpPr>
          <p:cNvPr id="30" name="Group 29"/>
          <p:cNvGrpSpPr>
            <a:grpSpLocks/>
          </p:cNvGrpSpPr>
          <p:nvPr/>
        </p:nvGrpSpPr>
        <p:grpSpPr bwMode="auto">
          <a:xfrm>
            <a:off x="722313" y="4687889"/>
            <a:ext cx="10613874" cy="1034418"/>
            <a:chOff x="723042" y="4687318"/>
            <a:chExt cx="10611758" cy="1034936"/>
          </a:xfrm>
        </p:grpSpPr>
        <p:grpSp>
          <p:nvGrpSpPr>
            <p:cNvPr id="31" name="Group 44"/>
            <p:cNvGrpSpPr>
              <a:grpSpLocks/>
            </p:cNvGrpSpPr>
            <p:nvPr/>
          </p:nvGrpSpPr>
          <p:grpSpPr bwMode="auto">
            <a:xfrm>
              <a:off x="723042" y="5051565"/>
              <a:ext cx="3301227" cy="670689"/>
              <a:chOff x="380142" y="2416575"/>
              <a:chExt cx="3301227" cy="670689"/>
            </a:xfrm>
          </p:grpSpPr>
          <p:sp>
            <p:nvSpPr>
              <p:cNvPr id="33" name="Rounded Rectangle 45"/>
              <p:cNvSpPr>
                <a:spLocks noChangeArrowheads="1"/>
              </p:cNvSpPr>
              <p:nvPr/>
            </p:nvSpPr>
            <p:spPr bwMode="auto">
              <a:xfrm>
                <a:off x="380142" y="2847652"/>
                <a:ext cx="1586805" cy="171449"/>
              </a:xfrm>
              <a:prstGeom prst="roundRect">
                <a:avLst>
                  <a:gd name="adj" fmla="val 16667"/>
                </a:avLst>
              </a:prstGeom>
              <a:solidFill>
                <a:srgbClr val="0C2D83"/>
              </a:solidFill>
              <a:ln>
                <a:noFill/>
              </a:ln>
              <a:extLst>
                <a:ext uri="{91240B29-F687-4F45-9708-019B960494DF}">
                  <a14:hiddenLine xmlns:a14="http://schemas.microsoft.com/office/drawing/2010/main" w="12700" algn="ctr">
                    <a:solidFill>
                      <a:srgbClr val="000000"/>
                    </a:solidFill>
                    <a:round/>
                    <a:headEnd/>
                    <a:tailEnd/>
                  </a14:hiddenLine>
                </a:ext>
              </a:extLst>
            </p:spPr>
            <p:txBody>
              <a:bodyPr lIns="45720" tIns="0" rIns="45720" bIns="0" anchor="ct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000" b="0">
                    <a:solidFill>
                      <a:schemeClr val="bg1"/>
                    </a:solidFill>
                  </a:rPr>
                  <a:t>…</a:t>
                </a:r>
              </a:p>
            </p:txBody>
          </p:sp>
          <p:sp>
            <p:nvSpPr>
              <p:cNvPr id="34" name="TextBox 47"/>
              <p:cNvSpPr txBox="1">
                <a:spLocks noChangeArrowheads="1"/>
              </p:cNvSpPr>
              <p:nvPr/>
            </p:nvSpPr>
            <p:spPr bwMode="auto">
              <a:xfrm>
                <a:off x="2010719" y="2779487"/>
                <a:ext cx="167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b="0" i="1" dirty="0" err="1"/>
                  <a:t>T</a:t>
                </a:r>
                <a:r>
                  <a:rPr lang="en-US" altLang="en-US" sz="1400" b="0" i="1" baseline="-25000" dirty="0" err="1"/>
                  <a:t>K+n</a:t>
                </a:r>
                <a:r>
                  <a:rPr lang="en-US" altLang="en-US" sz="1400" b="0" dirty="0"/>
                  <a:t> = (Dev)*(Ops)</a:t>
                </a:r>
              </a:p>
            </p:txBody>
          </p:sp>
          <p:sp>
            <p:nvSpPr>
              <p:cNvPr id="57" name="TextBox 47"/>
              <p:cNvSpPr txBox="1">
                <a:spLocks noChangeArrowheads="1"/>
              </p:cNvSpPr>
              <p:nvPr/>
            </p:nvSpPr>
            <p:spPr bwMode="auto">
              <a:xfrm rot="5400000">
                <a:off x="1846934" y="2444910"/>
                <a:ext cx="364385" cy="30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b="0" i="1" dirty="0" smtClean="0"/>
                  <a:t>…</a:t>
                </a:r>
                <a:endParaRPr lang="en-US" altLang="en-US" sz="1400" b="0" dirty="0"/>
              </a:p>
            </p:txBody>
          </p:sp>
        </p:grpSp>
        <p:sp>
          <p:nvSpPr>
            <p:cNvPr id="32" name="Rounded Rectangle 31"/>
            <p:cNvSpPr/>
            <p:nvPr/>
          </p:nvSpPr>
          <p:spPr bwMode="auto">
            <a:xfrm>
              <a:off x="8042980" y="4687318"/>
              <a:ext cx="3291820" cy="1024450"/>
            </a:xfrm>
            <a:prstGeom prst="roundRect">
              <a:avLst>
                <a:gd name="adj" fmla="val 9225"/>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lIns="45720" rIns="45720"/>
            <a:lstStyle/>
            <a:p>
              <a:pPr algn="ctr">
                <a:defRPr/>
              </a:pPr>
              <a:r>
                <a:rPr lang="en-US" b="1" u="sng" dirty="0">
                  <a:latin typeface="Arial" charset="0"/>
                </a:rPr>
                <a:t>Keys to Success</a:t>
              </a:r>
            </a:p>
            <a:p>
              <a:pPr marL="174625" indent="-174625">
                <a:buFont typeface="+mj-lt"/>
                <a:buAutoNum type="arabicPeriod"/>
                <a:defRPr/>
              </a:pPr>
              <a:r>
                <a:rPr lang="en-US" dirty="0">
                  <a:latin typeface="Arial" charset="0"/>
                </a:rPr>
                <a:t>Evolve culture and policy</a:t>
              </a:r>
            </a:p>
            <a:p>
              <a:pPr marL="174625" indent="-174625">
                <a:buFont typeface="+mj-lt"/>
                <a:buAutoNum type="arabicPeriod"/>
                <a:defRPr/>
              </a:pPr>
              <a:r>
                <a:rPr lang="en-US" dirty="0">
                  <a:latin typeface="Arial" charset="0"/>
                </a:rPr>
                <a:t>Early stakeholder involvement</a:t>
              </a:r>
            </a:p>
            <a:p>
              <a:pPr marL="174625" indent="-174625">
                <a:buFont typeface="+mj-lt"/>
                <a:buAutoNum type="arabicPeriod"/>
                <a:defRPr/>
              </a:pPr>
              <a:r>
                <a:rPr lang="en-US" dirty="0">
                  <a:latin typeface="Arial" charset="0"/>
                </a:rPr>
                <a:t>Automated vs. manual process</a:t>
              </a:r>
            </a:p>
          </p:txBody>
        </p:sp>
      </p:grpSp>
      <p:grpSp>
        <p:nvGrpSpPr>
          <p:cNvPr id="35" name="Group 34"/>
          <p:cNvGrpSpPr>
            <a:grpSpLocks/>
          </p:cNvGrpSpPr>
          <p:nvPr/>
        </p:nvGrpSpPr>
        <p:grpSpPr bwMode="auto">
          <a:xfrm>
            <a:off x="7443786" y="2989263"/>
            <a:ext cx="2319335" cy="2032000"/>
            <a:chOff x="7444507" y="2988938"/>
            <a:chExt cx="2318212" cy="2031673"/>
          </a:xfrm>
        </p:grpSpPr>
        <p:sp>
          <p:nvSpPr>
            <p:cNvPr id="36" name="Right Brace 49"/>
            <p:cNvSpPr>
              <a:spLocks/>
            </p:cNvSpPr>
            <p:nvPr/>
          </p:nvSpPr>
          <p:spPr bwMode="auto">
            <a:xfrm>
              <a:off x="7444507" y="2988938"/>
              <a:ext cx="189781" cy="2031673"/>
            </a:xfrm>
            <a:prstGeom prst="rightBrace">
              <a:avLst>
                <a:gd name="adj1" fmla="val 4847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400" b="0"/>
            </a:p>
          </p:txBody>
        </p:sp>
        <p:sp>
          <p:nvSpPr>
            <p:cNvPr id="37" name="TextBox 50"/>
            <p:cNvSpPr txBox="1">
              <a:spLocks noChangeArrowheads="1"/>
            </p:cNvSpPr>
            <p:nvPr/>
          </p:nvSpPr>
          <p:spPr bwMode="auto">
            <a:xfrm>
              <a:off x="7633418" y="3688211"/>
              <a:ext cx="2129301" cy="95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b="0" dirty="0"/>
                <a:t>Must consider and evolve these elements as well to enable more automated pipeline!</a:t>
              </a:r>
            </a:p>
          </p:txBody>
        </p:sp>
      </p:grpSp>
      <p:grpSp>
        <p:nvGrpSpPr>
          <p:cNvPr id="38" name="Group 37"/>
          <p:cNvGrpSpPr>
            <a:grpSpLocks/>
          </p:cNvGrpSpPr>
          <p:nvPr/>
        </p:nvGrpSpPr>
        <p:grpSpPr bwMode="auto">
          <a:xfrm>
            <a:off x="722313" y="2451218"/>
            <a:ext cx="10069587" cy="523220"/>
            <a:chOff x="723042" y="2450725"/>
            <a:chExt cx="10067656" cy="524305"/>
          </a:xfrm>
        </p:grpSpPr>
        <p:grpSp>
          <p:nvGrpSpPr>
            <p:cNvPr id="39" name="Group 19"/>
            <p:cNvGrpSpPr>
              <a:grpSpLocks/>
            </p:cNvGrpSpPr>
            <p:nvPr/>
          </p:nvGrpSpPr>
          <p:grpSpPr bwMode="auto">
            <a:xfrm>
              <a:off x="723042" y="2488783"/>
              <a:ext cx="3726735" cy="421560"/>
              <a:chOff x="380142" y="2493587"/>
              <a:chExt cx="3726735" cy="421560"/>
            </a:xfrm>
          </p:grpSpPr>
          <p:sp>
            <p:nvSpPr>
              <p:cNvPr id="42" name="Rounded Rectangle 20"/>
              <p:cNvSpPr>
                <a:spLocks noChangeArrowheads="1"/>
              </p:cNvSpPr>
              <p:nvPr/>
            </p:nvSpPr>
            <p:spPr bwMode="auto">
              <a:xfrm>
                <a:off x="380142" y="2561752"/>
                <a:ext cx="1586805" cy="171449"/>
              </a:xfrm>
              <a:prstGeom prst="roundRect">
                <a:avLst>
                  <a:gd name="adj" fmla="val 16667"/>
                </a:avLst>
              </a:prstGeom>
              <a:solidFill>
                <a:srgbClr val="0C2D83"/>
              </a:solidFill>
              <a:ln>
                <a:noFill/>
              </a:ln>
              <a:extLst>
                <a:ext uri="{91240B29-F687-4F45-9708-019B960494DF}">
                  <a14:hiddenLine xmlns:a14="http://schemas.microsoft.com/office/drawing/2010/main" w="12700" algn="ctr">
                    <a:solidFill>
                      <a:srgbClr val="000000"/>
                    </a:solidFill>
                    <a:round/>
                    <a:headEnd/>
                    <a:tailEnd/>
                  </a14:hiddenLine>
                </a:ext>
              </a:extLst>
            </p:spPr>
            <p:txBody>
              <a:bodyPr lIns="45720" tIns="0" rIns="45720" bIns="0" anchor="ct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000" b="0">
                    <a:solidFill>
                      <a:schemeClr val="bg1"/>
                    </a:solidFill>
                  </a:rPr>
                  <a:t>Continuous ATO</a:t>
                </a:r>
              </a:p>
            </p:txBody>
          </p:sp>
          <p:sp>
            <p:nvSpPr>
              <p:cNvPr id="43" name="TextBox 21"/>
              <p:cNvSpPr txBox="1">
                <a:spLocks noChangeArrowheads="1"/>
              </p:cNvSpPr>
              <p:nvPr/>
            </p:nvSpPr>
            <p:spPr bwMode="auto">
              <a:xfrm>
                <a:off x="908088" y="2699703"/>
                <a:ext cx="53091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800" b="0" i="1"/>
                  <a:t>+ hours</a:t>
                </a:r>
              </a:p>
            </p:txBody>
          </p:sp>
          <p:sp>
            <p:nvSpPr>
              <p:cNvPr id="44" name="TextBox 43"/>
              <p:cNvSpPr txBox="1"/>
              <p:nvPr/>
            </p:nvSpPr>
            <p:spPr>
              <a:xfrm>
                <a:off x="2011779" y="2493587"/>
                <a:ext cx="2095098" cy="307023"/>
              </a:xfrm>
              <a:prstGeom prst="rect">
                <a:avLst/>
              </a:prstGeom>
              <a:noFill/>
            </p:spPr>
            <p:txBody>
              <a:bodyPr wrap="none">
                <a:spAutoFit/>
              </a:bodyPr>
              <a:lstStyle/>
              <a:p>
                <a:pPr>
                  <a:defRPr/>
                </a:pPr>
                <a:r>
                  <a:rPr lang="en-US" i="1" dirty="0" err="1"/>
                  <a:t>T</a:t>
                </a:r>
                <a:r>
                  <a:rPr lang="en-US" i="1" baseline="-25000" dirty="0" err="1"/>
                  <a:t>K+2</a:t>
                </a:r>
                <a:r>
                  <a:rPr lang="en-US" dirty="0"/>
                  <a:t> = </a:t>
                </a:r>
                <a:r>
                  <a:rPr lang="en-US" dirty="0">
                    <a:solidFill>
                      <a:schemeClr val="bg1">
                        <a:lumMod val="75000"/>
                      </a:schemeClr>
                    </a:solidFill>
                  </a:rPr>
                  <a:t>(Dev)</a:t>
                </a:r>
                <a:r>
                  <a:rPr lang="en-US" dirty="0"/>
                  <a:t>(Sec)</a:t>
                </a:r>
                <a:r>
                  <a:rPr lang="en-US" dirty="0">
                    <a:solidFill>
                      <a:schemeClr val="bg1">
                        <a:lumMod val="75000"/>
                      </a:schemeClr>
                    </a:solidFill>
                  </a:rPr>
                  <a:t>(Ops)</a:t>
                </a:r>
              </a:p>
            </p:txBody>
          </p:sp>
        </p:grpSp>
        <p:cxnSp>
          <p:nvCxnSpPr>
            <p:cNvPr id="40" name="Straight Arrow Connector 39"/>
            <p:cNvCxnSpPr/>
            <p:nvPr/>
          </p:nvCxnSpPr>
          <p:spPr bwMode="auto">
            <a:xfrm flipH="1">
              <a:off x="4556119" y="2670133"/>
              <a:ext cx="288710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41" name="TextBox 55"/>
            <p:cNvSpPr txBox="1">
              <a:spLocks noChangeArrowheads="1"/>
            </p:cNvSpPr>
            <p:nvPr/>
          </p:nvSpPr>
          <p:spPr bwMode="auto">
            <a:xfrm>
              <a:off x="7538146" y="2450725"/>
              <a:ext cx="3252552" cy="52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dirty="0"/>
                <a:t>Security</a:t>
              </a:r>
              <a:r>
                <a:rPr lang="en-US" altLang="en-US" sz="1400" b="0" dirty="0"/>
                <a:t> culture and policy evolved; baked into automated pipeline</a:t>
              </a:r>
            </a:p>
          </p:txBody>
        </p:sp>
      </p:grpSp>
      <p:grpSp>
        <p:nvGrpSpPr>
          <p:cNvPr id="45" name="Group 44"/>
          <p:cNvGrpSpPr>
            <a:grpSpLocks/>
          </p:cNvGrpSpPr>
          <p:nvPr/>
        </p:nvGrpSpPr>
        <p:grpSpPr bwMode="auto">
          <a:xfrm>
            <a:off x="722313" y="1900552"/>
            <a:ext cx="10887636" cy="569598"/>
            <a:chOff x="723042" y="1899597"/>
            <a:chExt cx="10886457" cy="570780"/>
          </a:xfrm>
        </p:grpSpPr>
        <p:grpSp>
          <p:nvGrpSpPr>
            <p:cNvPr id="46" name="Group 17"/>
            <p:cNvGrpSpPr>
              <a:grpSpLocks/>
            </p:cNvGrpSpPr>
            <p:nvPr/>
          </p:nvGrpSpPr>
          <p:grpSpPr bwMode="auto">
            <a:xfrm>
              <a:off x="723042" y="2048817"/>
              <a:ext cx="3230213" cy="421560"/>
              <a:chOff x="380142" y="2493587"/>
              <a:chExt cx="3230213" cy="421560"/>
            </a:xfrm>
          </p:grpSpPr>
          <p:sp>
            <p:nvSpPr>
              <p:cNvPr id="49" name="Rounded Rectangle 13"/>
              <p:cNvSpPr>
                <a:spLocks noChangeArrowheads="1"/>
              </p:cNvSpPr>
              <p:nvPr/>
            </p:nvSpPr>
            <p:spPr bwMode="auto">
              <a:xfrm>
                <a:off x="380142" y="2561752"/>
                <a:ext cx="1586805" cy="171449"/>
              </a:xfrm>
              <a:prstGeom prst="roundRect">
                <a:avLst>
                  <a:gd name="adj" fmla="val 16667"/>
                </a:avLst>
              </a:prstGeom>
              <a:solidFill>
                <a:srgbClr val="0C2D83"/>
              </a:solidFill>
              <a:ln>
                <a:noFill/>
              </a:ln>
              <a:extLst>
                <a:ext uri="{91240B29-F687-4F45-9708-019B960494DF}">
                  <a14:hiddenLine xmlns:a14="http://schemas.microsoft.com/office/drawing/2010/main" w="12700" algn="ctr">
                    <a:solidFill>
                      <a:srgbClr val="000000"/>
                    </a:solidFill>
                    <a:round/>
                    <a:headEnd/>
                    <a:tailEnd/>
                  </a14:hiddenLine>
                </a:ext>
              </a:extLst>
            </p:spPr>
            <p:txBody>
              <a:bodyPr lIns="45720" tIns="0" rIns="45720" bIns="0" anchor="ct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000" b="0" dirty="0">
                    <a:solidFill>
                      <a:schemeClr val="bg1"/>
                    </a:solidFill>
                  </a:rPr>
                  <a:t>Continuous Integration</a:t>
                </a:r>
              </a:p>
            </p:txBody>
          </p:sp>
          <p:sp>
            <p:nvSpPr>
              <p:cNvPr id="50" name="TextBox 15"/>
              <p:cNvSpPr txBox="1">
                <a:spLocks noChangeArrowheads="1"/>
              </p:cNvSpPr>
              <p:nvPr/>
            </p:nvSpPr>
            <p:spPr bwMode="auto">
              <a:xfrm>
                <a:off x="647599" y="2699703"/>
                <a:ext cx="105189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800" b="0" i="1"/>
                  <a:t>2 weeks – 1 month</a:t>
                </a:r>
              </a:p>
            </p:txBody>
          </p:sp>
          <p:sp>
            <p:nvSpPr>
              <p:cNvPr id="51" name="TextBox 50"/>
              <p:cNvSpPr txBox="1"/>
              <p:nvPr/>
            </p:nvSpPr>
            <p:spPr>
              <a:xfrm>
                <a:off x="2010328" y="2493587"/>
                <a:ext cx="1600027" cy="307023"/>
              </a:xfrm>
              <a:prstGeom prst="rect">
                <a:avLst/>
              </a:prstGeom>
              <a:noFill/>
            </p:spPr>
            <p:txBody>
              <a:bodyPr wrap="none">
                <a:spAutoFit/>
              </a:bodyPr>
              <a:lstStyle/>
              <a:p>
                <a:pPr>
                  <a:defRPr/>
                </a:pPr>
                <a:r>
                  <a:rPr lang="en-US" i="1" dirty="0" err="1"/>
                  <a:t>T</a:t>
                </a:r>
                <a:r>
                  <a:rPr lang="en-US" i="1" baseline="-25000" dirty="0" err="1"/>
                  <a:t>K+1</a:t>
                </a:r>
                <a:r>
                  <a:rPr lang="en-US" dirty="0"/>
                  <a:t> = </a:t>
                </a:r>
                <a:r>
                  <a:rPr lang="en-US" dirty="0">
                    <a:solidFill>
                      <a:schemeClr val="bg1">
                        <a:lumMod val="75000"/>
                      </a:schemeClr>
                    </a:solidFill>
                  </a:rPr>
                  <a:t>(Dev)</a:t>
                </a:r>
                <a:r>
                  <a:rPr lang="en-US" dirty="0"/>
                  <a:t>(Ops)</a:t>
                </a:r>
              </a:p>
            </p:txBody>
          </p:sp>
        </p:grpSp>
        <p:cxnSp>
          <p:nvCxnSpPr>
            <p:cNvPr id="47" name="Straight Arrow Connector 46"/>
            <p:cNvCxnSpPr/>
            <p:nvPr/>
          </p:nvCxnSpPr>
          <p:spPr bwMode="auto">
            <a:xfrm flipH="1">
              <a:off x="4226275" y="2206305"/>
              <a:ext cx="321751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48" name="TextBox 58"/>
            <p:cNvSpPr txBox="1">
              <a:spLocks noChangeArrowheads="1"/>
            </p:cNvSpPr>
            <p:nvPr/>
          </p:nvSpPr>
          <p:spPr bwMode="auto">
            <a:xfrm>
              <a:off x="7538715" y="1899597"/>
              <a:ext cx="4070784" cy="52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1pPr>
              <a:lvl2pPr marL="742950" indent="-28575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2pPr>
              <a:lvl3pPr marL="11430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3pPr>
              <a:lvl4pPr marL="1600200" indent="-228600">
                <a:spcBef>
                  <a:spcPct val="25000"/>
                </a:spcBef>
                <a:buClr>
                  <a:srgbClr val="151C77"/>
                </a:buClr>
                <a:buSzPct val="80000"/>
                <a:buFont typeface="Wingdings" panose="05000000000000000000" pitchFamily="2" charset="2"/>
                <a:buChar char="n"/>
                <a:defRPr sz="2000" b="1">
                  <a:solidFill>
                    <a:schemeClr val="tx1"/>
                  </a:solidFill>
                  <a:latin typeface="Arial" panose="020B0604020202020204" pitchFamily="34" charset="0"/>
                </a:defRPr>
              </a:lvl4pPr>
              <a:lvl5pPr marL="2057400" indent="-228600">
                <a:spcBef>
                  <a:spcPct val="20000"/>
                </a:spcBef>
                <a:buClr>
                  <a:srgbClr val="003399"/>
                </a:buClr>
                <a:buSzPct val="8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dirty="0"/>
                <a:t>Industry</a:t>
              </a:r>
              <a:r>
                <a:rPr lang="en-US" altLang="en-US" sz="1400" b="0" dirty="0"/>
                <a:t> culture and policy evolved; blurred lines between dev and ops environments</a:t>
              </a:r>
            </a:p>
          </p:txBody>
        </p:sp>
      </p:grpSp>
      <p:sp>
        <p:nvSpPr>
          <p:cNvPr id="54" name="Rounded Rectangle 53"/>
          <p:cNvSpPr/>
          <p:nvPr/>
        </p:nvSpPr>
        <p:spPr bwMode="auto">
          <a:xfrm>
            <a:off x="1821308" y="139136"/>
            <a:ext cx="2574925" cy="1022350"/>
          </a:xfrm>
          <a:prstGeom prst="roundRect">
            <a:avLst/>
          </a:prstGeom>
          <a:solidFill>
            <a:srgbClr val="0C2D83"/>
          </a:solidFill>
          <a:ln w="12700" cap="flat" cmpd="sng" algn="ctr">
            <a:noFill/>
            <a:prstDash val="solid"/>
            <a:round/>
            <a:headEnd type="none" w="med" len="med"/>
            <a:tailEnd type="none" w="med" len="med"/>
          </a:ln>
          <a:effectLst/>
        </p:spPr>
        <p:txBody>
          <a:bodyPr lIns="45720" rIns="45720"/>
          <a:lstStyle/>
          <a:p>
            <a:pPr>
              <a:defRPr/>
            </a:pPr>
            <a:r>
              <a:rPr lang="en-US" sz="1000" b="1" i="1" dirty="0">
                <a:solidFill>
                  <a:schemeClr val="bg1"/>
                </a:solidFill>
                <a:latin typeface="Arial" charset="0"/>
              </a:rPr>
              <a:t>DIB SWAP (3 May 2019)</a:t>
            </a:r>
          </a:p>
          <a:p>
            <a:pPr>
              <a:defRPr/>
            </a:pPr>
            <a:r>
              <a:rPr lang="en-US" sz="1000" dirty="0">
                <a:solidFill>
                  <a:srgbClr val="FFFF00"/>
                </a:solidFill>
                <a:latin typeface="Arial" charset="0"/>
              </a:rPr>
              <a:t>“…not all software is the same”</a:t>
            </a:r>
          </a:p>
          <a:p>
            <a:pPr marL="115888" indent="-115888">
              <a:buFontTx/>
              <a:buChar char="-"/>
              <a:defRPr/>
            </a:pPr>
            <a:r>
              <a:rPr lang="en-US" sz="1000" i="1" dirty="0">
                <a:solidFill>
                  <a:schemeClr val="bg1"/>
                </a:solidFill>
                <a:latin typeface="Arial" charset="0"/>
              </a:rPr>
              <a:t>Type A: COTS</a:t>
            </a:r>
          </a:p>
          <a:p>
            <a:pPr marL="115888" indent="-115888">
              <a:buFontTx/>
              <a:buChar char="-"/>
              <a:defRPr/>
            </a:pPr>
            <a:r>
              <a:rPr lang="en-US" sz="1000" i="1" dirty="0">
                <a:solidFill>
                  <a:schemeClr val="bg1"/>
                </a:solidFill>
                <a:latin typeface="Arial" charset="0"/>
              </a:rPr>
              <a:t>Type B: Customized Software</a:t>
            </a:r>
          </a:p>
          <a:p>
            <a:pPr marL="115888" indent="-115888">
              <a:buFontTx/>
              <a:buChar char="-"/>
              <a:defRPr/>
            </a:pPr>
            <a:r>
              <a:rPr lang="en-US" sz="1000" i="1" dirty="0">
                <a:solidFill>
                  <a:schemeClr val="bg1"/>
                </a:solidFill>
                <a:latin typeface="Arial" charset="0"/>
              </a:rPr>
              <a:t>Type C: COTS </a:t>
            </a:r>
            <a:r>
              <a:rPr lang="en-US" sz="1000" i="1" dirty="0" err="1">
                <a:solidFill>
                  <a:schemeClr val="bg1"/>
                </a:solidFill>
                <a:latin typeface="Arial" charset="0"/>
              </a:rPr>
              <a:t>HW</a:t>
            </a:r>
            <a:r>
              <a:rPr lang="en-US" sz="1000" i="1" dirty="0">
                <a:solidFill>
                  <a:schemeClr val="bg1"/>
                </a:solidFill>
                <a:latin typeface="Arial" charset="0"/>
              </a:rPr>
              <a:t>/Operating Systems</a:t>
            </a:r>
          </a:p>
          <a:p>
            <a:pPr marL="115888" indent="-115888">
              <a:buFontTx/>
              <a:buChar char="-"/>
              <a:defRPr/>
            </a:pPr>
            <a:r>
              <a:rPr lang="en-US" sz="1000" i="1" dirty="0">
                <a:solidFill>
                  <a:schemeClr val="bg1"/>
                </a:solidFill>
                <a:latin typeface="Arial" charset="0"/>
              </a:rPr>
              <a:t>Type D: Custom Software/Hardware</a:t>
            </a:r>
          </a:p>
        </p:txBody>
      </p:sp>
      <p:sp>
        <p:nvSpPr>
          <p:cNvPr id="55" name="Right Arrow 54"/>
          <p:cNvSpPr/>
          <p:nvPr/>
        </p:nvSpPr>
        <p:spPr>
          <a:xfrm flipH="1">
            <a:off x="4457701" y="531014"/>
            <a:ext cx="676275" cy="24288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TextBox 55"/>
          <p:cNvSpPr txBox="1"/>
          <p:nvPr/>
        </p:nvSpPr>
        <p:spPr>
          <a:xfrm>
            <a:off x="5195444" y="462489"/>
            <a:ext cx="1857374" cy="430887"/>
          </a:xfrm>
          <a:prstGeom prst="rect">
            <a:avLst/>
          </a:prstGeom>
          <a:noFill/>
        </p:spPr>
        <p:txBody>
          <a:bodyPr wrap="square" rtlCol="0">
            <a:spAutoFit/>
          </a:bodyPr>
          <a:lstStyle/>
          <a:p>
            <a:r>
              <a:rPr lang="en-US" sz="1100" i="1" dirty="0" smtClean="0"/>
              <a:t>I highly recommend </a:t>
            </a:r>
            <a:r>
              <a:rPr lang="en-US" sz="1100" i="1" u="sng" dirty="0" smtClean="0"/>
              <a:t>everyone</a:t>
            </a:r>
            <a:r>
              <a:rPr lang="en-US" sz="1100" i="1" dirty="0" smtClean="0"/>
              <a:t> read this report!</a:t>
            </a:r>
            <a:endParaRPr lang="en-US" sz="1100" i="1" dirty="0"/>
          </a:p>
        </p:txBody>
      </p:sp>
    </p:spTree>
    <p:extLst>
      <p:ext uri="{BB962C8B-B14F-4D97-AF65-F5344CB8AC3E}">
        <p14:creationId xmlns:p14="http://schemas.microsoft.com/office/powerpoint/2010/main" val="26064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metrics matter?</a:t>
            </a:r>
            <a:endParaRPr lang="en-US" dirty="0"/>
          </a:p>
        </p:txBody>
      </p:sp>
      <p:sp>
        <p:nvSpPr>
          <p:cNvPr id="4" name="Slide Number Placeholder 3"/>
          <p:cNvSpPr>
            <a:spLocks noGrp="1"/>
          </p:cNvSpPr>
          <p:nvPr>
            <p:ph type="sldNum" sz="quarter" idx="11"/>
          </p:nvPr>
        </p:nvSpPr>
        <p:spPr/>
        <p:txBody>
          <a:bodyPr/>
          <a:lstStyle/>
          <a:p>
            <a:pPr>
              <a:defRPr/>
            </a:pPr>
            <a:fld id="{47256DB1-98A0-4C5B-B461-C003FBFE3B06}" type="slidenum">
              <a:rPr lang="en-US" altLang="en-US" smtClean="0"/>
              <a:pPr>
                <a:defRPr/>
              </a:pPr>
              <a:t>18</a:t>
            </a:fld>
            <a:endParaRPr lang="en-US" altLang="en-US">
              <a:solidFill>
                <a:schemeClr val="bg2"/>
              </a:solidFill>
            </a:endParaRPr>
          </a:p>
        </p:txBody>
      </p:sp>
      <p:sp>
        <p:nvSpPr>
          <p:cNvPr id="5" name="Left Brace 4"/>
          <p:cNvSpPr/>
          <p:nvPr/>
        </p:nvSpPr>
        <p:spPr>
          <a:xfrm rot="5400000">
            <a:off x="7767662" y="716940"/>
            <a:ext cx="295275" cy="3960063"/>
          </a:xfrm>
          <a:prstGeom prst="leftBrace">
            <a:avLst>
              <a:gd name="adj1" fmla="val 8897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p:cNvSpPr txBox="1"/>
          <p:nvPr/>
        </p:nvSpPr>
        <p:spPr>
          <a:xfrm>
            <a:off x="7458054" y="2238256"/>
            <a:ext cx="941284" cy="307777"/>
          </a:xfrm>
          <a:prstGeom prst="rect">
            <a:avLst/>
          </a:prstGeom>
          <a:noFill/>
        </p:spPr>
        <p:txBody>
          <a:bodyPr wrap="none" rtlCol="0">
            <a:spAutoFit/>
          </a:bodyPr>
          <a:lstStyle/>
          <a:p>
            <a:pPr algn="ctr"/>
            <a:r>
              <a:rPr lang="en-US" dirty="0" smtClean="0"/>
              <a:t>Recovery</a:t>
            </a:r>
            <a:endParaRPr lang="en-US" dirty="0"/>
          </a:p>
        </p:txBody>
      </p:sp>
      <p:sp>
        <p:nvSpPr>
          <p:cNvPr id="7" name="Left Brace 6"/>
          <p:cNvSpPr/>
          <p:nvPr/>
        </p:nvSpPr>
        <p:spPr>
          <a:xfrm rot="5400000">
            <a:off x="3685030" y="1615884"/>
            <a:ext cx="295275" cy="2162178"/>
          </a:xfrm>
          <a:prstGeom prst="leftBrace">
            <a:avLst>
              <a:gd name="adj1" fmla="val 8897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p:cNvSpPr txBox="1"/>
          <p:nvPr/>
        </p:nvSpPr>
        <p:spPr>
          <a:xfrm>
            <a:off x="3215735" y="2227074"/>
            <a:ext cx="1355949" cy="307777"/>
          </a:xfrm>
          <a:prstGeom prst="rect">
            <a:avLst/>
          </a:prstGeom>
          <a:noFill/>
        </p:spPr>
        <p:txBody>
          <a:bodyPr wrap="none" rtlCol="0">
            <a:spAutoFit/>
          </a:bodyPr>
          <a:lstStyle/>
          <a:p>
            <a:pPr algn="ctr"/>
            <a:r>
              <a:rPr lang="en-US" dirty="0" smtClean="0"/>
              <a:t>Value Creation</a:t>
            </a:r>
            <a:endParaRPr lang="en-US" dirty="0"/>
          </a:p>
        </p:txBody>
      </p:sp>
      <p:sp>
        <p:nvSpPr>
          <p:cNvPr id="9" name="Left Brace 8"/>
          <p:cNvSpPr/>
          <p:nvPr/>
        </p:nvSpPr>
        <p:spPr>
          <a:xfrm rot="5400000">
            <a:off x="2113403" y="2191952"/>
            <a:ext cx="295275" cy="981075"/>
          </a:xfrm>
          <a:prstGeom prst="leftBrace">
            <a:avLst>
              <a:gd name="adj1" fmla="val 8897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p:cNvSpPr txBox="1"/>
          <p:nvPr/>
        </p:nvSpPr>
        <p:spPr>
          <a:xfrm>
            <a:off x="1945168" y="2227074"/>
            <a:ext cx="671979" cy="307777"/>
          </a:xfrm>
          <a:prstGeom prst="rect">
            <a:avLst/>
          </a:prstGeom>
          <a:noFill/>
        </p:spPr>
        <p:txBody>
          <a:bodyPr wrap="none" rtlCol="0">
            <a:spAutoFit/>
          </a:bodyPr>
          <a:lstStyle/>
          <a:p>
            <a:pPr algn="ctr"/>
            <a:r>
              <a:rPr lang="en-US" dirty="0" smtClean="0"/>
              <a:t>Inputs</a:t>
            </a:r>
            <a:endParaRPr lang="en-US" dirty="0"/>
          </a:p>
        </p:txBody>
      </p:sp>
      <p:cxnSp>
        <p:nvCxnSpPr>
          <p:cNvPr id="11" name="Straight Arrow Connector 10"/>
          <p:cNvCxnSpPr/>
          <p:nvPr/>
        </p:nvCxnSpPr>
        <p:spPr>
          <a:xfrm>
            <a:off x="1609447" y="4444242"/>
            <a:ext cx="8651645" cy="0"/>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V="1">
            <a:off x="2751578" y="2961951"/>
            <a:ext cx="0" cy="1636295"/>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V="1">
            <a:off x="4913757" y="2961950"/>
            <a:ext cx="0" cy="1636295"/>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935269" y="3097449"/>
            <a:ext cx="3960063" cy="0"/>
          </a:xfrm>
          <a:prstGeom prst="straightConnector1">
            <a:avLst/>
          </a:prstGeom>
          <a:ln>
            <a:solidFill>
              <a:schemeClr val="bg1">
                <a:lumMod val="65000"/>
              </a:schemeClr>
            </a:solidFill>
            <a:headEnd type="triangle"/>
            <a:tailEnd type="triangle"/>
          </a:ln>
        </p:spPr>
        <p:style>
          <a:lnRef idx="3">
            <a:schemeClr val="accent3"/>
          </a:lnRef>
          <a:fillRef idx="0">
            <a:schemeClr val="accent3"/>
          </a:fillRef>
          <a:effectRef idx="2">
            <a:schemeClr val="accent3"/>
          </a:effectRef>
          <a:fontRef idx="minor">
            <a:schemeClr val="tx1"/>
          </a:fontRef>
        </p:style>
      </p:cxnSp>
      <p:sp>
        <p:nvSpPr>
          <p:cNvPr id="15" name="TextBox 14"/>
          <p:cNvSpPr txBox="1"/>
          <p:nvPr/>
        </p:nvSpPr>
        <p:spPr>
          <a:xfrm>
            <a:off x="2417795" y="4546410"/>
            <a:ext cx="708847" cy="246221"/>
          </a:xfrm>
          <a:prstGeom prst="rect">
            <a:avLst/>
          </a:prstGeom>
          <a:noFill/>
        </p:spPr>
        <p:txBody>
          <a:bodyPr wrap="none" rtlCol="0">
            <a:spAutoFit/>
          </a:bodyPr>
          <a:lstStyle/>
          <a:p>
            <a:pPr algn="ctr"/>
            <a:r>
              <a:rPr lang="en-US" sz="1000" b="1" dirty="0" smtClean="0"/>
              <a:t>Baseline</a:t>
            </a:r>
            <a:endParaRPr lang="en-US" sz="1000" b="1" dirty="0"/>
          </a:p>
        </p:txBody>
      </p:sp>
      <p:sp>
        <p:nvSpPr>
          <p:cNvPr id="16" name="TextBox 15"/>
          <p:cNvSpPr txBox="1"/>
          <p:nvPr/>
        </p:nvSpPr>
        <p:spPr>
          <a:xfrm>
            <a:off x="4455137" y="4546410"/>
            <a:ext cx="917239" cy="246221"/>
          </a:xfrm>
          <a:prstGeom prst="rect">
            <a:avLst/>
          </a:prstGeom>
          <a:noFill/>
        </p:spPr>
        <p:txBody>
          <a:bodyPr wrap="none" rtlCol="0">
            <a:spAutoFit/>
          </a:bodyPr>
          <a:lstStyle/>
          <a:p>
            <a:pPr algn="ctr"/>
            <a:r>
              <a:rPr lang="en-US" sz="1000" b="1" dirty="0" smtClean="0"/>
              <a:t>Deployment</a:t>
            </a:r>
            <a:endParaRPr lang="en-US" sz="1000" b="1" dirty="0"/>
          </a:p>
        </p:txBody>
      </p:sp>
      <p:sp>
        <p:nvSpPr>
          <p:cNvPr id="17" name="TextBox 16"/>
          <p:cNvSpPr txBox="1"/>
          <p:nvPr/>
        </p:nvSpPr>
        <p:spPr>
          <a:xfrm>
            <a:off x="5102564" y="3125101"/>
            <a:ext cx="630302" cy="553998"/>
          </a:xfrm>
          <a:prstGeom prst="rect">
            <a:avLst/>
          </a:prstGeom>
          <a:noFill/>
        </p:spPr>
        <p:txBody>
          <a:bodyPr wrap="none" rtlCol="0">
            <a:spAutoFit/>
          </a:bodyPr>
          <a:lstStyle/>
          <a:p>
            <a:pPr algn="ctr"/>
            <a:r>
              <a:rPr lang="en-US" sz="1000" b="1" dirty="0" smtClean="0">
                <a:solidFill>
                  <a:schemeClr val="bg1">
                    <a:lumMod val="50000"/>
                  </a:schemeClr>
                </a:solidFill>
              </a:rPr>
              <a:t>Latent</a:t>
            </a:r>
          </a:p>
          <a:p>
            <a:pPr algn="ctr"/>
            <a:r>
              <a:rPr lang="en-US" sz="1000" b="1" dirty="0" smtClean="0">
                <a:solidFill>
                  <a:schemeClr val="bg1">
                    <a:lumMod val="50000"/>
                  </a:schemeClr>
                </a:solidFill>
              </a:rPr>
              <a:t>Defect</a:t>
            </a:r>
          </a:p>
          <a:p>
            <a:pPr algn="ctr"/>
            <a:r>
              <a:rPr lang="en-US" sz="1000" b="1" dirty="0" smtClean="0">
                <a:solidFill>
                  <a:schemeClr val="bg1">
                    <a:lumMod val="50000"/>
                  </a:schemeClr>
                </a:solidFill>
              </a:rPr>
              <a:t>Escape</a:t>
            </a:r>
            <a:endParaRPr lang="en-US" sz="1000" b="1" dirty="0">
              <a:solidFill>
                <a:schemeClr val="bg1">
                  <a:lumMod val="50000"/>
                </a:schemeClr>
              </a:solidFill>
            </a:endParaRPr>
          </a:p>
        </p:txBody>
      </p:sp>
      <p:sp>
        <p:nvSpPr>
          <p:cNvPr id="18" name="TextBox 17"/>
          <p:cNvSpPr txBox="1"/>
          <p:nvPr/>
        </p:nvSpPr>
        <p:spPr>
          <a:xfrm>
            <a:off x="3399825" y="3125101"/>
            <a:ext cx="987770" cy="400110"/>
          </a:xfrm>
          <a:prstGeom prst="rect">
            <a:avLst/>
          </a:prstGeom>
          <a:noFill/>
        </p:spPr>
        <p:txBody>
          <a:bodyPr wrap="none" rtlCol="0">
            <a:spAutoFit/>
          </a:bodyPr>
          <a:lstStyle/>
          <a:p>
            <a:pPr algn="ctr"/>
            <a:r>
              <a:rPr lang="en-US" sz="1000" b="1" dirty="0" smtClean="0">
                <a:solidFill>
                  <a:schemeClr val="bg1">
                    <a:lumMod val="50000"/>
                  </a:schemeClr>
                </a:solidFill>
              </a:rPr>
              <a:t>Capability</a:t>
            </a:r>
          </a:p>
          <a:p>
            <a:pPr algn="ctr"/>
            <a:r>
              <a:rPr lang="en-US" sz="1000" b="1" dirty="0" smtClean="0">
                <a:solidFill>
                  <a:schemeClr val="bg1">
                    <a:lumMod val="50000"/>
                  </a:schemeClr>
                </a:solidFill>
              </a:rPr>
              <a:t>Development</a:t>
            </a:r>
            <a:endParaRPr lang="en-US" sz="1000" b="1" dirty="0">
              <a:solidFill>
                <a:schemeClr val="bg1">
                  <a:lumMod val="50000"/>
                </a:schemeClr>
              </a:solidFill>
            </a:endParaRPr>
          </a:p>
        </p:txBody>
      </p:sp>
      <p:sp>
        <p:nvSpPr>
          <p:cNvPr id="19" name="TextBox 18"/>
          <p:cNvSpPr txBox="1"/>
          <p:nvPr/>
        </p:nvSpPr>
        <p:spPr>
          <a:xfrm>
            <a:off x="7447760" y="3125101"/>
            <a:ext cx="846707" cy="400110"/>
          </a:xfrm>
          <a:prstGeom prst="rect">
            <a:avLst/>
          </a:prstGeom>
          <a:noFill/>
        </p:spPr>
        <p:txBody>
          <a:bodyPr wrap="none" rtlCol="0">
            <a:spAutoFit/>
          </a:bodyPr>
          <a:lstStyle/>
          <a:p>
            <a:pPr algn="ctr"/>
            <a:r>
              <a:rPr lang="en-US" sz="1000" b="1" dirty="0" smtClean="0">
                <a:solidFill>
                  <a:schemeClr val="bg1">
                    <a:lumMod val="50000"/>
                  </a:schemeClr>
                </a:solidFill>
              </a:rPr>
              <a:t>Defect</a:t>
            </a:r>
          </a:p>
          <a:p>
            <a:pPr algn="ctr"/>
            <a:r>
              <a:rPr lang="en-US" sz="1000" b="1" dirty="0" smtClean="0">
                <a:solidFill>
                  <a:schemeClr val="bg1">
                    <a:lumMod val="50000"/>
                  </a:schemeClr>
                </a:solidFill>
              </a:rPr>
              <a:t>Resolution</a:t>
            </a:r>
            <a:endParaRPr lang="en-US" sz="1000" b="1" dirty="0">
              <a:solidFill>
                <a:schemeClr val="bg1">
                  <a:lumMod val="50000"/>
                </a:schemeClr>
              </a:solidFill>
            </a:endParaRPr>
          </a:p>
        </p:txBody>
      </p:sp>
      <p:sp>
        <p:nvSpPr>
          <p:cNvPr id="20" name="TextBox 19"/>
          <p:cNvSpPr txBox="1"/>
          <p:nvPr/>
        </p:nvSpPr>
        <p:spPr>
          <a:xfrm>
            <a:off x="5622288" y="4546410"/>
            <a:ext cx="603050" cy="246221"/>
          </a:xfrm>
          <a:prstGeom prst="rect">
            <a:avLst/>
          </a:prstGeom>
          <a:noFill/>
        </p:spPr>
        <p:txBody>
          <a:bodyPr wrap="none" rtlCol="0">
            <a:spAutoFit/>
          </a:bodyPr>
          <a:lstStyle/>
          <a:p>
            <a:pPr algn="ctr"/>
            <a:r>
              <a:rPr lang="en-US" sz="1000" b="1" dirty="0" smtClean="0">
                <a:solidFill>
                  <a:srgbClr val="FF0000"/>
                </a:solidFill>
              </a:rPr>
              <a:t>Failure</a:t>
            </a:r>
            <a:endParaRPr lang="en-US" sz="1000" b="1" dirty="0">
              <a:solidFill>
                <a:srgbClr val="FF0000"/>
              </a:solidFill>
            </a:endParaRPr>
          </a:p>
        </p:txBody>
      </p:sp>
      <p:sp>
        <p:nvSpPr>
          <p:cNvPr id="21" name="TextBox 20"/>
          <p:cNvSpPr txBox="1"/>
          <p:nvPr/>
        </p:nvSpPr>
        <p:spPr>
          <a:xfrm>
            <a:off x="9465569" y="4546410"/>
            <a:ext cx="859531" cy="400110"/>
          </a:xfrm>
          <a:prstGeom prst="rect">
            <a:avLst/>
          </a:prstGeom>
          <a:noFill/>
        </p:spPr>
        <p:txBody>
          <a:bodyPr wrap="none" rtlCol="0">
            <a:spAutoFit/>
          </a:bodyPr>
          <a:lstStyle/>
          <a:p>
            <a:pPr algn="ctr"/>
            <a:r>
              <a:rPr lang="en-US" sz="1000" b="1" dirty="0" smtClean="0">
                <a:solidFill>
                  <a:srgbClr val="00B050"/>
                </a:solidFill>
              </a:rPr>
              <a:t>Resume</a:t>
            </a:r>
          </a:p>
          <a:p>
            <a:pPr algn="ctr"/>
            <a:r>
              <a:rPr lang="en-US" sz="1000" b="1" dirty="0" smtClean="0">
                <a:solidFill>
                  <a:srgbClr val="00B050"/>
                </a:solidFill>
              </a:rPr>
              <a:t>Operations</a:t>
            </a:r>
            <a:endParaRPr lang="en-US" sz="1000" b="1" dirty="0">
              <a:solidFill>
                <a:srgbClr val="00B050"/>
              </a:solidFill>
            </a:endParaRPr>
          </a:p>
        </p:txBody>
      </p:sp>
      <p:cxnSp>
        <p:nvCxnSpPr>
          <p:cNvPr id="22" name="Straight Arrow Connector 21"/>
          <p:cNvCxnSpPr/>
          <p:nvPr/>
        </p:nvCxnSpPr>
        <p:spPr>
          <a:xfrm>
            <a:off x="2417795" y="3261400"/>
            <a:ext cx="333783" cy="0"/>
          </a:xfrm>
          <a:prstGeom prst="straightConnector1">
            <a:avLst/>
          </a:prstGeom>
          <a:ln>
            <a:solidFill>
              <a:schemeClr val="bg1">
                <a:lumMod val="6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23" name="Straight Arrow Connector 22"/>
          <p:cNvCxnSpPr/>
          <p:nvPr/>
        </p:nvCxnSpPr>
        <p:spPr>
          <a:xfrm>
            <a:off x="2417795" y="3567804"/>
            <a:ext cx="333783" cy="0"/>
          </a:xfrm>
          <a:prstGeom prst="straightConnector1">
            <a:avLst/>
          </a:prstGeom>
          <a:ln>
            <a:solidFill>
              <a:schemeClr val="bg1">
                <a:lumMod val="6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p:cNvCxnSpPr/>
          <p:nvPr/>
        </p:nvCxnSpPr>
        <p:spPr>
          <a:xfrm>
            <a:off x="2417795" y="3874208"/>
            <a:ext cx="333783" cy="0"/>
          </a:xfrm>
          <a:prstGeom prst="straightConnector1">
            <a:avLst/>
          </a:prstGeom>
          <a:ln>
            <a:solidFill>
              <a:schemeClr val="bg1">
                <a:lumMod val="65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25" name="TextBox 24"/>
          <p:cNvSpPr txBox="1"/>
          <p:nvPr/>
        </p:nvSpPr>
        <p:spPr>
          <a:xfrm>
            <a:off x="1838762" y="3106632"/>
            <a:ext cx="631904" cy="261610"/>
          </a:xfrm>
          <a:prstGeom prst="rect">
            <a:avLst/>
          </a:prstGeom>
          <a:noFill/>
        </p:spPr>
        <p:txBody>
          <a:bodyPr wrap="none" rtlCol="0">
            <a:spAutoFit/>
          </a:bodyPr>
          <a:lstStyle/>
          <a:p>
            <a:pPr algn="r"/>
            <a:r>
              <a:rPr lang="en-US" sz="1100" dirty="0" smtClean="0"/>
              <a:t>Tickets</a:t>
            </a:r>
            <a:endParaRPr lang="en-US" sz="1100" dirty="0"/>
          </a:p>
        </p:txBody>
      </p:sp>
      <p:sp>
        <p:nvSpPr>
          <p:cNvPr id="26" name="TextBox 25"/>
          <p:cNvSpPr txBox="1"/>
          <p:nvPr/>
        </p:nvSpPr>
        <p:spPr>
          <a:xfrm>
            <a:off x="1782657" y="3413144"/>
            <a:ext cx="688009" cy="261610"/>
          </a:xfrm>
          <a:prstGeom prst="rect">
            <a:avLst/>
          </a:prstGeom>
          <a:noFill/>
        </p:spPr>
        <p:txBody>
          <a:bodyPr wrap="none" rtlCol="0">
            <a:spAutoFit/>
          </a:bodyPr>
          <a:lstStyle/>
          <a:p>
            <a:pPr algn="r"/>
            <a:r>
              <a:rPr lang="en-US" sz="1100" dirty="0" smtClean="0"/>
              <a:t>Backlog</a:t>
            </a:r>
            <a:endParaRPr lang="en-US" sz="1100" dirty="0"/>
          </a:p>
        </p:txBody>
      </p:sp>
      <p:sp>
        <p:nvSpPr>
          <p:cNvPr id="27" name="TextBox 26"/>
          <p:cNvSpPr txBox="1"/>
          <p:nvPr/>
        </p:nvSpPr>
        <p:spPr>
          <a:xfrm>
            <a:off x="1876196" y="3728414"/>
            <a:ext cx="591830" cy="261610"/>
          </a:xfrm>
          <a:prstGeom prst="rect">
            <a:avLst/>
          </a:prstGeom>
          <a:noFill/>
        </p:spPr>
        <p:txBody>
          <a:bodyPr wrap="none" rtlCol="0">
            <a:spAutoFit/>
          </a:bodyPr>
          <a:lstStyle/>
          <a:p>
            <a:pPr algn="r"/>
            <a:r>
              <a:rPr lang="en-US" sz="1100" dirty="0" smtClean="0"/>
              <a:t>Defect</a:t>
            </a:r>
            <a:endParaRPr lang="en-US" sz="1100" dirty="0"/>
          </a:p>
        </p:txBody>
      </p:sp>
      <p:sp>
        <p:nvSpPr>
          <p:cNvPr id="28" name="Rectangle 27"/>
          <p:cNvSpPr/>
          <p:nvPr/>
        </p:nvSpPr>
        <p:spPr>
          <a:xfrm>
            <a:off x="2751578" y="1513420"/>
            <a:ext cx="2162178" cy="329444"/>
          </a:xfrm>
          <a:prstGeom prst="rect">
            <a:avLst/>
          </a:prstGeom>
          <a:solidFill>
            <a:schemeClr val="tx1">
              <a:lumMod val="50000"/>
              <a:lumOff val="5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Development</a:t>
            </a:r>
            <a:endParaRPr lang="en-US" dirty="0"/>
          </a:p>
        </p:txBody>
      </p:sp>
      <p:sp>
        <p:nvSpPr>
          <p:cNvPr id="29" name="Rectangle 28"/>
          <p:cNvSpPr/>
          <p:nvPr/>
        </p:nvSpPr>
        <p:spPr>
          <a:xfrm>
            <a:off x="4913755" y="1513420"/>
            <a:ext cx="4981575" cy="329444"/>
          </a:xfrm>
          <a:prstGeom prst="rect">
            <a:avLst/>
          </a:prstGeom>
          <a:solidFill>
            <a:schemeClr val="tx1">
              <a:lumMod val="75000"/>
              <a:lumOff val="2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Operations</a:t>
            </a:r>
            <a:endParaRPr lang="en-US" dirty="0"/>
          </a:p>
        </p:txBody>
      </p:sp>
      <p:sp>
        <p:nvSpPr>
          <p:cNvPr id="30" name="Oval 29"/>
          <p:cNvSpPr/>
          <p:nvPr/>
        </p:nvSpPr>
        <p:spPr>
          <a:xfrm>
            <a:off x="1722239" y="2254646"/>
            <a:ext cx="279133" cy="2434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31" name="Oval 30"/>
          <p:cNvSpPr/>
          <p:nvPr/>
        </p:nvSpPr>
        <p:spPr>
          <a:xfrm>
            <a:off x="2987075" y="2244743"/>
            <a:ext cx="279133" cy="2434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32" name="Oval 31"/>
          <p:cNvSpPr/>
          <p:nvPr/>
        </p:nvSpPr>
        <p:spPr>
          <a:xfrm>
            <a:off x="7239007" y="2283317"/>
            <a:ext cx="279133" cy="2434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sp>
        <p:nvSpPr>
          <p:cNvPr id="33" name="TextBox 32"/>
          <p:cNvSpPr txBox="1"/>
          <p:nvPr/>
        </p:nvSpPr>
        <p:spPr>
          <a:xfrm>
            <a:off x="810677" y="5089577"/>
            <a:ext cx="4352795" cy="1169551"/>
          </a:xfrm>
          <a:prstGeom prst="rect">
            <a:avLst/>
          </a:prstGeom>
          <a:noFill/>
        </p:spPr>
        <p:txBody>
          <a:bodyPr wrap="none" rtlCol="0">
            <a:spAutoFit/>
          </a:bodyPr>
          <a:lstStyle/>
          <a:p>
            <a:r>
              <a:rPr lang="en-US" b="1" dirty="0" smtClean="0"/>
              <a:t>Feedback Loops:</a:t>
            </a:r>
          </a:p>
          <a:p>
            <a:pPr marL="285750" indent="-285750">
              <a:buFontTx/>
              <a:buChar char="-"/>
            </a:pPr>
            <a:r>
              <a:rPr lang="en-US" dirty="0" smtClean="0"/>
              <a:t>Discovery (unit, integration, system, DT, OT, ops)</a:t>
            </a:r>
          </a:p>
          <a:p>
            <a:pPr marL="285750" indent="-285750">
              <a:buFontTx/>
              <a:buChar char="-"/>
            </a:pPr>
            <a:r>
              <a:rPr lang="en-US" dirty="0" smtClean="0">
                <a:sym typeface="Symbol" panose="05050102010706020507" pitchFamily="18" charset="2"/>
              </a:rPr>
              <a:t>User feature request</a:t>
            </a:r>
          </a:p>
          <a:p>
            <a:pPr marL="285750" indent="-285750">
              <a:buFontTx/>
              <a:buChar char="-"/>
            </a:pPr>
            <a:r>
              <a:rPr lang="en-US" dirty="0" smtClean="0">
                <a:sym typeface="Symbol" panose="05050102010706020507" pitchFamily="18" charset="2"/>
              </a:rPr>
              <a:t>Adversary tactics change</a:t>
            </a:r>
          </a:p>
          <a:p>
            <a:pPr marL="285750" indent="-285750">
              <a:buFontTx/>
              <a:buChar char="-"/>
            </a:pPr>
            <a:r>
              <a:rPr lang="en-US" dirty="0" smtClean="0">
                <a:sym typeface="Symbol" panose="05050102010706020507" pitchFamily="18" charset="2"/>
              </a:rPr>
              <a:t>Prioritized capability roadmap</a:t>
            </a:r>
          </a:p>
        </p:txBody>
      </p:sp>
      <p:cxnSp>
        <p:nvCxnSpPr>
          <p:cNvPr id="34" name="Straight Connector 33"/>
          <p:cNvCxnSpPr/>
          <p:nvPr/>
        </p:nvCxnSpPr>
        <p:spPr>
          <a:xfrm flipV="1">
            <a:off x="5935268" y="2961950"/>
            <a:ext cx="0" cy="1636295"/>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flipV="1">
            <a:off x="9895330" y="2961950"/>
            <a:ext cx="0" cy="1636295"/>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a:off x="2751578" y="3097449"/>
            <a:ext cx="2162177" cy="0"/>
          </a:xfrm>
          <a:prstGeom prst="straightConnector1">
            <a:avLst/>
          </a:prstGeom>
          <a:ln>
            <a:solidFill>
              <a:schemeClr val="bg1">
                <a:lumMod val="65000"/>
              </a:scheme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37" name="Straight Arrow Connector 36"/>
          <p:cNvCxnSpPr/>
          <p:nvPr/>
        </p:nvCxnSpPr>
        <p:spPr>
          <a:xfrm>
            <a:off x="4913755" y="3094670"/>
            <a:ext cx="1021513" cy="0"/>
          </a:xfrm>
          <a:prstGeom prst="straightConnector1">
            <a:avLst/>
          </a:prstGeom>
          <a:ln>
            <a:solidFill>
              <a:schemeClr val="bg1">
                <a:lumMod val="65000"/>
              </a:schemeClr>
            </a:solidFill>
            <a:headEnd type="triangle"/>
            <a:tailEnd type="triangle"/>
          </a:ln>
        </p:spPr>
        <p:style>
          <a:lnRef idx="3">
            <a:schemeClr val="accent3"/>
          </a:lnRef>
          <a:fillRef idx="0">
            <a:schemeClr val="accent3"/>
          </a:fillRef>
          <a:effectRef idx="2">
            <a:schemeClr val="accent3"/>
          </a:effectRef>
          <a:fontRef idx="minor">
            <a:schemeClr val="tx1"/>
          </a:fontRef>
        </p:style>
      </p:cxnSp>
      <p:sp>
        <p:nvSpPr>
          <p:cNvPr id="71" name="TextBox 70"/>
          <p:cNvSpPr txBox="1"/>
          <p:nvPr/>
        </p:nvSpPr>
        <p:spPr>
          <a:xfrm>
            <a:off x="6365924" y="4901190"/>
            <a:ext cx="5206952" cy="246221"/>
          </a:xfrm>
          <a:prstGeom prst="rect">
            <a:avLst/>
          </a:prstGeom>
          <a:solidFill>
            <a:srgbClr val="E7E6E6"/>
          </a:solidFill>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00" b="1" i="1" dirty="0" smtClean="0"/>
              <a:t>Source: NDIA Continuous Iterative Development and Sustainment Working Group</a:t>
            </a:r>
            <a:endParaRPr lang="en-US" sz="1000" b="1" i="1" dirty="0"/>
          </a:p>
        </p:txBody>
      </p:sp>
    </p:spTree>
    <p:extLst>
      <p:ext uri="{BB962C8B-B14F-4D97-AF65-F5344CB8AC3E}">
        <p14:creationId xmlns:p14="http://schemas.microsoft.com/office/powerpoint/2010/main" val="153615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How </a:t>
            </a:r>
            <a:r>
              <a:rPr lang="en-US" sz="2800" dirty="0" smtClean="0"/>
              <a:t>do </a:t>
            </a:r>
            <a:r>
              <a:rPr lang="en-US" sz="2800" dirty="0"/>
              <a:t>w</a:t>
            </a:r>
            <a:r>
              <a:rPr lang="en-US" sz="2800" dirty="0" smtClean="0"/>
              <a:t>e </a:t>
            </a:r>
            <a:r>
              <a:rPr lang="en-US" sz="2800" dirty="0"/>
              <a:t>b</a:t>
            </a:r>
            <a:r>
              <a:rPr lang="en-US" sz="2800" dirty="0" smtClean="0"/>
              <a:t>ridge </a:t>
            </a:r>
            <a:r>
              <a:rPr lang="en-US" sz="2800" dirty="0"/>
              <a:t>the </a:t>
            </a:r>
            <a:r>
              <a:rPr lang="en-US" sz="2800" dirty="0" smtClean="0"/>
              <a:t>gap</a:t>
            </a:r>
            <a:r>
              <a:rPr lang="en-US" sz="2800" dirty="0"/>
              <a:t>?</a:t>
            </a:r>
          </a:p>
        </p:txBody>
      </p:sp>
      <p:sp>
        <p:nvSpPr>
          <p:cNvPr id="3" name="Content Placeholder 2"/>
          <p:cNvSpPr>
            <a:spLocks noGrp="1"/>
          </p:cNvSpPr>
          <p:nvPr>
            <p:ph idx="1"/>
          </p:nvPr>
        </p:nvSpPr>
        <p:spPr>
          <a:xfrm>
            <a:off x="368300" y="1352550"/>
            <a:ext cx="11196638" cy="2933699"/>
          </a:xfrm>
        </p:spPr>
        <p:txBody>
          <a:bodyPr/>
          <a:lstStyle/>
          <a:p>
            <a:r>
              <a:rPr lang="en-US" sz="1400" dirty="0"/>
              <a:t>Team 8: </a:t>
            </a:r>
            <a:r>
              <a:rPr lang="en-US" sz="1400" b="0" dirty="0" err="1"/>
              <a:t>DevSecOps</a:t>
            </a:r>
            <a:r>
              <a:rPr lang="en-US" sz="1400" b="0" dirty="0"/>
              <a:t> Real-Time/Embedded </a:t>
            </a:r>
            <a:r>
              <a:rPr lang="en-US" sz="1400" b="0" dirty="0" smtClean="0"/>
              <a:t>systems (est. Q1 2020)</a:t>
            </a:r>
            <a:endParaRPr lang="en-US" sz="1400" b="0" dirty="0"/>
          </a:p>
          <a:p>
            <a:r>
              <a:rPr lang="en-US" sz="1400" dirty="0" smtClean="0"/>
              <a:t>Vision: </a:t>
            </a:r>
            <a:r>
              <a:rPr lang="en-US" sz="1400" b="0" dirty="0" smtClean="0"/>
              <a:t>Push the </a:t>
            </a:r>
            <a:r>
              <a:rPr lang="en-US" sz="1400" b="0" dirty="0" err="1" smtClean="0"/>
              <a:t>DevSecOps</a:t>
            </a:r>
            <a:r>
              <a:rPr lang="en-US" sz="1400" b="0" dirty="0" smtClean="0"/>
              <a:t> </a:t>
            </a:r>
            <a:r>
              <a:rPr lang="en-US" sz="1400" b="0" u="sng" dirty="0" smtClean="0"/>
              <a:t>art-of-the-possible</a:t>
            </a:r>
            <a:r>
              <a:rPr lang="en-US" sz="1400" b="0" dirty="0" smtClean="0"/>
              <a:t> for embedded/real-time applications.  Leverage pathfinder initiatives with real-world programs to mature </a:t>
            </a:r>
            <a:r>
              <a:rPr lang="en-US" sz="1400" b="0" u="sng" dirty="0" smtClean="0"/>
              <a:t>supporting technology</a:t>
            </a:r>
            <a:r>
              <a:rPr lang="en-US" sz="1400" b="0" dirty="0" smtClean="0"/>
              <a:t> and </a:t>
            </a:r>
            <a:r>
              <a:rPr lang="en-US" sz="1400" b="0" u="sng" dirty="0" smtClean="0"/>
              <a:t>stakeholder culture</a:t>
            </a:r>
            <a:r>
              <a:rPr lang="en-US" sz="1400" b="0" dirty="0" smtClean="0"/>
              <a:t>.  Applies to </a:t>
            </a:r>
            <a:r>
              <a:rPr lang="en-US" sz="1400" b="0" u="sng" dirty="0" smtClean="0"/>
              <a:t>legacy, current, and future</a:t>
            </a:r>
            <a:r>
              <a:rPr lang="en-US" sz="1400" b="0" dirty="0" smtClean="0"/>
              <a:t> programs.</a:t>
            </a:r>
          </a:p>
          <a:p>
            <a:r>
              <a:rPr lang="en-US" sz="1400" dirty="0" smtClean="0"/>
              <a:t>Contributors: </a:t>
            </a:r>
            <a:r>
              <a:rPr lang="en-US" sz="1400" b="0" dirty="0" smtClean="0"/>
              <a:t>Air Force Sustainment Center (AFSC), Georgia Tech Research Institute, Wind River, </a:t>
            </a:r>
            <a:r>
              <a:rPr lang="en-US" sz="1400" b="0" dirty="0" err="1" smtClean="0"/>
              <a:t>SpaceX</a:t>
            </a:r>
            <a:r>
              <a:rPr lang="en-US" sz="1400" b="0" dirty="0" smtClean="0"/>
              <a:t>, etc.</a:t>
            </a:r>
          </a:p>
          <a:p>
            <a:r>
              <a:rPr lang="en-US" sz="1400" dirty="0" smtClean="0"/>
              <a:t>Needs</a:t>
            </a:r>
            <a:r>
              <a:rPr lang="en-US" sz="1400" dirty="0"/>
              <a:t>:</a:t>
            </a:r>
          </a:p>
          <a:p>
            <a:pPr lvl="1"/>
            <a:r>
              <a:rPr lang="en-US" sz="1400" b="0" dirty="0"/>
              <a:t>Mature data rights and architecture models for continuous, system-level CI/CD across prime, suppliers, and government teams</a:t>
            </a:r>
          </a:p>
          <a:p>
            <a:pPr lvl="1"/>
            <a:r>
              <a:rPr lang="en-US" sz="1400" b="0" dirty="0"/>
              <a:t>Ideas to automate/streamline quality controls (e.g., safety, airworthiness, nuclear, etc.) in development pipeline</a:t>
            </a:r>
          </a:p>
          <a:p>
            <a:r>
              <a:rPr lang="en-US" sz="1400" dirty="0" smtClean="0"/>
              <a:t>Strategy:</a:t>
            </a:r>
            <a:endParaRPr lang="en-US" sz="1400" b="0" dirty="0"/>
          </a:p>
          <a:p>
            <a:pPr lvl="1"/>
            <a:r>
              <a:rPr lang="en-US" sz="1400" b="0" dirty="0" smtClean="0"/>
              <a:t>Mission Critical:  Open architecture + Kubernetes/</a:t>
            </a:r>
            <a:r>
              <a:rPr lang="en-US" sz="1400" b="0" dirty="0" err="1" smtClean="0"/>
              <a:t>Istio</a:t>
            </a:r>
            <a:endParaRPr lang="en-US" sz="1400" b="0" dirty="0" smtClean="0"/>
          </a:p>
          <a:p>
            <a:pPr lvl="1"/>
            <a:r>
              <a:rPr lang="en-US" sz="1400" b="0" dirty="0" smtClean="0"/>
              <a:t>Real-Time &amp; Safety-Critical:  DAL-certified Linux + hardware emulation/simulation + automate controls</a:t>
            </a:r>
          </a:p>
          <a:p>
            <a:endParaRPr lang="en-US" sz="1400" dirty="0" smtClean="0"/>
          </a:p>
          <a:p>
            <a:endParaRPr lang="en-US" sz="1400" dirty="0"/>
          </a:p>
        </p:txBody>
      </p:sp>
      <p:sp>
        <p:nvSpPr>
          <p:cNvPr id="4" name="Slide Number Placeholder 3"/>
          <p:cNvSpPr>
            <a:spLocks noGrp="1"/>
          </p:cNvSpPr>
          <p:nvPr>
            <p:ph type="sldNum" sz="quarter" idx="11"/>
          </p:nvPr>
        </p:nvSpPr>
        <p:spPr/>
        <p:txBody>
          <a:bodyPr/>
          <a:lstStyle/>
          <a:p>
            <a:pPr>
              <a:defRPr/>
            </a:pPr>
            <a:fld id="{47256DB1-98A0-4C5B-B461-C003FBFE3B06}" type="slidenum">
              <a:rPr lang="en-US" altLang="en-US" smtClean="0"/>
              <a:pPr>
                <a:defRPr/>
              </a:pPr>
              <a:t>19</a:t>
            </a:fld>
            <a:endParaRPr lang="en-US" altLang="en-US">
              <a:solidFill>
                <a:schemeClr val="bg2"/>
              </a:solidFill>
            </a:endParaRPr>
          </a:p>
        </p:txBody>
      </p:sp>
      <p:grpSp>
        <p:nvGrpSpPr>
          <p:cNvPr id="5" name="Group 4"/>
          <p:cNvGrpSpPr/>
          <p:nvPr/>
        </p:nvGrpSpPr>
        <p:grpSpPr>
          <a:xfrm>
            <a:off x="1528194" y="4286249"/>
            <a:ext cx="9135612" cy="2100263"/>
            <a:chOff x="935658" y="4131592"/>
            <a:chExt cx="10197908" cy="272640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104" y="4702308"/>
              <a:ext cx="9647273" cy="2155692"/>
            </a:xfrm>
            <a:prstGeom prst="rect">
              <a:avLst/>
            </a:prstGeom>
          </p:spPr>
        </p:pic>
        <p:sp>
          <p:nvSpPr>
            <p:cNvPr id="7" name="TextBox 6"/>
            <p:cNvSpPr txBox="1"/>
            <p:nvPr/>
          </p:nvSpPr>
          <p:spPr>
            <a:xfrm>
              <a:off x="935658" y="4131592"/>
              <a:ext cx="2126512" cy="599300"/>
            </a:xfrm>
            <a:prstGeom prst="rect">
              <a:avLst/>
            </a:prstGeom>
            <a:noFill/>
          </p:spPr>
          <p:txBody>
            <a:bodyPr wrap="square" rtlCol="0">
              <a:spAutoFit/>
            </a:bodyPr>
            <a:lstStyle/>
            <a:p>
              <a:pPr algn="ctr"/>
              <a:r>
                <a:rPr lang="en-US" sz="1200" dirty="0" smtClean="0">
                  <a:solidFill>
                    <a:schemeClr val="bg1">
                      <a:lumMod val="50000"/>
                    </a:schemeClr>
                  </a:solidFill>
                </a:rPr>
                <a:t>Embedded</a:t>
              </a:r>
            </a:p>
            <a:p>
              <a:pPr algn="ctr"/>
              <a:r>
                <a:rPr lang="en-US" sz="1200" dirty="0" smtClean="0">
                  <a:solidFill>
                    <a:schemeClr val="bg1">
                      <a:lumMod val="50000"/>
                    </a:schemeClr>
                  </a:solidFill>
                </a:rPr>
                <a:t>Non-Safety Critical</a:t>
              </a:r>
              <a:endParaRPr lang="en-US" sz="1200" dirty="0">
                <a:solidFill>
                  <a:schemeClr val="bg1">
                    <a:lumMod val="50000"/>
                  </a:schemeClr>
                </a:solidFill>
              </a:endParaRPr>
            </a:p>
          </p:txBody>
        </p:sp>
        <p:sp>
          <p:nvSpPr>
            <p:cNvPr id="8" name="TextBox 7"/>
            <p:cNvSpPr txBox="1"/>
            <p:nvPr/>
          </p:nvSpPr>
          <p:spPr>
            <a:xfrm>
              <a:off x="9007054" y="4198949"/>
              <a:ext cx="2126512" cy="599300"/>
            </a:xfrm>
            <a:prstGeom prst="rect">
              <a:avLst/>
            </a:prstGeom>
            <a:noFill/>
          </p:spPr>
          <p:txBody>
            <a:bodyPr wrap="square" rtlCol="0">
              <a:spAutoFit/>
            </a:bodyPr>
            <a:lstStyle/>
            <a:p>
              <a:pPr algn="ctr"/>
              <a:r>
                <a:rPr lang="en-US" sz="1200" dirty="0" smtClean="0">
                  <a:solidFill>
                    <a:schemeClr val="bg1">
                      <a:lumMod val="50000"/>
                    </a:schemeClr>
                  </a:solidFill>
                </a:rPr>
                <a:t>Embedded</a:t>
              </a:r>
            </a:p>
            <a:p>
              <a:pPr algn="ctr"/>
              <a:r>
                <a:rPr lang="en-US" sz="1200" dirty="0" smtClean="0">
                  <a:solidFill>
                    <a:srgbClr val="FF0000"/>
                  </a:solidFill>
                </a:rPr>
                <a:t>Safety Critical</a:t>
              </a:r>
              <a:endParaRPr lang="en-US" sz="1200" dirty="0">
                <a:solidFill>
                  <a:srgbClr val="FF0000"/>
                </a:solidFill>
              </a:endParaRPr>
            </a:p>
          </p:txBody>
        </p:sp>
        <p:grpSp>
          <p:nvGrpSpPr>
            <p:cNvPr id="9" name="Group 8"/>
            <p:cNvGrpSpPr/>
            <p:nvPr/>
          </p:nvGrpSpPr>
          <p:grpSpPr>
            <a:xfrm>
              <a:off x="4906937" y="4860201"/>
              <a:ext cx="2840137" cy="1755657"/>
              <a:chOff x="4863774" y="4910724"/>
              <a:chExt cx="2840137" cy="1755657"/>
            </a:xfrm>
          </p:grpSpPr>
          <p:sp>
            <p:nvSpPr>
              <p:cNvPr id="10" name="Rectangle 9"/>
              <p:cNvSpPr/>
              <p:nvPr/>
            </p:nvSpPr>
            <p:spPr>
              <a:xfrm>
                <a:off x="4863774" y="4910724"/>
                <a:ext cx="2840137" cy="479440"/>
              </a:xfrm>
              <a:prstGeom prst="rect">
                <a:avLst/>
              </a:prstGeom>
              <a:noFill/>
            </p:spPr>
            <p:txBody>
              <a:bodyPr wrap="none" lIns="91440" tIns="45720" rIns="91440" bIns="45720">
                <a:spAutoFit/>
              </a:bodyPr>
              <a:lstStyle/>
              <a:p>
                <a:pPr algn="ctr"/>
                <a:r>
                  <a:rPr lang="en-US" sz="1800" b="1" cap="none" spc="0" dirty="0" smtClean="0">
                    <a:ln w="6600">
                      <a:solidFill>
                        <a:schemeClr val="tx1"/>
                      </a:solidFill>
                      <a:prstDash val="solid"/>
                    </a:ln>
                    <a:solidFill>
                      <a:srgbClr val="FFFFFF"/>
                    </a:solidFill>
                    <a:effectLst>
                      <a:outerShdw dist="38100" dir="2700000" algn="tl" rotWithShape="0">
                        <a:schemeClr val="tx1"/>
                      </a:outerShdw>
                    </a:effectLst>
                  </a:rPr>
                  <a:t>Emulation/Simulation</a:t>
                </a:r>
                <a:endParaRPr lang="en-US" sz="1800" b="1" cap="none" spc="0" dirty="0">
                  <a:ln w="6600">
                    <a:solidFill>
                      <a:schemeClr val="tx1"/>
                    </a:solidFill>
                    <a:prstDash val="solid"/>
                  </a:ln>
                  <a:solidFill>
                    <a:srgbClr val="FFFFFF"/>
                  </a:solidFill>
                  <a:effectLst>
                    <a:outerShdw dist="38100" dir="2700000" algn="tl" rotWithShape="0">
                      <a:schemeClr val="tx1"/>
                    </a:outerShdw>
                  </a:effectLst>
                </a:endParaRPr>
              </a:p>
            </p:txBody>
          </p:sp>
          <p:sp>
            <p:nvSpPr>
              <p:cNvPr id="11" name="Rectangle 10"/>
              <p:cNvSpPr/>
              <p:nvPr/>
            </p:nvSpPr>
            <p:spPr>
              <a:xfrm>
                <a:off x="5171552" y="5255054"/>
                <a:ext cx="2224583" cy="479440"/>
              </a:xfrm>
              <a:prstGeom prst="rect">
                <a:avLst/>
              </a:prstGeom>
              <a:noFill/>
            </p:spPr>
            <p:txBody>
              <a:bodyPr wrap="none" lIns="91440" tIns="45720" rIns="91440" bIns="45720">
                <a:spAutoFit/>
              </a:bodyPr>
              <a:lstStyle/>
              <a:p>
                <a:pPr algn="ctr"/>
                <a:r>
                  <a:rPr lang="en-US" sz="1800" b="1" cap="none" spc="0" dirty="0" smtClean="0">
                    <a:ln w="6600">
                      <a:solidFill>
                        <a:schemeClr val="tx1">
                          <a:alpha val="98000"/>
                        </a:schemeClr>
                      </a:solidFill>
                      <a:prstDash val="solid"/>
                    </a:ln>
                    <a:solidFill>
                      <a:srgbClr val="FFFFFF"/>
                    </a:solidFill>
                    <a:effectLst>
                      <a:outerShdw dist="38100" dir="2700000" algn="tl" rotWithShape="0">
                        <a:schemeClr val="tx1"/>
                      </a:outerShdw>
                    </a:effectLst>
                  </a:rPr>
                  <a:t>Certifiable Linux</a:t>
                </a:r>
                <a:endParaRPr lang="en-US" sz="1800" b="1" cap="none" spc="0" dirty="0">
                  <a:ln w="6600">
                    <a:solidFill>
                      <a:schemeClr val="tx1">
                        <a:alpha val="98000"/>
                      </a:schemeClr>
                    </a:solidFill>
                    <a:prstDash val="solid"/>
                  </a:ln>
                  <a:solidFill>
                    <a:srgbClr val="FFFFFF"/>
                  </a:solidFill>
                  <a:effectLst>
                    <a:outerShdw dist="38100" dir="2700000" algn="tl" rotWithShape="0">
                      <a:schemeClr val="tx1"/>
                    </a:outerShdw>
                  </a:effectLst>
                </a:endParaRPr>
              </a:p>
            </p:txBody>
          </p:sp>
          <p:sp>
            <p:nvSpPr>
              <p:cNvPr id="12" name="Rectangle 11"/>
              <p:cNvSpPr/>
              <p:nvPr/>
            </p:nvSpPr>
            <p:spPr>
              <a:xfrm>
                <a:off x="5349866" y="5555954"/>
                <a:ext cx="1923964" cy="479440"/>
              </a:xfrm>
              <a:prstGeom prst="rect">
                <a:avLst/>
              </a:prstGeom>
              <a:noFill/>
            </p:spPr>
            <p:txBody>
              <a:bodyPr wrap="none" lIns="91440" tIns="45720" rIns="91440" bIns="45720">
                <a:spAutoFit/>
              </a:bodyPr>
              <a:lstStyle/>
              <a:p>
                <a:pPr algn="ctr"/>
                <a:r>
                  <a:rPr lang="en-US" sz="1800" b="1" cap="none" spc="0" dirty="0" smtClean="0">
                    <a:ln w="6600">
                      <a:solidFill>
                        <a:schemeClr val="tx1"/>
                      </a:solidFill>
                      <a:prstDash val="solid"/>
                    </a:ln>
                    <a:solidFill>
                      <a:srgbClr val="FFFFFF"/>
                    </a:solidFill>
                    <a:effectLst>
                      <a:outerShdw dist="38100" dir="2700000" algn="tl" rotWithShape="0">
                        <a:schemeClr val="tx1"/>
                      </a:outerShdw>
                    </a:effectLst>
                  </a:rPr>
                  <a:t>Airworthiness</a:t>
                </a:r>
                <a:endParaRPr lang="en-US" sz="1800" b="1" cap="none" spc="0" dirty="0">
                  <a:ln w="6600">
                    <a:solidFill>
                      <a:schemeClr val="tx1"/>
                    </a:solidFill>
                    <a:prstDash val="solid"/>
                  </a:ln>
                  <a:solidFill>
                    <a:srgbClr val="FFFFFF"/>
                  </a:solidFill>
                  <a:effectLst>
                    <a:outerShdw dist="38100" dir="2700000" algn="tl" rotWithShape="0">
                      <a:schemeClr val="tx1"/>
                    </a:outerShdw>
                  </a:effectLst>
                </a:endParaRPr>
              </a:p>
            </p:txBody>
          </p:sp>
          <p:sp>
            <p:nvSpPr>
              <p:cNvPr id="13" name="Rectangle 12"/>
              <p:cNvSpPr/>
              <p:nvPr/>
            </p:nvSpPr>
            <p:spPr>
              <a:xfrm>
                <a:off x="5366874" y="5886041"/>
                <a:ext cx="1895334" cy="479440"/>
              </a:xfrm>
              <a:prstGeom prst="rect">
                <a:avLst/>
              </a:prstGeom>
              <a:noFill/>
            </p:spPr>
            <p:txBody>
              <a:bodyPr wrap="none" lIns="91440" tIns="45720" rIns="91440" bIns="45720">
                <a:spAutoFit/>
              </a:bodyPr>
              <a:lstStyle/>
              <a:p>
                <a:pPr algn="ctr"/>
                <a:r>
                  <a:rPr lang="en-US" sz="1800" b="1" cap="none" spc="0" dirty="0" smtClean="0">
                    <a:ln w="6600">
                      <a:solidFill>
                        <a:schemeClr val="tx1">
                          <a:alpha val="98000"/>
                        </a:schemeClr>
                      </a:solidFill>
                      <a:prstDash val="solid"/>
                    </a:ln>
                    <a:solidFill>
                      <a:srgbClr val="FFFFFF"/>
                    </a:solidFill>
                    <a:effectLst>
                      <a:outerShdw dist="38100" dir="2700000" algn="tl" rotWithShape="0">
                        <a:schemeClr val="tx1"/>
                      </a:outerShdw>
                    </a:effectLst>
                  </a:rPr>
                  <a:t>Mix-Criticality</a:t>
                </a:r>
                <a:endParaRPr lang="en-US" sz="1800" b="1" cap="none" spc="0" dirty="0">
                  <a:ln w="6600">
                    <a:solidFill>
                      <a:schemeClr val="tx1">
                        <a:alpha val="98000"/>
                      </a:schemeClr>
                    </a:solidFill>
                    <a:prstDash val="solid"/>
                  </a:ln>
                  <a:solidFill>
                    <a:srgbClr val="FFFFFF"/>
                  </a:solidFill>
                  <a:effectLst>
                    <a:outerShdw dist="38100" dir="2700000" algn="tl" rotWithShape="0">
                      <a:schemeClr val="tx1"/>
                    </a:outerShdw>
                  </a:effectLst>
                </a:endParaRPr>
              </a:p>
            </p:txBody>
          </p:sp>
          <p:sp>
            <p:nvSpPr>
              <p:cNvPr id="14" name="Rectangle 13"/>
              <p:cNvSpPr/>
              <p:nvPr/>
            </p:nvSpPr>
            <p:spPr>
              <a:xfrm>
                <a:off x="5815735" y="6186941"/>
                <a:ext cx="936214" cy="479440"/>
              </a:xfrm>
              <a:prstGeom prst="rect">
                <a:avLst/>
              </a:prstGeom>
              <a:noFill/>
            </p:spPr>
            <p:txBody>
              <a:bodyPr wrap="none" lIns="91440" tIns="45720" rIns="91440" bIns="45720">
                <a:spAutoFit/>
              </a:bodyPr>
              <a:lstStyle/>
              <a:p>
                <a:pPr algn="ctr"/>
                <a:r>
                  <a:rPr lang="en-US" sz="1800" b="1" cap="none" spc="0" dirty="0" smtClean="0">
                    <a:ln w="6600">
                      <a:solidFill>
                        <a:schemeClr val="tx1">
                          <a:alpha val="98000"/>
                        </a:schemeClr>
                      </a:solidFill>
                      <a:prstDash val="solid"/>
                    </a:ln>
                    <a:solidFill>
                      <a:srgbClr val="FFFFFF"/>
                    </a:solidFill>
                    <a:effectLst>
                      <a:outerShdw dist="38100" dir="2700000" algn="tl" rotWithShape="0">
                        <a:schemeClr val="tx1"/>
                      </a:outerShdw>
                    </a:effectLst>
                  </a:rPr>
                  <a:t>Cyber</a:t>
                </a:r>
                <a:endParaRPr lang="en-US" sz="1800" b="1" cap="none" spc="0" dirty="0">
                  <a:ln w="6600">
                    <a:solidFill>
                      <a:schemeClr val="tx1">
                        <a:alpha val="98000"/>
                      </a:schemeClr>
                    </a:solidFill>
                    <a:prstDash val="solid"/>
                  </a:ln>
                  <a:solidFill>
                    <a:srgbClr val="FFFFFF"/>
                  </a:solidFill>
                  <a:effectLst>
                    <a:outerShdw dist="38100" dir="2700000" algn="tl" rotWithShape="0">
                      <a:schemeClr val="tx1"/>
                    </a:outerShdw>
                  </a:effectLst>
                </a:endParaRPr>
              </a:p>
            </p:txBody>
          </p:sp>
        </p:grpSp>
      </p:grpSp>
      <p:sp>
        <p:nvSpPr>
          <p:cNvPr id="16" name="Left Arrow 15"/>
          <p:cNvSpPr/>
          <p:nvPr/>
        </p:nvSpPr>
        <p:spPr bwMode="auto">
          <a:xfrm>
            <a:off x="5476677" y="3588228"/>
            <a:ext cx="1457325" cy="381000"/>
          </a:xfrm>
          <a:prstGeom prst="leftArrow">
            <a:avLst/>
          </a:prstGeom>
          <a:solidFill>
            <a:srgbClr val="2D2DB9"/>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accent6"/>
              </a:solidFill>
              <a:effectLst/>
              <a:latin typeface="Arial" charset="0"/>
            </a:endParaRPr>
          </a:p>
        </p:txBody>
      </p:sp>
      <p:sp>
        <p:nvSpPr>
          <p:cNvPr id="17" name="TextBox 16"/>
          <p:cNvSpPr txBox="1"/>
          <p:nvPr/>
        </p:nvSpPr>
        <p:spPr>
          <a:xfrm>
            <a:off x="6934002" y="3588228"/>
            <a:ext cx="3839513" cy="369332"/>
          </a:xfrm>
          <a:prstGeom prst="rect">
            <a:avLst/>
          </a:prstGeom>
          <a:noFill/>
        </p:spPr>
        <p:txBody>
          <a:bodyPr wrap="none" rtlCol="0">
            <a:spAutoFit/>
          </a:bodyPr>
          <a:lstStyle/>
          <a:p>
            <a:r>
              <a:rPr lang="en-US" sz="1800" b="1" dirty="0" smtClean="0">
                <a:solidFill>
                  <a:schemeClr val="accent6"/>
                </a:solidFill>
              </a:rPr>
              <a:t>Promising preliminary lab results</a:t>
            </a:r>
            <a:endParaRPr lang="en-US" sz="1800" b="1" dirty="0">
              <a:solidFill>
                <a:schemeClr val="accent6"/>
              </a:solidFill>
            </a:endParaRPr>
          </a:p>
        </p:txBody>
      </p:sp>
    </p:spTree>
    <p:extLst>
      <p:ext uri="{BB962C8B-B14F-4D97-AF65-F5344CB8AC3E}">
        <p14:creationId xmlns:p14="http://schemas.microsoft.com/office/powerpoint/2010/main" val="205948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a:t>
            </a:r>
            <a:r>
              <a:rPr lang="en-US" dirty="0" smtClean="0"/>
              <a:t>!</a:t>
            </a:r>
            <a:endParaRPr lang="en-US" dirty="0"/>
          </a:p>
        </p:txBody>
      </p:sp>
      <p:sp>
        <p:nvSpPr>
          <p:cNvPr id="3" name="Content Placeholder 2"/>
          <p:cNvSpPr>
            <a:spLocks noGrp="1"/>
          </p:cNvSpPr>
          <p:nvPr>
            <p:ph idx="1"/>
          </p:nvPr>
        </p:nvSpPr>
        <p:spPr>
          <a:xfrm>
            <a:off x="601784" y="1383340"/>
            <a:ext cx="11006667" cy="4743450"/>
          </a:xfrm>
        </p:spPr>
        <p:txBody>
          <a:bodyPr/>
          <a:lstStyle/>
          <a:p>
            <a:r>
              <a:rPr lang="en-US" sz="2800" b="0" dirty="0" smtClean="0"/>
              <a:t>New AF CSO email: </a:t>
            </a:r>
            <a:r>
              <a:rPr lang="en-US" sz="2800" b="0" dirty="0" smtClean="0">
                <a:solidFill>
                  <a:schemeClr val="tx1">
                    <a:lumMod val="85000"/>
                    <a:lumOff val="15000"/>
                  </a:schemeClr>
                </a:solidFill>
                <a:hlinkClick r:id="rId2"/>
              </a:rPr>
              <a:t>af.cso@us.af.mil</a:t>
            </a:r>
            <a:r>
              <a:rPr lang="en-US" sz="2800" b="0" dirty="0">
                <a:solidFill>
                  <a:schemeClr val="tx1">
                    <a:lumMod val="85000"/>
                    <a:lumOff val="15000"/>
                  </a:schemeClr>
                </a:solidFill>
                <a:hlinkClick r:id="rId2"/>
              </a:rPr>
              <a:t> </a:t>
            </a:r>
            <a:endParaRPr lang="en-US" sz="2800" b="0" dirty="0" smtClean="0">
              <a:solidFill>
                <a:schemeClr val="tx1">
                  <a:lumMod val="85000"/>
                  <a:lumOff val="15000"/>
                </a:schemeClr>
              </a:solidFill>
            </a:endParaRPr>
          </a:p>
          <a:p>
            <a:r>
              <a:rPr lang="en-US" sz="2800" b="0" dirty="0" smtClean="0">
                <a:solidFill>
                  <a:schemeClr val="tx1">
                    <a:lumMod val="85000"/>
                    <a:lumOff val="15000"/>
                  </a:schemeClr>
                </a:solidFill>
              </a:rPr>
              <a:t>Repo One and </a:t>
            </a:r>
            <a:r>
              <a:rPr lang="en-US" sz="2800" b="0" dirty="0" err="1" smtClean="0">
                <a:solidFill>
                  <a:schemeClr val="tx1">
                    <a:lumMod val="85000"/>
                    <a:lumOff val="15000"/>
                  </a:schemeClr>
                </a:solidFill>
              </a:rPr>
              <a:t>IronBank</a:t>
            </a:r>
            <a:r>
              <a:rPr lang="en-US" sz="2800" b="0" dirty="0" smtClean="0">
                <a:solidFill>
                  <a:schemeClr val="tx1">
                    <a:lumMod val="85000"/>
                    <a:lumOff val="15000"/>
                  </a:schemeClr>
                </a:solidFill>
              </a:rPr>
              <a:t> are now under Platform One SSO, if you need </a:t>
            </a:r>
            <a:r>
              <a:rPr lang="en-US" sz="2800" b="0" dirty="0">
                <a:solidFill>
                  <a:schemeClr val="tx1">
                    <a:lumMod val="85000"/>
                    <a:lumOff val="15000"/>
                  </a:schemeClr>
                </a:solidFill>
              </a:rPr>
              <a:t>an account, go to: </a:t>
            </a:r>
            <a:r>
              <a:rPr lang="en-US" sz="2800" b="0" dirty="0">
                <a:solidFill>
                  <a:schemeClr val="tx1">
                    <a:lumMod val="85000"/>
                    <a:lumOff val="15000"/>
                  </a:schemeClr>
                </a:solidFill>
                <a:hlinkClick r:id="rId3"/>
              </a:rPr>
              <a:t>http://login.dsop.io</a:t>
            </a:r>
            <a:r>
              <a:rPr lang="en-US" sz="2800" b="0" dirty="0" smtClean="0">
                <a:solidFill>
                  <a:schemeClr val="tx1">
                    <a:lumMod val="85000"/>
                    <a:lumOff val="15000"/>
                  </a:schemeClr>
                </a:solidFill>
                <a:hlinkClick r:id="rId3"/>
              </a:rPr>
              <a:t>/</a:t>
            </a:r>
            <a:r>
              <a:rPr lang="en-US" sz="2800" b="0" dirty="0" smtClean="0">
                <a:solidFill>
                  <a:schemeClr val="tx1">
                    <a:lumMod val="85000"/>
                    <a:lumOff val="15000"/>
                  </a:schemeClr>
                </a:solidFill>
              </a:rPr>
              <a:t> </a:t>
            </a:r>
          </a:p>
          <a:p>
            <a:r>
              <a:rPr lang="en-US" sz="2800" b="0" dirty="0" smtClean="0">
                <a:solidFill>
                  <a:schemeClr val="tx1">
                    <a:lumMod val="85000"/>
                    <a:lumOff val="15000"/>
                  </a:schemeClr>
                </a:solidFill>
              </a:rPr>
              <a:t>New Platform </a:t>
            </a:r>
            <a:r>
              <a:rPr lang="en-US" sz="2800" b="0" dirty="0">
                <a:solidFill>
                  <a:schemeClr val="tx1">
                    <a:lumMod val="85000"/>
                    <a:lumOff val="15000"/>
                  </a:schemeClr>
                </a:solidFill>
              </a:rPr>
              <a:t>One website: </a:t>
            </a:r>
            <a:r>
              <a:rPr lang="en-US" sz="2800" b="0" dirty="0">
                <a:solidFill>
                  <a:schemeClr val="tx1">
                    <a:lumMod val="85000"/>
                    <a:lumOff val="15000"/>
                  </a:schemeClr>
                </a:solidFill>
                <a:hlinkClick r:id="rId4"/>
              </a:rPr>
              <a:t>https://</a:t>
            </a:r>
            <a:r>
              <a:rPr lang="en-US" sz="2800" b="0" dirty="0" smtClean="0">
                <a:solidFill>
                  <a:schemeClr val="tx1">
                    <a:lumMod val="85000"/>
                    <a:lumOff val="15000"/>
                  </a:schemeClr>
                </a:solidFill>
                <a:hlinkClick r:id="rId4"/>
              </a:rPr>
              <a:t>p1.dsop.io</a:t>
            </a:r>
            <a:r>
              <a:rPr lang="en-US" sz="2800" b="0" dirty="0">
                <a:solidFill>
                  <a:schemeClr val="tx1">
                    <a:lumMod val="85000"/>
                    <a:lumOff val="15000"/>
                  </a:schemeClr>
                </a:solidFill>
              </a:rPr>
              <a:t> </a:t>
            </a:r>
            <a:endParaRPr lang="en-US" sz="2800" b="0" dirty="0" smtClean="0">
              <a:solidFill>
                <a:schemeClr val="tx1">
                  <a:lumMod val="85000"/>
                  <a:lumOff val="15000"/>
                </a:schemeClr>
              </a:solidFill>
            </a:endParaRPr>
          </a:p>
          <a:p>
            <a:r>
              <a:rPr lang="en-US" sz="2800" b="0" dirty="0" smtClean="0">
                <a:solidFill>
                  <a:schemeClr val="tx1">
                    <a:lumMod val="85000"/>
                    <a:lumOff val="15000"/>
                  </a:schemeClr>
                </a:solidFill>
              </a:rPr>
              <a:t>New Iron Bank Front end: </a:t>
            </a:r>
            <a:r>
              <a:rPr lang="en-US" sz="2800" b="0" dirty="0" smtClean="0">
                <a:solidFill>
                  <a:schemeClr val="tx1">
                    <a:lumMod val="85000"/>
                    <a:lumOff val="15000"/>
                  </a:schemeClr>
                </a:solidFill>
                <a:hlinkClick r:id="rId5"/>
              </a:rPr>
              <a:t>https://ironbank.dsop.io</a:t>
            </a:r>
            <a:endParaRPr lang="en-US" sz="2800" b="0" dirty="0" smtClean="0">
              <a:solidFill>
                <a:schemeClr val="tx1">
                  <a:lumMod val="85000"/>
                  <a:lumOff val="15000"/>
                </a:schemeClr>
              </a:solidFill>
            </a:endParaRPr>
          </a:p>
          <a:p>
            <a:r>
              <a:rPr lang="en-US" sz="2800" b="0" dirty="0" smtClean="0">
                <a:solidFill>
                  <a:schemeClr val="tx1">
                    <a:lumMod val="85000"/>
                    <a:lumOff val="15000"/>
                  </a:schemeClr>
                </a:solidFill>
              </a:rPr>
              <a:t>New Harbor registry! </a:t>
            </a:r>
            <a:r>
              <a:rPr lang="en-US" sz="2800" b="0" dirty="0" smtClean="0">
                <a:solidFill>
                  <a:schemeClr val="tx1">
                    <a:lumMod val="85000"/>
                    <a:lumOff val="15000"/>
                  </a:schemeClr>
                </a:solidFill>
                <a:hlinkClick r:id="rId6"/>
              </a:rPr>
              <a:t>https://registry1.dsop.io</a:t>
            </a:r>
            <a:r>
              <a:rPr lang="en-US" sz="2800" b="0" dirty="0" smtClean="0">
                <a:solidFill>
                  <a:schemeClr val="tx1">
                    <a:lumMod val="85000"/>
                    <a:lumOff val="15000"/>
                  </a:schemeClr>
                </a:solidFill>
              </a:rPr>
              <a:t> </a:t>
            </a:r>
          </a:p>
          <a:p>
            <a:r>
              <a:rPr lang="en-US" sz="2800" b="0" dirty="0" smtClean="0">
                <a:solidFill>
                  <a:schemeClr val="tx1">
                    <a:lumMod val="85000"/>
                    <a:lumOff val="15000"/>
                  </a:schemeClr>
                </a:solidFill>
              </a:rPr>
              <a:t>Iron Bank now has </a:t>
            </a:r>
            <a:r>
              <a:rPr lang="en-US" sz="2800" b="0" dirty="0" smtClean="0">
                <a:solidFill>
                  <a:schemeClr val="tx1">
                    <a:lumMod val="85000"/>
                    <a:lumOff val="15000"/>
                  </a:schemeClr>
                </a:solidFill>
              </a:rPr>
              <a:t>200+ </a:t>
            </a:r>
            <a:r>
              <a:rPr lang="en-US" sz="2800" b="0" dirty="0" smtClean="0">
                <a:solidFill>
                  <a:schemeClr val="tx1">
                    <a:lumMod val="85000"/>
                    <a:lumOff val="15000"/>
                  </a:schemeClr>
                </a:solidFill>
              </a:rPr>
              <a:t>containers approved!</a:t>
            </a:r>
          </a:p>
          <a:p>
            <a:endParaRPr lang="en-US" sz="2800" b="0" dirty="0" smtClean="0">
              <a:solidFill>
                <a:schemeClr val="tx1">
                  <a:lumMod val="85000"/>
                  <a:lumOff val="15000"/>
                </a:schemeClr>
              </a:solidFill>
            </a:endParaRPr>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189295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Cloud Native Access Point</a:t>
            </a:r>
            <a:endParaRPr lang="en-US" dirty="0"/>
          </a:p>
        </p:txBody>
      </p:sp>
      <p:sp>
        <p:nvSpPr>
          <p:cNvPr id="3" name="Content Placeholder 2"/>
          <p:cNvSpPr>
            <a:spLocks noGrp="1"/>
          </p:cNvSpPr>
          <p:nvPr>
            <p:ph idx="1"/>
          </p:nvPr>
        </p:nvSpPr>
        <p:spPr>
          <a:xfrm>
            <a:off x="584199" y="1418508"/>
            <a:ext cx="11006667" cy="4743450"/>
          </a:xfrm>
        </p:spPr>
        <p:txBody>
          <a:bodyPr/>
          <a:lstStyle/>
          <a:p>
            <a:r>
              <a:rPr lang="en-US" sz="1600" b="0" dirty="0" smtClean="0"/>
              <a:t>Provided by a managed service by Platform One.</a:t>
            </a:r>
          </a:p>
          <a:p>
            <a:r>
              <a:rPr lang="en-US" sz="1600" b="0" dirty="0" smtClean="0"/>
              <a:t>Brings a full Zero Trust stack enforcing device state, user RBAC and Software Defined Perimeter/Networks based on Google </a:t>
            </a:r>
            <a:r>
              <a:rPr lang="en-US" sz="1600" b="0" dirty="0" err="1" smtClean="0"/>
              <a:t>BeyondCorp</a:t>
            </a:r>
            <a:r>
              <a:rPr lang="en-US" sz="1600" b="0" dirty="0" smtClean="0"/>
              <a:t> concepts</a:t>
            </a:r>
          </a:p>
          <a:p>
            <a:r>
              <a:rPr lang="en-US" sz="1600" b="0" dirty="0" smtClean="0"/>
              <a:t>Allows access to Cloud One (AWS </a:t>
            </a:r>
            <a:r>
              <a:rPr lang="en-US" sz="1600" b="0" dirty="0" err="1" smtClean="0"/>
              <a:t>GovCloud</a:t>
            </a:r>
            <a:r>
              <a:rPr lang="en-US" sz="1600" b="0" dirty="0" smtClean="0"/>
              <a:t> and soon Azure Government) and Platform One without a </a:t>
            </a:r>
            <a:r>
              <a:rPr lang="en-US" sz="1600" b="0" dirty="0" err="1" smtClean="0"/>
              <a:t>bCAP</a:t>
            </a:r>
            <a:r>
              <a:rPr lang="en-US" sz="1600" b="0" dirty="0" smtClean="0"/>
              <a:t> or IAP</a:t>
            </a:r>
          </a:p>
          <a:p>
            <a:r>
              <a:rPr lang="en-US" sz="1600" b="0" dirty="0" smtClean="0"/>
              <a:t>Allows access from thick clients on BYOD, government owned devices (both mobile and desktop) while enforcing their device states by using </a:t>
            </a:r>
            <a:r>
              <a:rPr lang="en-US" sz="1600" b="0" dirty="0" err="1" smtClean="0"/>
              <a:t>AppGate</a:t>
            </a:r>
            <a:r>
              <a:rPr lang="en-US" sz="1600" b="0" dirty="0" smtClean="0"/>
              <a:t> as a zero trust client.</a:t>
            </a:r>
          </a:p>
          <a:p>
            <a:r>
              <a:rPr lang="en-US" sz="1600" b="0" dirty="0" smtClean="0"/>
              <a:t>Allows for VDI options for zero / thin clients</a:t>
            </a:r>
          </a:p>
          <a:p>
            <a:r>
              <a:rPr lang="en-US" sz="1600" b="0" dirty="0" smtClean="0"/>
              <a:t>Enables internet egress at IL5 in Dev enclaves</a:t>
            </a:r>
          </a:p>
          <a:p>
            <a:r>
              <a:rPr lang="en-US" sz="1600" b="0" dirty="0" smtClean="0"/>
              <a:t>Brings DMZ/Perimeter stack with break and inspect, IDS/IPS, WAF capability, full packet capture as an elastic Cloud based stack</a:t>
            </a:r>
          </a:p>
          <a:p>
            <a:r>
              <a:rPr lang="en-US" sz="1600" b="0" dirty="0" smtClean="0"/>
              <a:t>Brings Single Sign On with various DoD PKI options and IL2 MFA options.</a:t>
            </a:r>
          </a:p>
          <a:p>
            <a:r>
              <a:rPr lang="en-US" sz="1600" b="0" dirty="0" smtClean="0"/>
              <a:t>Centralizes/Aggregates logs and pushes to CSSP</a:t>
            </a:r>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3231401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473">
            <a:extLst>
              <a:ext uri="{FF2B5EF4-FFF2-40B4-BE49-F238E27FC236}">
                <a16:creationId xmlns:a16="http://schemas.microsoft.com/office/drawing/2014/main" id="{7F459E2A-3BBF-47E6-8826-A397610F6A7F}"/>
              </a:ext>
            </a:extLst>
          </p:cNvPr>
          <p:cNvSpPr/>
          <p:nvPr/>
        </p:nvSpPr>
        <p:spPr>
          <a:xfrm>
            <a:off x="3934819" y="390690"/>
            <a:ext cx="1738972" cy="2191398"/>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248814"/>
                </a:solidFill>
                <a:effectLst/>
                <a:uLnTx/>
                <a:uFillTx/>
                <a:latin typeface="Calibri" panose="020F0502020204030204"/>
                <a:ea typeface="+mn-ea"/>
                <a:cs typeface="+mn-cs"/>
              </a:rPr>
              <a:t>SDP VPC</a:t>
            </a:r>
          </a:p>
        </p:txBody>
      </p:sp>
      <p:cxnSp>
        <p:nvCxnSpPr>
          <p:cNvPr id="424" name="Straight Connector 423">
            <a:extLst>
              <a:ext uri="{FF2B5EF4-FFF2-40B4-BE49-F238E27FC236}">
                <a16:creationId xmlns:a16="http://schemas.microsoft.com/office/drawing/2014/main" id="{775E0898-07E9-462C-8D85-45CCA7CFFB87}"/>
              </a:ext>
            </a:extLst>
          </p:cNvPr>
          <p:cNvCxnSpPr>
            <a:cxnSpLocks/>
          </p:cNvCxnSpPr>
          <p:nvPr/>
        </p:nvCxnSpPr>
        <p:spPr>
          <a:xfrm>
            <a:off x="3818368" y="879755"/>
            <a:ext cx="0" cy="1820315"/>
          </a:xfrm>
          <a:prstGeom prst="line">
            <a:avLst/>
          </a:prstGeom>
          <a:ln w="190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AF0778E-950E-439F-998D-8D6D89CDF98E}"/>
              </a:ext>
            </a:extLst>
          </p:cNvPr>
          <p:cNvCxnSpPr>
            <a:cxnSpLocks/>
          </p:cNvCxnSpPr>
          <p:nvPr/>
        </p:nvCxnSpPr>
        <p:spPr>
          <a:xfrm flipH="1">
            <a:off x="3677036" y="884537"/>
            <a:ext cx="145914"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4" name="Rectangle 353">
            <a:extLst>
              <a:ext uri="{FF2B5EF4-FFF2-40B4-BE49-F238E27FC236}">
                <a16:creationId xmlns:a16="http://schemas.microsoft.com/office/drawing/2014/main" id="{F4C60FB2-8759-43DC-9B77-4B20093F28FE}"/>
              </a:ext>
            </a:extLst>
          </p:cNvPr>
          <p:cNvSpPr/>
          <p:nvPr/>
        </p:nvSpPr>
        <p:spPr>
          <a:xfrm>
            <a:off x="10073291" y="4148794"/>
            <a:ext cx="2116443" cy="2627970"/>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A7F8D8A3-5EBB-46C8-9E62-001C6978D19F}"/>
              </a:ext>
            </a:extLst>
          </p:cNvPr>
          <p:cNvSpPr/>
          <p:nvPr/>
        </p:nvSpPr>
        <p:spPr>
          <a:xfrm>
            <a:off x="3987590" y="5587866"/>
            <a:ext cx="1495408" cy="1045621"/>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w="0"/>
                <a:solidFill>
                  <a:srgbClr val="248814"/>
                </a:solidFill>
                <a:effectLst/>
                <a:uLnTx/>
                <a:uFillTx/>
                <a:latin typeface="Calibri" panose="020F0502020204030204"/>
                <a:ea typeface="+mn-ea"/>
                <a:cs typeface="+mn-cs"/>
              </a:rPr>
              <a:t>Mmgt</a:t>
            </a:r>
            <a:r>
              <a:rPr kumimoji="0" lang="en-US" sz="1200" b="0" i="0" u="none" strike="noStrike" kern="1200" cap="none" spc="0" normalizeH="0" baseline="0" noProof="0" dirty="0">
                <a:ln w="0"/>
                <a:solidFill>
                  <a:srgbClr val="248814"/>
                </a:solidFill>
                <a:effectLst/>
                <a:uLnTx/>
                <a:uFillTx/>
                <a:latin typeface="Calibri" panose="020F0502020204030204"/>
                <a:ea typeface="+mn-ea"/>
                <a:cs typeface="+mn-cs"/>
              </a:rPr>
              <a:t>. VPC</a:t>
            </a:r>
          </a:p>
        </p:txBody>
      </p:sp>
      <p:sp>
        <p:nvSpPr>
          <p:cNvPr id="51" name="Rectangle 50">
            <a:extLst>
              <a:ext uri="{FF2B5EF4-FFF2-40B4-BE49-F238E27FC236}">
                <a16:creationId xmlns:a16="http://schemas.microsoft.com/office/drawing/2014/main" id="{546E3FF6-75A7-7248-93E0-D0FB06424CD6}"/>
              </a:ext>
            </a:extLst>
          </p:cNvPr>
          <p:cNvSpPr/>
          <p:nvPr/>
        </p:nvSpPr>
        <p:spPr>
          <a:xfrm>
            <a:off x="2439274" y="2710917"/>
            <a:ext cx="3057483" cy="1389792"/>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248814"/>
                </a:solidFill>
                <a:effectLst/>
                <a:uLnTx/>
                <a:uFillTx/>
                <a:latin typeface="Calibri" panose="020F0502020204030204"/>
                <a:ea typeface="+mn-ea"/>
                <a:cs typeface="+mn-cs"/>
              </a:rPr>
              <a:t>Public Services VPC</a:t>
            </a:r>
          </a:p>
        </p:txBody>
      </p:sp>
      <p:grpSp>
        <p:nvGrpSpPr>
          <p:cNvPr id="67" name="Group 66">
            <a:extLst>
              <a:ext uri="{FF2B5EF4-FFF2-40B4-BE49-F238E27FC236}">
                <a16:creationId xmlns:a16="http://schemas.microsoft.com/office/drawing/2014/main" id="{CF03BDB6-B825-DF49-9A5C-90786A5D89B0}"/>
              </a:ext>
            </a:extLst>
          </p:cNvPr>
          <p:cNvGrpSpPr/>
          <p:nvPr/>
        </p:nvGrpSpPr>
        <p:grpSpPr>
          <a:xfrm>
            <a:off x="3931338" y="4259759"/>
            <a:ext cx="1664823" cy="1248578"/>
            <a:chOff x="2500552" y="499099"/>
            <a:chExt cx="1664823" cy="1248578"/>
          </a:xfrm>
        </p:grpSpPr>
        <p:sp>
          <p:nvSpPr>
            <p:cNvPr id="68" name="Rectangle 67">
              <a:extLst>
                <a:ext uri="{FF2B5EF4-FFF2-40B4-BE49-F238E27FC236}">
                  <a16:creationId xmlns:a16="http://schemas.microsoft.com/office/drawing/2014/main" id="{CB91C21E-DA7A-E04E-AF68-040343FEF1CF}"/>
                </a:ext>
              </a:extLst>
            </p:cNvPr>
            <p:cNvSpPr/>
            <p:nvPr/>
          </p:nvSpPr>
          <p:spPr>
            <a:xfrm>
              <a:off x="2558592" y="501052"/>
              <a:ext cx="1493641" cy="1231039"/>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248814"/>
                </a:solidFill>
                <a:effectLst/>
                <a:uLnTx/>
                <a:uFillTx/>
                <a:latin typeface="Calibri" panose="020F0502020204030204"/>
                <a:ea typeface="+mn-ea"/>
                <a:cs typeface="+mn-cs"/>
              </a:endParaRPr>
            </a:p>
          </p:txBody>
        </p:sp>
        <p:pic>
          <p:nvPicPr>
            <p:cNvPr id="69" name="Graphic 68">
              <a:extLst>
                <a:ext uri="{FF2B5EF4-FFF2-40B4-BE49-F238E27FC236}">
                  <a16:creationId xmlns:a16="http://schemas.microsoft.com/office/drawing/2014/main" id="{F2908987-78F6-5249-ADDF-126031C22D2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566810" y="499099"/>
              <a:ext cx="330200" cy="330200"/>
            </a:xfrm>
            <a:prstGeom prst="rect">
              <a:avLst/>
            </a:prstGeom>
          </p:spPr>
        </p:pic>
        <p:pic>
          <p:nvPicPr>
            <p:cNvPr id="70" name="Graphic 69">
              <a:extLst>
                <a:ext uri="{FF2B5EF4-FFF2-40B4-BE49-F238E27FC236}">
                  <a16:creationId xmlns:a16="http://schemas.microsoft.com/office/drawing/2014/main" id="{0967F46B-6AE6-B74B-A76B-C68696B65A4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91079" y="726588"/>
              <a:ext cx="385418" cy="385418"/>
            </a:xfrm>
            <a:prstGeom prst="rect">
              <a:avLst/>
            </a:prstGeom>
          </p:spPr>
        </p:pic>
        <p:sp>
          <p:nvSpPr>
            <p:cNvPr id="71" name="TextBox 70">
              <a:extLst>
                <a:ext uri="{FF2B5EF4-FFF2-40B4-BE49-F238E27FC236}">
                  <a16:creationId xmlns:a16="http://schemas.microsoft.com/office/drawing/2014/main" id="{5EEECA82-AAE9-0D46-BEC9-E68928938FC4}"/>
                </a:ext>
              </a:extLst>
            </p:cNvPr>
            <p:cNvSpPr txBox="1"/>
            <p:nvPr/>
          </p:nvSpPr>
          <p:spPr>
            <a:xfrm>
              <a:off x="2500552" y="1132124"/>
              <a:ext cx="1664823"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black"/>
                  </a:solidFill>
                  <a:effectLst/>
                  <a:uLnTx/>
                  <a:uFillTx/>
                  <a:latin typeface="Calibri" panose="020F0502020204030204"/>
                  <a:ea typeface="+mn-ea"/>
                  <a:cs typeface="+mn-cs"/>
                </a:rPr>
                <a:t>Teradici</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PCoIP</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Adheres to RBAC</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Utilizes PCoIP protocol to prevent data exfil capabilities</a:t>
              </a:r>
            </a:p>
          </p:txBody>
        </p:sp>
      </p:grpSp>
      <p:pic>
        <p:nvPicPr>
          <p:cNvPr id="86" name="Graphic 85">
            <a:extLst>
              <a:ext uri="{FF2B5EF4-FFF2-40B4-BE49-F238E27FC236}">
                <a16:creationId xmlns:a16="http://schemas.microsoft.com/office/drawing/2014/main" id="{66B35AFC-51DA-8F41-A14A-8BAF652C4AAA}"/>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244810" y="69012"/>
            <a:ext cx="293221" cy="295025"/>
          </a:xfrm>
          <a:prstGeom prst="rect">
            <a:avLst/>
          </a:prstGeom>
        </p:spPr>
      </p:pic>
      <p:pic>
        <p:nvPicPr>
          <p:cNvPr id="3" name="Picture 2">
            <a:extLst>
              <a:ext uri="{FF2B5EF4-FFF2-40B4-BE49-F238E27FC236}">
                <a16:creationId xmlns:a16="http://schemas.microsoft.com/office/drawing/2014/main" id="{86811F97-8FFE-48CC-AD1F-B3705C3F0EF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89673" y="3227362"/>
            <a:ext cx="420624" cy="420624"/>
          </a:xfrm>
          <a:prstGeom prst="rect">
            <a:avLst/>
          </a:prstGeom>
        </p:spPr>
      </p:pic>
      <p:pic>
        <p:nvPicPr>
          <p:cNvPr id="6" name="Graphic 5">
            <a:extLst>
              <a:ext uri="{FF2B5EF4-FFF2-40B4-BE49-F238E27FC236}">
                <a16:creationId xmlns:a16="http://schemas.microsoft.com/office/drawing/2014/main" id="{1C25E959-A729-4C7A-8D6E-89916B2D976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4884526" y="3278608"/>
            <a:ext cx="329184" cy="329184"/>
          </a:xfrm>
          <a:prstGeom prst="rect">
            <a:avLst/>
          </a:prstGeom>
        </p:spPr>
      </p:pic>
      <p:pic>
        <p:nvPicPr>
          <p:cNvPr id="74" name="Graphic 73">
            <a:extLst>
              <a:ext uri="{FF2B5EF4-FFF2-40B4-BE49-F238E27FC236}">
                <a16:creationId xmlns:a16="http://schemas.microsoft.com/office/drawing/2014/main" id="{C6266461-8C6B-44D1-88BC-5765EB4F2D9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45758" y="2713265"/>
            <a:ext cx="330200" cy="330200"/>
          </a:xfrm>
          <a:prstGeom prst="rect">
            <a:avLst/>
          </a:prstGeom>
        </p:spPr>
      </p:pic>
      <p:sp>
        <p:nvSpPr>
          <p:cNvPr id="77" name="TextBox 76">
            <a:extLst>
              <a:ext uri="{FF2B5EF4-FFF2-40B4-BE49-F238E27FC236}">
                <a16:creationId xmlns:a16="http://schemas.microsoft.com/office/drawing/2014/main" id="{7F746221-41AA-40E7-A824-BFB40B1C3DB7}"/>
              </a:ext>
            </a:extLst>
          </p:cNvPr>
          <p:cNvSpPr txBox="1"/>
          <p:nvPr/>
        </p:nvSpPr>
        <p:spPr>
          <a:xfrm>
            <a:off x="2979431" y="3144450"/>
            <a:ext cx="1493640"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Keycloak (SSO)</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Provides Single-Sign On (SSO)</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SAML, OpenID, </a:t>
            </a:r>
            <a:r>
              <a:rPr kumimoji="0" lang="en-US" sz="800" b="1" i="0" u="none" strike="noStrike" kern="1200" cap="none" spc="0" normalizeH="0" baseline="0" noProof="0" dirty="0" err="1">
                <a:ln>
                  <a:noFill/>
                </a:ln>
                <a:solidFill>
                  <a:prstClr val="black"/>
                </a:solidFill>
                <a:effectLst/>
                <a:uLnTx/>
                <a:uFillTx/>
                <a:latin typeface="Calibri" panose="020F0502020204030204"/>
                <a:ea typeface="+mn-ea"/>
                <a:cs typeface="+mn-cs"/>
              </a:rPr>
              <a:t>Oauth</a:t>
            </a:r>
            <a:endPar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LDAP / AD Integration with Internal and External Identity Providers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MFA Auth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8F2C833D-FDE1-4405-B50E-190FBEEE2C4B}"/>
              </a:ext>
            </a:extLst>
          </p:cNvPr>
          <p:cNvSpPr txBox="1"/>
          <p:nvPr/>
        </p:nvSpPr>
        <p:spPr>
          <a:xfrm>
            <a:off x="4649145" y="3555326"/>
            <a:ext cx="972161"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JAMF (Policy)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Provides OS X / IOS Policy Enforcement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4" name="Straight Arrow Connector 183">
            <a:extLst>
              <a:ext uri="{FF2B5EF4-FFF2-40B4-BE49-F238E27FC236}">
                <a16:creationId xmlns:a16="http://schemas.microsoft.com/office/drawing/2014/main" id="{4AA4372D-88E0-4407-BD2A-91778862CA29}"/>
              </a:ext>
            </a:extLst>
          </p:cNvPr>
          <p:cNvCxnSpPr>
            <a:cxnSpLocks/>
          </p:cNvCxnSpPr>
          <p:nvPr/>
        </p:nvCxnSpPr>
        <p:spPr>
          <a:xfrm flipV="1">
            <a:off x="2815684" y="3656396"/>
            <a:ext cx="0" cy="548694"/>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8" name="TextBox 197">
            <a:extLst>
              <a:ext uri="{FF2B5EF4-FFF2-40B4-BE49-F238E27FC236}">
                <a16:creationId xmlns:a16="http://schemas.microsoft.com/office/drawing/2014/main" id="{1EF4CC2B-70AD-463E-88F2-08CD17815128}"/>
              </a:ext>
            </a:extLst>
          </p:cNvPr>
          <p:cNvSpPr txBox="1"/>
          <p:nvPr/>
        </p:nvSpPr>
        <p:spPr>
          <a:xfrm>
            <a:off x="6718977" y="2950250"/>
            <a:ext cx="26321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TextBox 207">
            <a:extLst>
              <a:ext uri="{FF2B5EF4-FFF2-40B4-BE49-F238E27FC236}">
                <a16:creationId xmlns:a16="http://schemas.microsoft.com/office/drawing/2014/main" id="{9DF265F3-5C94-4685-AF7C-25560A0B0926}"/>
              </a:ext>
            </a:extLst>
          </p:cNvPr>
          <p:cNvSpPr txBox="1"/>
          <p:nvPr/>
        </p:nvSpPr>
        <p:spPr>
          <a:xfrm>
            <a:off x="2117229" y="1021824"/>
            <a:ext cx="972161" cy="18678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472C4"/>
                </a:solidFill>
                <a:effectLst/>
                <a:uLnTx/>
                <a:uFillTx/>
                <a:latin typeface="Calibri" panose="020F0502020204030204"/>
                <a:ea typeface="+mn-ea"/>
                <a:cs typeface="+mn-cs"/>
              </a:rPr>
              <a:t>SAML</a:t>
            </a:r>
            <a:endParaRPr kumimoji="0" lang="en-US" sz="8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grpSp>
        <p:nvGrpSpPr>
          <p:cNvPr id="251" name="Group 250">
            <a:extLst>
              <a:ext uri="{FF2B5EF4-FFF2-40B4-BE49-F238E27FC236}">
                <a16:creationId xmlns:a16="http://schemas.microsoft.com/office/drawing/2014/main" id="{48267242-3367-4427-8390-D6F29AB8680F}"/>
              </a:ext>
            </a:extLst>
          </p:cNvPr>
          <p:cNvGrpSpPr/>
          <p:nvPr/>
        </p:nvGrpSpPr>
        <p:grpSpPr>
          <a:xfrm>
            <a:off x="2375195" y="5544360"/>
            <a:ext cx="1564852" cy="661707"/>
            <a:chOff x="4106275" y="179790"/>
            <a:chExt cx="1564852" cy="661707"/>
          </a:xfrm>
        </p:grpSpPr>
        <p:sp>
          <p:nvSpPr>
            <p:cNvPr id="215" name="Rectangle 214">
              <a:extLst>
                <a:ext uri="{FF2B5EF4-FFF2-40B4-BE49-F238E27FC236}">
                  <a16:creationId xmlns:a16="http://schemas.microsoft.com/office/drawing/2014/main" id="{379388D0-7C18-4FB3-8E6D-4A7E0DB2BEFE}"/>
                </a:ext>
              </a:extLst>
            </p:cNvPr>
            <p:cNvSpPr/>
            <p:nvPr/>
          </p:nvSpPr>
          <p:spPr>
            <a:xfrm>
              <a:off x="4170825" y="227723"/>
              <a:ext cx="1460734" cy="56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TextBox 215">
              <a:extLst>
                <a:ext uri="{FF2B5EF4-FFF2-40B4-BE49-F238E27FC236}">
                  <a16:creationId xmlns:a16="http://schemas.microsoft.com/office/drawing/2014/main" id="{C6275823-5B1A-4259-8FFE-ECE614BF8EC2}"/>
                </a:ext>
              </a:extLst>
            </p:cNvPr>
            <p:cNvSpPr txBox="1"/>
            <p:nvPr/>
          </p:nvSpPr>
          <p:spPr>
            <a:xfrm>
              <a:off x="4106275" y="179790"/>
              <a:ext cx="156485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External Identity Providers</a:t>
              </a:r>
            </a:p>
          </p:txBody>
        </p:sp>
        <p:pic>
          <p:nvPicPr>
            <p:cNvPr id="218" name="Picture 217" descr="A close up of a sign&#10;&#10;Description automatically generated">
              <a:extLst>
                <a:ext uri="{FF2B5EF4-FFF2-40B4-BE49-F238E27FC236}">
                  <a16:creationId xmlns:a16="http://schemas.microsoft.com/office/drawing/2014/main" id="{0B2DF1A9-21C5-4543-A683-0F2F3FC9445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89120" y="415031"/>
              <a:ext cx="317034" cy="291803"/>
            </a:xfrm>
            <a:prstGeom prst="rect">
              <a:avLst/>
            </a:prstGeom>
          </p:spPr>
        </p:pic>
        <p:pic>
          <p:nvPicPr>
            <p:cNvPr id="219" name="Picture 218">
              <a:extLst>
                <a:ext uri="{FF2B5EF4-FFF2-40B4-BE49-F238E27FC236}">
                  <a16:creationId xmlns:a16="http://schemas.microsoft.com/office/drawing/2014/main" id="{2A8D08C8-4F30-44B8-87C8-33853C2945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49944" y="329201"/>
              <a:ext cx="512296" cy="512296"/>
            </a:xfrm>
            <a:prstGeom prst="rect">
              <a:avLst/>
            </a:prstGeom>
          </p:spPr>
        </p:pic>
      </p:grpSp>
      <p:cxnSp>
        <p:nvCxnSpPr>
          <p:cNvPr id="239" name="Straight Connector 238">
            <a:extLst>
              <a:ext uri="{FF2B5EF4-FFF2-40B4-BE49-F238E27FC236}">
                <a16:creationId xmlns:a16="http://schemas.microsoft.com/office/drawing/2014/main" id="{6BBE3976-294F-4ADC-9DB0-65CA415C260F}"/>
              </a:ext>
            </a:extLst>
          </p:cNvPr>
          <p:cNvCxnSpPr>
            <a:cxnSpLocks/>
          </p:cNvCxnSpPr>
          <p:nvPr/>
        </p:nvCxnSpPr>
        <p:spPr>
          <a:xfrm>
            <a:off x="2321166" y="3445375"/>
            <a:ext cx="0" cy="2518080"/>
          </a:xfrm>
          <a:prstGeom prst="line">
            <a:avLst/>
          </a:prstGeom>
          <a:ln w="19050"/>
        </p:spPr>
        <p:style>
          <a:lnRef idx="1">
            <a:schemeClr val="accent3"/>
          </a:lnRef>
          <a:fillRef idx="0">
            <a:schemeClr val="accent3"/>
          </a:fillRef>
          <a:effectRef idx="0">
            <a:schemeClr val="accent3"/>
          </a:effectRef>
          <a:fontRef idx="minor">
            <a:schemeClr val="tx1"/>
          </a:fontRef>
        </p:style>
      </p:cxnSp>
      <p:grpSp>
        <p:nvGrpSpPr>
          <p:cNvPr id="329" name="Group 328">
            <a:extLst>
              <a:ext uri="{FF2B5EF4-FFF2-40B4-BE49-F238E27FC236}">
                <a16:creationId xmlns:a16="http://schemas.microsoft.com/office/drawing/2014/main" id="{4429D4AC-2485-465B-A4EC-23BBE82EA8B9}"/>
              </a:ext>
            </a:extLst>
          </p:cNvPr>
          <p:cNvGrpSpPr/>
          <p:nvPr/>
        </p:nvGrpSpPr>
        <p:grpSpPr>
          <a:xfrm>
            <a:off x="2436426" y="4257985"/>
            <a:ext cx="1752141" cy="1142148"/>
            <a:chOff x="2436426" y="4200835"/>
            <a:chExt cx="1752141" cy="1142148"/>
          </a:xfrm>
        </p:grpSpPr>
        <p:sp>
          <p:nvSpPr>
            <p:cNvPr id="92" name="Rectangle 91">
              <a:extLst>
                <a:ext uri="{FF2B5EF4-FFF2-40B4-BE49-F238E27FC236}">
                  <a16:creationId xmlns:a16="http://schemas.microsoft.com/office/drawing/2014/main" id="{830880AC-3E61-42A9-89DE-B146D4546A88}"/>
                </a:ext>
              </a:extLst>
            </p:cNvPr>
            <p:cNvSpPr/>
            <p:nvPr/>
          </p:nvSpPr>
          <p:spPr>
            <a:xfrm>
              <a:off x="2436426" y="4210920"/>
              <a:ext cx="1405680" cy="1132063"/>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w="0"/>
                <a:solidFill>
                  <a:srgbClr val="248814"/>
                </a:solidFill>
                <a:effectLst/>
                <a:uLnTx/>
                <a:uFillTx/>
                <a:latin typeface="Calibri" panose="020F0502020204030204"/>
                <a:ea typeface="+mn-ea"/>
                <a:cs typeface="+mn-cs"/>
              </a:endParaRPr>
            </a:p>
          </p:txBody>
        </p:sp>
        <p:sp>
          <p:nvSpPr>
            <p:cNvPr id="93" name="TextBox 92">
              <a:extLst>
                <a:ext uri="{FF2B5EF4-FFF2-40B4-BE49-F238E27FC236}">
                  <a16:creationId xmlns:a16="http://schemas.microsoft.com/office/drawing/2014/main" id="{F46C1FDE-6151-4ED4-BF1B-5828413B897E}"/>
                </a:ext>
              </a:extLst>
            </p:cNvPr>
            <p:cNvSpPr txBox="1"/>
            <p:nvPr/>
          </p:nvSpPr>
          <p:spPr>
            <a:xfrm>
              <a:off x="2523744" y="4864242"/>
              <a:ext cx="16648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Active Directory</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Identity provider for SSO</a:t>
              </a:r>
            </a:p>
          </p:txBody>
        </p:sp>
        <p:pic>
          <p:nvPicPr>
            <p:cNvPr id="10" name="Picture 9">
              <a:extLst>
                <a:ext uri="{FF2B5EF4-FFF2-40B4-BE49-F238E27FC236}">
                  <a16:creationId xmlns:a16="http://schemas.microsoft.com/office/drawing/2014/main" id="{5EDD05F6-D0A7-4CFF-9AEA-7236484FD0A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75448" y="4414113"/>
              <a:ext cx="568406" cy="568406"/>
            </a:xfrm>
            <a:prstGeom prst="rect">
              <a:avLst/>
            </a:prstGeom>
          </p:spPr>
        </p:pic>
        <p:sp>
          <p:nvSpPr>
            <p:cNvPr id="258" name="TextBox 257">
              <a:extLst>
                <a:ext uri="{FF2B5EF4-FFF2-40B4-BE49-F238E27FC236}">
                  <a16:creationId xmlns:a16="http://schemas.microsoft.com/office/drawing/2014/main" id="{069CDBF5-7B12-41BA-A375-D8081C6C77CF}"/>
                </a:ext>
              </a:extLst>
            </p:cNvPr>
            <p:cNvSpPr txBox="1"/>
            <p:nvPr/>
          </p:nvSpPr>
          <p:spPr>
            <a:xfrm>
              <a:off x="2688457" y="4200835"/>
              <a:ext cx="82041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248814"/>
                  </a:solidFill>
                  <a:effectLst/>
                  <a:uLnTx/>
                  <a:uFillTx/>
                  <a:latin typeface="Calibri" panose="020F0502020204030204"/>
                  <a:ea typeface="+mn-ea"/>
                  <a:cs typeface="+mn-cs"/>
                </a:rPr>
                <a:t>IDAM VPC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0" name="TextBox 289">
            <a:extLst>
              <a:ext uri="{FF2B5EF4-FFF2-40B4-BE49-F238E27FC236}">
                <a16:creationId xmlns:a16="http://schemas.microsoft.com/office/drawing/2014/main" id="{2617BF9E-E7E3-4519-A9EA-49B5DA1FB639}"/>
              </a:ext>
            </a:extLst>
          </p:cNvPr>
          <p:cNvSpPr txBox="1"/>
          <p:nvPr/>
        </p:nvSpPr>
        <p:spPr>
          <a:xfrm>
            <a:off x="4390369" y="4221650"/>
            <a:ext cx="68800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248814"/>
                </a:solidFill>
                <a:effectLst/>
                <a:uLnTx/>
                <a:uFillTx/>
                <a:latin typeface="Calibri" panose="020F0502020204030204"/>
                <a:ea typeface="+mn-ea"/>
                <a:cs typeface="+mn-cs"/>
              </a:rPr>
              <a:t>VDI VPC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36" name="Straight Connector 335">
            <a:extLst>
              <a:ext uri="{FF2B5EF4-FFF2-40B4-BE49-F238E27FC236}">
                <a16:creationId xmlns:a16="http://schemas.microsoft.com/office/drawing/2014/main" id="{5EA27098-09B3-43C1-BA8F-08C989CC6DCF}"/>
              </a:ext>
            </a:extLst>
          </p:cNvPr>
          <p:cNvCxnSpPr>
            <a:cxnSpLocks/>
          </p:cNvCxnSpPr>
          <p:nvPr/>
        </p:nvCxnSpPr>
        <p:spPr>
          <a:xfrm>
            <a:off x="4515309" y="4205090"/>
            <a:ext cx="0" cy="6298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337" name="Straight Connector 336">
            <a:extLst>
              <a:ext uri="{FF2B5EF4-FFF2-40B4-BE49-F238E27FC236}">
                <a16:creationId xmlns:a16="http://schemas.microsoft.com/office/drawing/2014/main" id="{010C8607-9A5B-4E23-922E-4D93886E387E}"/>
              </a:ext>
            </a:extLst>
          </p:cNvPr>
          <p:cNvCxnSpPr>
            <a:cxnSpLocks/>
          </p:cNvCxnSpPr>
          <p:nvPr/>
        </p:nvCxnSpPr>
        <p:spPr>
          <a:xfrm>
            <a:off x="2319586" y="3445375"/>
            <a:ext cx="266440" cy="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369" name="Straight Connector 368">
            <a:extLst>
              <a:ext uri="{FF2B5EF4-FFF2-40B4-BE49-F238E27FC236}">
                <a16:creationId xmlns:a16="http://schemas.microsoft.com/office/drawing/2014/main" id="{93F5A814-672A-422F-BA9F-D83C22372D57}"/>
              </a:ext>
            </a:extLst>
          </p:cNvPr>
          <p:cNvCxnSpPr/>
          <p:nvPr/>
        </p:nvCxnSpPr>
        <p:spPr>
          <a:xfrm flipH="1">
            <a:off x="2816557" y="4205090"/>
            <a:ext cx="1698752" cy="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381" name="Straight Arrow Connector 380">
            <a:extLst>
              <a:ext uri="{FF2B5EF4-FFF2-40B4-BE49-F238E27FC236}">
                <a16:creationId xmlns:a16="http://schemas.microsoft.com/office/drawing/2014/main" id="{94BF75BF-0306-4302-B701-88C2720732D1}"/>
              </a:ext>
            </a:extLst>
          </p:cNvPr>
          <p:cNvCxnSpPr>
            <a:cxnSpLocks/>
          </p:cNvCxnSpPr>
          <p:nvPr/>
        </p:nvCxnSpPr>
        <p:spPr>
          <a:xfrm flipH="1">
            <a:off x="3829859" y="4892784"/>
            <a:ext cx="162367"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123E8BFC-558E-4013-8D0E-D304777400B9}"/>
              </a:ext>
            </a:extLst>
          </p:cNvPr>
          <p:cNvCxnSpPr>
            <a:cxnSpLocks/>
          </p:cNvCxnSpPr>
          <p:nvPr/>
        </p:nvCxnSpPr>
        <p:spPr>
          <a:xfrm>
            <a:off x="2321611" y="4873363"/>
            <a:ext cx="128684" cy="1"/>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13B850B3-A9BE-4F7C-95FB-A77221C2D0BA}"/>
              </a:ext>
            </a:extLst>
          </p:cNvPr>
          <p:cNvCxnSpPr>
            <a:cxnSpLocks/>
          </p:cNvCxnSpPr>
          <p:nvPr/>
        </p:nvCxnSpPr>
        <p:spPr>
          <a:xfrm>
            <a:off x="2313109" y="5952913"/>
            <a:ext cx="142147" cy="1"/>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4B6E7031-B5B3-43C9-A1E7-6699F8EC3DB9}"/>
              </a:ext>
            </a:extLst>
          </p:cNvPr>
          <p:cNvSpPr txBox="1"/>
          <p:nvPr/>
        </p:nvSpPr>
        <p:spPr>
          <a:xfrm>
            <a:off x="187226" y="2329935"/>
            <a:ext cx="15297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Zero Client / Thin Client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82041A11-631E-4DB2-AFE2-A28E00B77771}"/>
              </a:ext>
            </a:extLst>
          </p:cNvPr>
          <p:cNvSpPr txBox="1"/>
          <p:nvPr/>
        </p:nvSpPr>
        <p:spPr>
          <a:xfrm>
            <a:off x="187225" y="2503805"/>
            <a:ext cx="1529787" cy="461665"/>
          </a:xfrm>
          <a:prstGeom prst="rect">
            <a:avLst/>
          </a:prstGeom>
          <a:noFill/>
        </p:spPr>
        <p:txBody>
          <a:bodyPr wrap="square" rtlCol="0">
            <a:spAutoFit/>
          </a:bodyPr>
          <a:lstStyle/>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No AppGate Client, no C2C</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MFA to VDI via DoD PKI, CAC, ECA, PIV-I</a:t>
            </a:r>
          </a:p>
        </p:txBody>
      </p:sp>
      <p:grpSp>
        <p:nvGrpSpPr>
          <p:cNvPr id="114" name="Group 113">
            <a:extLst>
              <a:ext uri="{FF2B5EF4-FFF2-40B4-BE49-F238E27FC236}">
                <a16:creationId xmlns:a16="http://schemas.microsoft.com/office/drawing/2014/main" id="{4F1D32F8-8D5A-4C6C-8760-75B6C2FED933}"/>
              </a:ext>
            </a:extLst>
          </p:cNvPr>
          <p:cNvGrpSpPr/>
          <p:nvPr/>
        </p:nvGrpSpPr>
        <p:grpSpPr>
          <a:xfrm>
            <a:off x="6189149" y="424960"/>
            <a:ext cx="2108105" cy="1355587"/>
            <a:chOff x="4111443" y="628065"/>
            <a:chExt cx="2108105" cy="1355587"/>
          </a:xfrm>
        </p:grpSpPr>
        <p:grpSp>
          <p:nvGrpSpPr>
            <p:cNvPr id="121" name="Group 120">
              <a:extLst>
                <a:ext uri="{FF2B5EF4-FFF2-40B4-BE49-F238E27FC236}">
                  <a16:creationId xmlns:a16="http://schemas.microsoft.com/office/drawing/2014/main" id="{9CDD736D-9A1C-476A-9EC9-0AD2DB18B27E}"/>
                </a:ext>
              </a:extLst>
            </p:cNvPr>
            <p:cNvGrpSpPr/>
            <p:nvPr/>
          </p:nvGrpSpPr>
          <p:grpSpPr>
            <a:xfrm>
              <a:off x="4118664" y="628065"/>
              <a:ext cx="2100884" cy="1355587"/>
              <a:chOff x="4178299" y="985079"/>
              <a:chExt cx="2100884" cy="1355587"/>
            </a:xfrm>
          </p:grpSpPr>
          <p:grpSp>
            <p:nvGrpSpPr>
              <p:cNvPr id="142" name="Group 141">
                <a:extLst>
                  <a:ext uri="{FF2B5EF4-FFF2-40B4-BE49-F238E27FC236}">
                    <a16:creationId xmlns:a16="http://schemas.microsoft.com/office/drawing/2014/main" id="{A98C0BB9-9E24-4EFF-AEA5-710A0B88BB0D}"/>
                  </a:ext>
                </a:extLst>
              </p:cNvPr>
              <p:cNvGrpSpPr/>
              <p:nvPr/>
            </p:nvGrpSpPr>
            <p:grpSpPr>
              <a:xfrm>
                <a:off x="4513883" y="985079"/>
                <a:ext cx="1765300" cy="1143000"/>
                <a:chOff x="8946063" y="2552765"/>
                <a:chExt cx="1765300" cy="1143000"/>
              </a:xfrm>
            </p:grpSpPr>
            <p:sp>
              <p:nvSpPr>
                <p:cNvPr id="149" name="Rectangle 148">
                  <a:extLst>
                    <a:ext uri="{FF2B5EF4-FFF2-40B4-BE49-F238E27FC236}">
                      <a16:creationId xmlns:a16="http://schemas.microsoft.com/office/drawing/2014/main" id="{680C972B-B63E-422D-A41B-0C1DD1F6F9D7}"/>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Dev VPCs</a:t>
                  </a:r>
                </a:p>
              </p:txBody>
            </p:sp>
            <p:pic>
              <p:nvPicPr>
                <p:cNvPr id="150" name="Graphic 149">
                  <a:extLst>
                    <a:ext uri="{FF2B5EF4-FFF2-40B4-BE49-F238E27FC236}">
                      <a16:creationId xmlns:a16="http://schemas.microsoft.com/office/drawing/2014/main" id="{770FD364-1B6E-4F04-BA03-31C053DB536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nvGrpSpPr>
              <p:cNvPr id="143" name="Group 142">
                <a:extLst>
                  <a:ext uri="{FF2B5EF4-FFF2-40B4-BE49-F238E27FC236}">
                    <a16:creationId xmlns:a16="http://schemas.microsoft.com/office/drawing/2014/main" id="{4A23FEFE-9ECC-4468-A82E-5BC35C6FDF6D}"/>
                  </a:ext>
                </a:extLst>
              </p:cNvPr>
              <p:cNvGrpSpPr/>
              <p:nvPr/>
            </p:nvGrpSpPr>
            <p:grpSpPr>
              <a:xfrm>
                <a:off x="4343399" y="1094133"/>
                <a:ext cx="1765300" cy="1143000"/>
                <a:chOff x="8946063" y="2552765"/>
                <a:chExt cx="1765300" cy="1143000"/>
              </a:xfrm>
            </p:grpSpPr>
            <p:sp>
              <p:nvSpPr>
                <p:cNvPr id="147" name="Rectangle 146">
                  <a:extLst>
                    <a:ext uri="{FF2B5EF4-FFF2-40B4-BE49-F238E27FC236}">
                      <a16:creationId xmlns:a16="http://schemas.microsoft.com/office/drawing/2014/main" id="{BBF556B0-59BD-4B1A-BC70-43A74F986AB2}"/>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Dev VPCs</a:t>
                  </a:r>
                </a:p>
              </p:txBody>
            </p:sp>
            <p:pic>
              <p:nvPicPr>
                <p:cNvPr id="148" name="Graphic 147">
                  <a:extLst>
                    <a:ext uri="{FF2B5EF4-FFF2-40B4-BE49-F238E27FC236}">
                      <a16:creationId xmlns:a16="http://schemas.microsoft.com/office/drawing/2014/main" id="{28EEEB33-C951-4A51-A8DE-C91E2672BA8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nvGrpSpPr>
              <p:cNvPr id="144" name="Group 143">
                <a:extLst>
                  <a:ext uri="{FF2B5EF4-FFF2-40B4-BE49-F238E27FC236}">
                    <a16:creationId xmlns:a16="http://schemas.microsoft.com/office/drawing/2014/main" id="{38F7E58F-EE1E-4EF5-9A50-933AED200E0C}"/>
                  </a:ext>
                </a:extLst>
              </p:cNvPr>
              <p:cNvGrpSpPr/>
              <p:nvPr/>
            </p:nvGrpSpPr>
            <p:grpSpPr>
              <a:xfrm>
                <a:off x="4178299" y="1197666"/>
                <a:ext cx="1765300" cy="1143000"/>
                <a:chOff x="8946063" y="2552765"/>
                <a:chExt cx="1765300" cy="1143000"/>
              </a:xfrm>
            </p:grpSpPr>
            <p:sp>
              <p:nvSpPr>
                <p:cNvPr id="145" name="Rectangle 144">
                  <a:extLst>
                    <a:ext uri="{FF2B5EF4-FFF2-40B4-BE49-F238E27FC236}">
                      <a16:creationId xmlns:a16="http://schemas.microsoft.com/office/drawing/2014/main" id="{9F884416-FEA1-49C2-BE49-4491DAEB23F8}"/>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Dev VPCs</a:t>
                  </a:r>
                </a:p>
              </p:txBody>
            </p:sp>
            <p:pic>
              <p:nvPicPr>
                <p:cNvPr id="146" name="Graphic 145">
                  <a:extLst>
                    <a:ext uri="{FF2B5EF4-FFF2-40B4-BE49-F238E27FC236}">
                      <a16:creationId xmlns:a16="http://schemas.microsoft.com/office/drawing/2014/main" id="{9B94132A-787F-4454-AC28-93FF5472C61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grpSp>
          <p:nvGrpSpPr>
            <p:cNvPr id="124" name="Group 123">
              <a:extLst>
                <a:ext uri="{FF2B5EF4-FFF2-40B4-BE49-F238E27FC236}">
                  <a16:creationId xmlns:a16="http://schemas.microsoft.com/office/drawing/2014/main" id="{5B51991E-0DF5-4D27-A080-6E358669CBC6}"/>
                </a:ext>
              </a:extLst>
            </p:cNvPr>
            <p:cNvGrpSpPr/>
            <p:nvPr/>
          </p:nvGrpSpPr>
          <p:grpSpPr>
            <a:xfrm>
              <a:off x="4143827" y="1658452"/>
              <a:ext cx="1068973" cy="275882"/>
              <a:chOff x="4164398" y="1652757"/>
              <a:chExt cx="1068973" cy="275882"/>
            </a:xfrm>
          </p:grpSpPr>
          <p:grpSp>
            <p:nvGrpSpPr>
              <p:cNvPr id="136" name="Group 135">
                <a:extLst>
                  <a:ext uri="{FF2B5EF4-FFF2-40B4-BE49-F238E27FC236}">
                    <a16:creationId xmlns:a16="http://schemas.microsoft.com/office/drawing/2014/main" id="{EDFF9A3E-C188-4351-8C80-53A60BA46FA7}"/>
                  </a:ext>
                </a:extLst>
              </p:cNvPr>
              <p:cNvGrpSpPr/>
              <p:nvPr/>
            </p:nvGrpSpPr>
            <p:grpSpPr>
              <a:xfrm>
                <a:off x="4164398" y="1653464"/>
                <a:ext cx="562561" cy="275175"/>
                <a:chOff x="4293657" y="1860303"/>
                <a:chExt cx="562561" cy="275175"/>
              </a:xfrm>
            </p:grpSpPr>
            <p:pic>
              <p:nvPicPr>
                <p:cNvPr id="138" name="Graphic 137">
                  <a:extLst>
                    <a:ext uri="{FF2B5EF4-FFF2-40B4-BE49-F238E27FC236}">
                      <a16:creationId xmlns:a16="http://schemas.microsoft.com/office/drawing/2014/main" id="{633CE7BA-22E1-4EEE-97E7-4266D626CA1C}"/>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581898" y="1861158"/>
                  <a:ext cx="274320" cy="274320"/>
                </a:xfrm>
                <a:prstGeom prst="rect">
                  <a:avLst/>
                </a:prstGeom>
              </p:spPr>
            </p:pic>
            <p:pic>
              <p:nvPicPr>
                <p:cNvPr id="139" name="Graphic 138">
                  <a:extLst>
                    <a:ext uri="{FF2B5EF4-FFF2-40B4-BE49-F238E27FC236}">
                      <a16:creationId xmlns:a16="http://schemas.microsoft.com/office/drawing/2014/main" id="{F57A5C78-FDB1-4F42-AABC-231B0F78FA82}"/>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424229" y="1861158"/>
                  <a:ext cx="274320" cy="274320"/>
                </a:xfrm>
                <a:prstGeom prst="rect">
                  <a:avLst/>
                </a:prstGeom>
              </p:spPr>
            </p:pic>
            <p:pic>
              <p:nvPicPr>
                <p:cNvPr id="141" name="Graphic 140">
                  <a:extLst>
                    <a:ext uri="{FF2B5EF4-FFF2-40B4-BE49-F238E27FC236}">
                      <a16:creationId xmlns:a16="http://schemas.microsoft.com/office/drawing/2014/main" id="{A1E4FA91-E04A-4B67-BEA7-F654CE96E87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4293657" y="1860303"/>
                  <a:ext cx="274320" cy="274320"/>
                </a:xfrm>
                <a:prstGeom prst="rect">
                  <a:avLst/>
                </a:prstGeom>
              </p:spPr>
            </p:pic>
          </p:grpSp>
          <p:sp>
            <p:nvSpPr>
              <p:cNvPr id="137" name="TextBox 136">
                <a:extLst>
                  <a:ext uri="{FF2B5EF4-FFF2-40B4-BE49-F238E27FC236}">
                    <a16:creationId xmlns:a16="http://schemas.microsoft.com/office/drawing/2014/main" id="{164F1FBE-97E2-460A-86B6-339BF96B5B7C}"/>
                  </a:ext>
                </a:extLst>
              </p:cNvPr>
              <p:cNvSpPr txBox="1"/>
              <p:nvPr/>
            </p:nvSpPr>
            <p:spPr>
              <a:xfrm>
                <a:off x="4521789" y="1652757"/>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Cloud</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Services</a:t>
                </a:r>
              </a:p>
            </p:txBody>
          </p:sp>
        </p:grpSp>
        <p:grpSp>
          <p:nvGrpSpPr>
            <p:cNvPr id="125" name="Group 124">
              <a:extLst>
                <a:ext uri="{FF2B5EF4-FFF2-40B4-BE49-F238E27FC236}">
                  <a16:creationId xmlns:a16="http://schemas.microsoft.com/office/drawing/2014/main" id="{EEACB5D9-8833-4988-AF21-200DCB465371}"/>
                </a:ext>
              </a:extLst>
            </p:cNvPr>
            <p:cNvGrpSpPr/>
            <p:nvPr/>
          </p:nvGrpSpPr>
          <p:grpSpPr>
            <a:xfrm>
              <a:off x="4996946" y="1650935"/>
              <a:ext cx="879043" cy="280669"/>
              <a:chOff x="4996946" y="1650935"/>
              <a:chExt cx="879043" cy="280669"/>
            </a:xfrm>
          </p:grpSpPr>
          <p:pic>
            <p:nvPicPr>
              <p:cNvPr id="134" name="Picture 8" descr="Image result for kubernetes">
                <a:extLst>
                  <a:ext uri="{FF2B5EF4-FFF2-40B4-BE49-F238E27FC236}">
                    <a16:creationId xmlns:a16="http://schemas.microsoft.com/office/drawing/2014/main" id="{C613CA26-BD63-4BDF-B680-6B66C6C8678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00617" y="1650935"/>
                <a:ext cx="275372" cy="267327"/>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C7D5A631-FF91-42F4-89E9-DB1D3F1609DB}"/>
                  </a:ext>
                </a:extLst>
              </p:cNvPr>
              <p:cNvSpPr txBox="1"/>
              <p:nvPr/>
            </p:nvSpPr>
            <p:spPr>
              <a:xfrm>
                <a:off x="4996946" y="1658452"/>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Container Orchestration</a:t>
                </a:r>
              </a:p>
            </p:txBody>
          </p:sp>
        </p:grpSp>
        <p:grpSp>
          <p:nvGrpSpPr>
            <p:cNvPr id="126" name="Group 125">
              <a:extLst>
                <a:ext uri="{FF2B5EF4-FFF2-40B4-BE49-F238E27FC236}">
                  <a16:creationId xmlns:a16="http://schemas.microsoft.com/office/drawing/2014/main" id="{71358374-B6EF-411C-9B5E-E63672CC403C}"/>
                </a:ext>
              </a:extLst>
            </p:cNvPr>
            <p:cNvGrpSpPr/>
            <p:nvPr/>
          </p:nvGrpSpPr>
          <p:grpSpPr>
            <a:xfrm>
              <a:off x="4111443" y="1220391"/>
              <a:ext cx="1009166" cy="301326"/>
              <a:chOff x="4111443" y="1220391"/>
              <a:chExt cx="1009166" cy="301326"/>
            </a:xfrm>
          </p:grpSpPr>
          <p:sp>
            <p:nvSpPr>
              <p:cNvPr id="132" name="TextBox 131">
                <a:extLst>
                  <a:ext uri="{FF2B5EF4-FFF2-40B4-BE49-F238E27FC236}">
                    <a16:creationId xmlns:a16="http://schemas.microsoft.com/office/drawing/2014/main" id="{15342728-E82B-4FE0-92DD-7D82FC169B24}"/>
                  </a:ext>
                </a:extLst>
              </p:cNvPr>
              <p:cNvSpPr txBox="1"/>
              <p:nvPr/>
            </p:nvSpPr>
            <p:spPr>
              <a:xfrm>
                <a:off x="4476097" y="1239002"/>
                <a:ext cx="644512" cy="276551"/>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DevSecOps Pipelines</a:t>
                </a:r>
              </a:p>
            </p:txBody>
          </p:sp>
          <p:pic>
            <p:nvPicPr>
              <p:cNvPr id="133" name="Picture 10" descr="DevSecOps Diagram">
                <a:extLst>
                  <a:ext uri="{FF2B5EF4-FFF2-40B4-BE49-F238E27FC236}">
                    <a16:creationId xmlns:a16="http://schemas.microsoft.com/office/drawing/2014/main" id="{F22E4DF9-97D5-46C4-A7A5-EBC774D9062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11443" y="1220391"/>
                <a:ext cx="503607" cy="3013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98C69ED6-98C6-4CC2-A268-89160AD43B22}"/>
                </a:ext>
              </a:extLst>
            </p:cNvPr>
            <p:cNvGrpSpPr/>
            <p:nvPr/>
          </p:nvGrpSpPr>
          <p:grpSpPr>
            <a:xfrm>
              <a:off x="5054524" y="1236383"/>
              <a:ext cx="875694" cy="275408"/>
              <a:chOff x="5054524" y="1236383"/>
              <a:chExt cx="875694" cy="275408"/>
            </a:xfrm>
          </p:grpSpPr>
          <p:grpSp>
            <p:nvGrpSpPr>
              <p:cNvPr id="128" name="Group 127">
                <a:extLst>
                  <a:ext uri="{FF2B5EF4-FFF2-40B4-BE49-F238E27FC236}">
                    <a16:creationId xmlns:a16="http://schemas.microsoft.com/office/drawing/2014/main" id="{F2E2B2E6-7AA6-4AD1-AD12-606AC8439882}"/>
                  </a:ext>
                </a:extLst>
              </p:cNvPr>
              <p:cNvGrpSpPr/>
              <p:nvPr/>
            </p:nvGrpSpPr>
            <p:grpSpPr>
              <a:xfrm>
                <a:off x="5522042" y="1236383"/>
                <a:ext cx="408176" cy="267175"/>
                <a:chOff x="5192063" y="1199090"/>
                <a:chExt cx="408176" cy="267175"/>
              </a:xfrm>
            </p:grpSpPr>
            <p:pic>
              <p:nvPicPr>
                <p:cNvPr id="130" name="Graphic 129">
                  <a:extLst>
                    <a:ext uri="{FF2B5EF4-FFF2-40B4-BE49-F238E27FC236}">
                      <a16:creationId xmlns:a16="http://schemas.microsoft.com/office/drawing/2014/main" id="{7AED44D1-2737-4F88-84C8-0F6CAF34C166}"/>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333539" y="1199090"/>
                  <a:ext cx="266700" cy="266700"/>
                </a:xfrm>
                <a:prstGeom prst="rect">
                  <a:avLst/>
                </a:prstGeom>
              </p:spPr>
            </p:pic>
            <p:pic>
              <p:nvPicPr>
                <p:cNvPr id="131" name="Graphic 130">
                  <a:extLst>
                    <a:ext uri="{FF2B5EF4-FFF2-40B4-BE49-F238E27FC236}">
                      <a16:creationId xmlns:a16="http://schemas.microsoft.com/office/drawing/2014/main" id="{AEACFCE6-6015-4410-9A8B-CD08EB1F3125}"/>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192063" y="1199565"/>
                  <a:ext cx="266700" cy="266700"/>
                </a:xfrm>
                <a:prstGeom prst="rect">
                  <a:avLst/>
                </a:prstGeom>
              </p:spPr>
            </p:pic>
          </p:grpSp>
          <p:sp>
            <p:nvSpPr>
              <p:cNvPr id="129" name="TextBox 128">
                <a:extLst>
                  <a:ext uri="{FF2B5EF4-FFF2-40B4-BE49-F238E27FC236}">
                    <a16:creationId xmlns:a16="http://schemas.microsoft.com/office/drawing/2014/main" id="{A6B2BBF7-6416-4D65-91C0-44EA61E16FE3}"/>
                  </a:ext>
                </a:extLst>
              </p:cNvPr>
              <p:cNvSpPr txBox="1"/>
              <p:nvPr/>
            </p:nvSpPr>
            <p:spPr>
              <a:xfrm>
                <a:off x="5054524" y="1238639"/>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Central Services</a:t>
                </a:r>
              </a:p>
            </p:txBody>
          </p:sp>
        </p:grpSp>
      </p:grpSp>
      <p:grpSp>
        <p:nvGrpSpPr>
          <p:cNvPr id="151" name="Group 150">
            <a:extLst>
              <a:ext uri="{FF2B5EF4-FFF2-40B4-BE49-F238E27FC236}">
                <a16:creationId xmlns:a16="http://schemas.microsoft.com/office/drawing/2014/main" id="{5DF8E97A-3854-4E41-AC62-7E0FF18EB4AA}"/>
              </a:ext>
            </a:extLst>
          </p:cNvPr>
          <p:cNvGrpSpPr/>
          <p:nvPr/>
        </p:nvGrpSpPr>
        <p:grpSpPr>
          <a:xfrm>
            <a:off x="6189149" y="1997977"/>
            <a:ext cx="2108105" cy="1355587"/>
            <a:chOff x="4111443" y="628065"/>
            <a:chExt cx="2108105" cy="1355587"/>
          </a:xfrm>
        </p:grpSpPr>
        <p:grpSp>
          <p:nvGrpSpPr>
            <p:cNvPr id="152" name="Group 151">
              <a:extLst>
                <a:ext uri="{FF2B5EF4-FFF2-40B4-BE49-F238E27FC236}">
                  <a16:creationId xmlns:a16="http://schemas.microsoft.com/office/drawing/2014/main" id="{C9E4BA6F-8892-44A1-A558-5E4748612BEE}"/>
                </a:ext>
              </a:extLst>
            </p:cNvPr>
            <p:cNvGrpSpPr/>
            <p:nvPr/>
          </p:nvGrpSpPr>
          <p:grpSpPr>
            <a:xfrm>
              <a:off x="4118664" y="628065"/>
              <a:ext cx="2100884" cy="1355587"/>
              <a:chOff x="4178299" y="985079"/>
              <a:chExt cx="2100884" cy="1355587"/>
            </a:xfrm>
          </p:grpSpPr>
          <p:grpSp>
            <p:nvGrpSpPr>
              <p:cNvPr id="170" name="Group 169">
                <a:extLst>
                  <a:ext uri="{FF2B5EF4-FFF2-40B4-BE49-F238E27FC236}">
                    <a16:creationId xmlns:a16="http://schemas.microsoft.com/office/drawing/2014/main" id="{43CCE499-F0E8-4F66-B175-8D2F60B37072}"/>
                  </a:ext>
                </a:extLst>
              </p:cNvPr>
              <p:cNvGrpSpPr/>
              <p:nvPr/>
            </p:nvGrpSpPr>
            <p:grpSpPr>
              <a:xfrm>
                <a:off x="4513883" y="985079"/>
                <a:ext cx="1765300" cy="1143000"/>
                <a:chOff x="8946063" y="2552765"/>
                <a:chExt cx="1765300" cy="1143000"/>
              </a:xfrm>
            </p:grpSpPr>
            <p:sp>
              <p:nvSpPr>
                <p:cNvPr id="177" name="Rectangle 176">
                  <a:extLst>
                    <a:ext uri="{FF2B5EF4-FFF2-40B4-BE49-F238E27FC236}">
                      <a16:creationId xmlns:a16="http://schemas.microsoft.com/office/drawing/2014/main" id="{0CA8FD55-4B48-4DEE-A512-96FD3297CE7B}"/>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Dev VPCs</a:t>
                  </a:r>
                </a:p>
              </p:txBody>
            </p:sp>
            <p:pic>
              <p:nvPicPr>
                <p:cNvPr id="178" name="Graphic 177">
                  <a:extLst>
                    <a:ext uri="{FF2B5EF4-FFF2-40B4-BE49-F238E27FC236}">
                      <a16:creationId xmlns:a16="http://schemas.microsoft.com/office/drawing/2014/main" id="{099C41CD-5CCB-4FDF-9EBE-788F5A72FE8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nvGrpSpPr>
              <p:cNvPr id="171" name="Group 170">
                <a:extLst>
                  <a:ext uri="{FF2B5EF4-FFF2-40B4-BE49-F238E27FC236}">
                    <a16:creationId xmlns:a16="http://schemas.microsoft.com/office/drawing/2014/main" id="{9192CE2D-A2E2-4B14-911F-0DCEBFA7F351}"/>
                  </a:ext>
                </a:extLst>
              </p:cNvPr>
              <p:cNvGrpSpPr/>
              <p:nvPr/>
            </p:nvGrpSpPr>
            <p:grpSpPr>
              <a:xfrm>
                <a:off x="4343399" y="1094133"/>
                <a:ext cx="1765300" cy="1143000"/>
                <a:chOff x="8946063" y="2552765"/>
                <a:chExt cx="1765300" cy="1143000"/>
              </a:xfrm>
            </p:grpSpPr>
            <p:sp>
              <p:nvSpPr>
                <p:cNvPr id="175" name="Rectangle 174">
                  <a:extLst>
                    <a:ext uri="{FF2B5EF4-FFF2-40B4-BE49-F238E27FC236}">
                      <a16:creationId xmlns:a16="http://schemas.microsoft.com/office/drawing/2014/main" id="{676B6CAE-7D9D-4126-A20F-08C38C63D8DA}"/>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Dev VPCs</a:t>
                  </a:r>
                </a:p>
              </p:txBody>
            </p:sp>
            <p:pic>
              <p:nvPicPr>
                <p:cNvPr id="176" name="Graphic 175">
                  <a:extLst>
                    <a:ext uri="{FF2B5EF4-FFF2-40B4-BE49-F238E27FC236}">
                      <a16:creationId xmlns:a16="http://schemas.microsoft.com/office/drawing/2014/main" id="{01957125-2824-4C79-8CFC-C4387671A08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nvGrpSpPr>
              <p:cNvPr id="172" name="Group 171">
                <a:extLst>
                  <a:ext uri="{FF2B5EF4-FFF2-40B4-BE49-F238E27FC236}">
                    <a16:creationId xmlns:a16="http://schemas.microsoft.com/office/drawing/2014/main" id="{3C80E6EC-23D8-47D4-8836-BDEEF4E44A48}"/>
                  </a:ext>
                </a:extLst>
              </p:cNvPr>
              <p:cNvGrpSpPr/>
              <p:nvPr/>
            </p:nvGrpSpPr>
            <p:grpSpPr>
              <a:xfrm>
                <a:off x="4178299" y="1197666"/>
                <a:ext cx="1765300" cy="1143000"/>
                <a:chOff x="8946063" y="2552765"/>
                <a:chExt cx="1765300" cy="1143000"/>
              </a:xfrm>
            </p:grpSpPr>
            <p:sp>
              <p:nvSpPr>
                <p:cNvPr id="173" name="Rectangle 172">
                  <a:extLst>
                    <a:ext uri="{FF2B5EF4-FFF2-40B4-BE49-F238E27FC236}">
                      <a16:creationId xmlns:a16="http://schemas.microsoft.com/office/drawing/2014/main" id="{B12C0458-0F6A-40A6-ACC6-2145E8FA757D}"/>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Test VPCs</a:t>
                  </a:r>
                </a:p>
              </p:txBody>
            </p:sp>
            <p:pic>
              <p:nvPicPr>
                <p:cNvPr id="174" name="Graphic 173">
                  <a:extLst>
                    <a:ext uri="{FF2B5EF4-FFF2-40B4-BE49-F238E27FC236}">
                      <a16:creationId xmlns:a16="http://schemas.microsoft.com/office/drawing/2014/main" id="{DD2074D2-C50B-43DF-8D51-6C00AE041C3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grpSp>
          <p:nvGrpSpPr>
            <p:cNvPr id="153" name="Group 152">
              <a:extLst>
                <a:ext uri="{FF2B5EF4-FFF2-40B4-BE49-F238E27FC236}">
                  <a16:creationId xmlns:a16="http://schemas.microsoft.com/office/drawing/2014/main" id="{4BDACC21-16D8-4EF0-A005-CFB84ED3B273}"/>
                </a:ext>
              </a:extLst>
            </p:cNvPr>
            <p:cNvGrpSpPr/>
            <p:nvPr/>
          </p:nvGrpSpPr>
          <p:grpSpPr>
            <a:xfrm>
              <a:off x="4143827" y="1658452"/>
              <a:ext cx="1068973" cy="275882"/>
              <a:chOff x="4164398" y="1652757"/>
              <a:chExt cx="1068973" cy="275882"/>
            </a:xfrm>
          </p:grpSpPr>
          <p:grpSp>
            <p:nvGrpSpPr>
              <p:cNvPr id="165" name="Group 164">
                <a:extLst>
                  <a:ext uri="{FF2B5EF4-FFF2-40B4-BE49-F238E27FC236}">
                    <a16:creationId xmlns:a16="http://schemas.microsoft.com/office/drawing/2014/main" id="{A11F030F-BA50-4A1D-86AD-719C69F24DDE}"/>
                  </a:ext>
                </a:extLst>
              </p:cNvPr>
              <p:cNvGrpSpPr/>
              <p:nvPr/>
            </p:nvGrpSpPr>
            <p:grpSpPr>
              <a:xfrm>
                <a:off x="4164398" y="1653464"/>
                <a:ext cx="562561" cy="275175"/>
                <a:chOff x="4293657" y="1860303"/>
                <a:chExt cx="562561" cy="275175"/>
              </a:xfrm>
            </p:grpSpPr>
            <p:pic>
              <p:nvPicPr>
                <p:cNvPr id="167" name="Graphic 166">
                  <a:extLst>
                    <a:ext uri="{FF2B5EF4-FFF2-40B4-BE49-F238E27FC236}">
                      <a16:creationId xmlns:a16="http://schemas.microsoft.com/office/drawing/2014/main" id="{444640A1-2CD4-4357-8BAE-7F5F2B5CA124}"/>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581898" y="1861158"/>
                  <a:ext cx="274320" cy="274320"/>
                </a:xfrm>
                <a:prstGeom prst="rect">
                  <a:avLst/>
                </a:prstGeom>
              </p:spPr>
            </p:pic>
            <p:pic>
              <p:nvPicPr>
                <p:cNvPr id="168" name="Graphic 167">
                  <a:extLst>
                    <a:ext uri="{FF2B5EF4-FFF2-40B4-BE49-F238E27FC236}">
                      <a16:creationId xmlns:a16="http://schemas.microsoft.com/office/drawing/2014/main" id="{2F11E5C3-6E6F-416C-9C95-937142DECFC0}"/>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424229" y="1861158"/>
                  <a:ext cx="274320" cy="274320"/>
                </a:xfrm>
                <a:prstGeom prst="rect">
                  <a:avLst/>
                </a:prstGeom>
              </p:spPr>
            </p:pic>
            <p:pic>
              <p:nvPicPr>
                <p:cNvPr id="169" name="Graphic 168">
                  <a:extLst>
                    <a:ext uri="{FF2B5EF4-FFF2-40B4-BE49-F238E27FC236}">
                      <a16:creationId xmlns:a16="http://schemas.microsoft.com/office/drawing/2014/main" id="{1D172FF5-23F2-4CB5-91BF-CF72779B5622}"/>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4293657" y="1860303"/>
                  <a:ext cx="274320" cy="274320"/>
                </a:xfrm>
                <a:prstGeom prst="rect">
                  <a:avLst/>
                </a:prstGeom>
              </p:spPr>
            </p:pic>
          </p:grpSp>
          <p:sp>
            <p:nvSpPr>
              <p:cNvPr id="166" name="TextBox 165">
                <a:extLst>
                  <a:ext uri="{FF2B5EF4-FFF2-40B4-BE49-F238E27FC236}">
                    <a16:creationId xmlns:a16="http://schemas.microsoft.com/office/drawing/2014/main" id="{CDB2CD9B-8B67-4226-B5E2-A56C675210AC}"/>
                  </a:ext>
                </a:extLst>
              </p:cNvPr>
              <p:cNvSpPr txBox="1"/>
              <p:nvPr/>
            </p:nvSpPr>
            <p:spPr>
              <a:xfrm>
                <a:off x="4521789" y="1652757"/>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Cloud</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Services</a:t>
                </a:r>
              </a:p>
            </p:txBody>
          </p:sp>
        </p:grpSp>
        <p:grpSp>
          <p:nvGrpSpPr>
            <p:cNvPr id="154" name="Group 153">
              <a:extLst>
                <a:ext uri="{FF2B5EF4-FFF2-40B4-BE49-F238E27FC236}">
                  <a16:creationId xmlns:a16="http://schemas.microsoft.com/office/drawing/2014/main" id="{1B587236-4233-40E0-A472-63966155E93F}"/>
                </a:ext>
              </a:extLst>
            </p:cNvPr>
            <p:cNvGrpSpPr/>
            <p:nvPr/>
          </p:nvGrpSpPr>
          <p:grpSpPr>
            <a:xfrm>
              <a:off x="4996946" y="1650935"/>
              <a:ext cx="879043" cy="280669"/>
              <a:chOff x="4996946" y="1650935"/>
              <a:chExt cx="879043" cy="280669"/>
            </a:xfrm>
          </p:grpSpPr>
          <p:pic>
            <p:nvPicPr>
              <p:cNvPr id="163" name="Picture 8" descr="Image result for kubernetes">
                <a:extLst>
                  <a:ext uri="{FF2B5EF4-FFF2-40B4-BE49-F238E27FC236}">
                    <a16:creationId xmlns:a16="http://schemas.microsoft.com/office/drawing/2014/main" id="{9DDC0E5D-C039-48AE-85B7-8761F252B1F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00617" y="1650935"/>
                <a:ext cx="275372" cy="267327"/>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E07E3582-3CD6-444A-8E25-F2B36314873E}"/>
                  </a:ext>
                </a:extLst>
              </p:cNvPr>
              <p:cNvSpPr txBox="1"/>
              <p:nvPr/>
            </p:nvSpPr>
            <p:spPr>
              <a:xfrm>
                <a:off x="4996946" y="1658452"/>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Container Orchestration</a:t>
                </a:r>
              </a:p>
            </p:txBody>
          </p:sp>
        </p:grpSp>
        <p:grpSp>
          <p:nvGrpSpPr>
            <p:cNvPr id="155" name="Group 154">
              <a:extLst>
                <a:ext uri="{FF2B5EF4-FFF2-40B4-BE49-F238E27FC236}">
                  <a16:creationId xmlns:a16="http://schemas.microsoft.com/office/drawing/2014/main" id="{7CE994CC-D31B-4728-B324-B8C403ED4D38}"/>
                </a:ext>
              </a:extLst>
            </p:cNvPr>
            <p:cNvGrpSpPr/>
            <p:nvPr/>
          </p:nvGrpSpPr>
          <p:grpSpPr>
            <a:xfrm>
              <a:off x="4111443" y="1220391"/>
              <a:ext cx="1009166" cy="301326"/>
              <a:chOff x="4111443" y="1220391"/>
              <a:chExt cx="1009166" cy="301326"/>
            </a:xfrm>
          </p:grpSpPr>
          <p:sp>
            <p:nvSpPr>
              <p:cNvPr id="161" name="TextBox 160">
                <a:extLst>
                  <a:ext uri="{FF2B5EF4-FFF2-40B4-BE49-F238E27FC236}">
                    <a16:creationId xmlns:a16="http://schemas.microsoft.com/office/drawing/2014/main" id="{36C88BEE-02CD-4A19-A186-E93C3C4758B5}"/>
                  </a:ext>
                </a:extLst>
              </p:cNvPr>
              <p:cNvSpPr txBox="1"/>
              <p:nvPr/>
            </p:nvSpPr>
            <p:spPr>
              <a:xfrm>
                <a:off x="4476097" y="1239002"/>
                <a:ext cx="644512" cy="276551"/>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DevSecOps Pipelines</a:t>
                </a:r>
              </a:p>
            </p:txBody>
          </p:sp>
          <p:pic>
            <p:nvPicPr>
              <p:cNvPr id="162" name="Picture 10" descr="DevSecOps Diagram">
                <a:extLst>
                  <a:ext uri="{FF2B5EF4-FFF2-40B4-BE49-F238E27FC236}">
                    <a16:creationId xmlns:a16="http://schemas.microsoft.com/office/drawing/2014/main" id="{1FC59B6F-1AE0-4EC9-99D9-E5E099618C7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11443" y="1220391"/>
                <a:ext cx="503607" cy="3013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6" name="Group 155">
              <a:extLst>
                <a:ext uri="{FF2B5EF4-FFF2-40B4-BE49-F238E27FC236}">
                  <a16:creationId xmlns:a16="http://schemas.microsoft.com/office/drawing/2014/main" id="{C92695EB-B0BA-48AD-9C74-B32A1909BA0A}"/>
                </a:ext>
              </a:extLst>
            </p:cNvPr>
            <p:cNvGrpSpPr/>
            <p:nvPr/>
          </p:nvGrpSpPr>
          <p:grpSpPr>
            <a:xfrm>
              <a:off x="5054524" y="1236383"/>
              <a:ext cx="875694" cy="275408"/>
              <a:chOff x="5054524" y="1236383"/>
              <a:chExt cx="875694" cy="275408"/>
            </a:xfrm>
          </p:grpSpPr>
          <p:grpSp>
            <p:nvGrpSpPr>
              <p:cNvPr id="157" name="Group 156">
                <a:extLst>
                  <a:ext uri="{FF2B5EF4-FFF2-40B4-BE49-F238E27FC236}">
                    <a16:creationId xmlns:a16="http://schemas.microsoft.com/office/drawing/2014/main" id="{F22F5D59-4273-4E47-9D00-87D1BBEFD291}"/>
                  </a:ext>
                </a:extLst>
              </p:cNvPr>
              <p:cNvGrpSpPr/>
              <p:nvPr/>
            </p:nvGrpSpPr>
            <p:grpSpPr>
              <a:xfrm>
                <a:off x="5522042" y="1236383"/>
                <a:ext cx="408176" cy="267175"/>
                <a:chOff x="5192063" y="1199090"/>
                <a:chExt cx="408176" cy="267175"/>
              </a:xfrm>
            </p:grpSpPr>
            <p:pic>
              <p:nvPicPr>
                <p:cNvPr id="159" name="Graphic 158">
                  <a:extLst>
                    <a:ext uri="{FF2B5EF4-FFF2-40B4-BE49-F238E27FC236}">
                      <a16:creationId xmlns:a16="http://schemas.microsoft.com/office/drawing/2014/main" id="{CD0E3A56-55F2-4250-AFC4-BEDAEF92295A}"/>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333539" y="1199090"/>
                  <a:ext cx="266700" cy="266700"/>
                </a:xfrm>
                <a:prstGeom prst="rect">
                  <a:avLst/>
                </a:prstGeom>
              </p:spPr>
            </p:pic>
            <p:pic>
              <p:nvPicPr>
                <p:cNvPr id="160" name="Graphic 159">
                  <a:extLst>
                    <a:ext uri="{FF2B5EF4-FFF2-40B4-BE49-F238E27FC236}">
                      <a16:creationId xmlns:a16="http://schemas.microsoft.com/office/drawing/2014/main" id="{04A67ACE-42EF-4EC8-923C-1577D036DDEA}"/>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192063" y="1199565"/>
                  <a:ext cx="266700" cy="266700"/>
                </a:xfrm>
                <a:prstGeom prst="rect">
                  <a:avLst/>
                </a:prstGeom>
              </p:spPr>
            </p:pic>
          </p:grpSp>
          <p:sp>
            <p:nvSpPr>
              <p:cNvPr id="158" name="TextBox 157">
                <a:extLst>
                  <a:ext uri="{FF2B5EF4-FFF2-40B4-BE49-F238E27FC236}">
                    <a16:creationId xmlns:a16="http://schemas.microsoft.com/office/drawing/2014/main" id="{A907228C-94F5-425C-B791-99A5585D8792}"/>
                  </a:ext>
                </a:extLst>
              </p:cNvPr>
              <p:cNvSpPr txBox="1"/>
              <p:nvPr/>
            </p:nvSpPr>
            <p:spPr>
              <a:xfrm>
                <a:off x="5054524" y="1238639"/>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Central Services</a:t>
                </a:r>
              </a:p>
            </p:txBody>
          </p:sp>
        </p:grpSp>
      </p:grpSp>
      <p:grpSp>
        <p:nvGrpSpPr>
          <p:cNvPr id="179" name="Group 178">
            <a:extLst>
              <a:ext uri="{FF2B5EF4-FFF2-40B4-BE49-F238E27FC236}">
                <a16:creationId xmlns:a16="http://schemas.microsoft.com/office/drawing/2014/main" id="{4DFB9A4D-CB3E-458B-A67C-162669F63828}"/>
              </a:ext>
            </a:extLst>
          </p:cNvPr>
          <p:cNvGrpSpPr/>
          <p:nvPr/>
        </p:nvGrpSpPr>
        <p:grpSpPr>
          <a:xfrm>
            <a:off x="6189149" y="3566618"/>
            <a:ext cx="2108105" cy="1355587"/>
            <a:chOff x="4111443" y="628065"/>
            <a:chExt cx="2108105" cy="1355587"/>
          </a:xfrm>
        </p:grpSpPr>
        <p:grpSp>
          <p:nvGrpSpPr>
            <p:cNvPr id="180" name="Group 179">
              <a:extLst>
                <a:ext uri="{FF2B5EF4-FFF2-40B4-BE49-F238E27FC236}">
                  <a16:creationId xmlns:a16="http://schemas.microsoft.com/office/drawing/2014/main" id="{CFD974D6-9F48-4102-89CA-C8A47550D6C2}"/>
                </a:ext>
              </a:extLst>
            </p:cNvPr>
            <p:cNvGrpSpPr/>
            <p:nvPr/>
          </p:nvGrpSpPr>
          <p:grpSpPr>
            <a:xfrm>
              <a:off x="4118664" y="628065"/>
              <a:ext cx="2100884" cy="1355587"/>
              <a:chOff x="4178299" y="985079"/>
              <a:chExt cx="2100884" cy="1355587"/>
            </a:xfrm>
          </p:grpSpPr>
          <p:grpSp>
            <p:nvGrpSpPr>
              <p:cNvPr id="200" name="Group 199">
                <a:extLst>
                  <a:ext uri="{FF2B5EF4-FFF2-40B4-BE49-F238E27FC236}">
                    <a16:creationId xmlns:a16="http://schemas.microsoft.com/office/drawing/2014/main" id="{F3252897-41D9-4936-87A6-871C3BC32C52}"/>
                  </a:ext>
                </a:extLst>
              </p:cNvPr>
              <p:cNvGrpSpPr/>
              <p:nvPr/>
            </p:nvGrpSpPr>
            <p:grpSpPr>
              <a:xfrm>
                <a:off x="4513883" y="985079"/>
                <a:ext cx="1765300" cy="1143000"/>
                <a:chOff x="8946063" y="2552765"/>
                <a:chExt cx="1765300" cy="1143000"/>
              </a:xfrm>
            </p:grpSpPr>
            <p:sp>
              <p:nvSpPr>
                <p:cNvPr id="207" name="Rectangle 206">
                  <a:extLst>
                    <a:ext uri="{FF2B5EF4-FFF2-40B4-BE49-F238E27FC236}">
                      <a16:creationId xmlns:a16="http://schemas.microsoft.com/office/drawing/2014/main" id="{BCDB8A92-DA7E-4367-8106-4DF7FA6963C7}"/>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Dev VPCs</a:t>
                  </a:r>
                </a:p>
              </p:txBody>
            </p:sp>
            <p:pic>
              <p:nvPicPr>
                <p:cNvPr id="209" name="Graphic 208">
                  <a:extLst>
                    <a:ext uri="{FF2B5EF4-FFF2-40B4-BE49-F238E27FC236}">
                      <a16:creationId xmlns:a16="http://schemas.microsoft.com/office/drawing/2014/main" id="{CADB4A09-ED38-42E3-BA3D-4A1F3BA5550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nvGrpSpPr>
              <p:cNvPr id="201" name="Group 200">
                <a:extLst>
                  <a:ext uri="{FF2B5EF4-FFF2-40B4-BE49-F238E27FC236}">
                    <a16:creationId xmlns:a16="http://schemas.microsoft.com/office/drawing/2014/main" id="{747A2667-A91A-492C-ABE9-8134948AB78E}"/>
                  </a:ext>
                </a:extLst>
              </p:cNvPr>
              <p:cNvGrpSpPr/>
              <p:nvPr/>
            </p:nvGrpSpPr>
            <p:grpSpPr>
              <a:xfrm>
                <a:off x="4343399" y="1094133"/>
                <a:ext cx="1765300" cy="1143000"/>
                <a:chOff x="8946063" y="2552765"/>
                <a:chExt cx="1765300" cy="1143000"/>
              </a:xfrm>
            </p:grpSpPr>
            <p:sp>
              <p:nvSpPr>
                <p:cNvPr id="205" name="Rectangle 204">
                  <a:extLst>
                    <a:ext uri="{FF2B5EF4-FFF2-40B4-BE49-F238E27FC236}">
                      <a16:creationId xmlns:a16="http://schemas.microsoft.com/office/drawing/2014/main" id="{99481A31-F8BF-4C62-84A5-ADE8D9A528DF}"/>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Dev VPCs</a:t>
                  </a:r>
                </a:p>
              </p:txBody>
            </p:sp>
            <p:pic>
              <p:nvPicPr>
                <p:cNvPr id="206" name="Graphic 205">
                  <a:extLst>
                    <a:ext uri="{FF2B5EF4-FFF2-40B4-BE49-F238E27FC236}">
                      <a16:creationId xmlns:a16="http://schemas.microsoft.com/office/drawing/2014/main" id="{B2DC7FFE-7C61-4601-BFF8-D2F15F19EBA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nvGrpSpPr>
              <p:cNvPr id="202" name="Group 201">
                <a:extLst>
                  <a:ext uri="{FF2B5EF4-FFF2-40B4-BE49-F238E27FC236}">
                    <a16:creationId xmlns:a16="http://schemas.microsoft.com/office/drawing/2014/main" id="{987DA73D-8351-4288-B0CA-6CBBA3C72C57}"/>
                  </a:ext>
                </a:extLst>
              </p:cNvPr>
              <p:cNvGrpSpPr/>
              <p:nvPr/>
            </p:nvGrpSpPr>
            <p:grpSpPr>
              <a:xfrm>
                <a:off x="4178299" y="1197666"/>
                <a:ext cx="1765300" cy="1143000"/>
                <a:chOff x="8946063" y="2552765"/>
                <a:chExt cx="1765300" cy="1143000"/>
              </a:xfrm>
            </p:grpSpPr>
            <p:sp>
              <p:nvSpPr>
                <p:cNvPr id="203" name="Rectangle 202">
                  <a:extLst>
                    <a:ext uri="{FF2B5EF4-FFF2-40B4-BE49-F238E27FC236}">
                      <a16:creationId xmlns:a16="http://schemas.microsoft.com/office/drawing/2014/main" id="{9EAFC843-7A4C-4E72-B064-E99B5F4265B4}"/>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Staging VPCs</a:t>
                  </a:r>
                </a:p>
              </p:txBody>
            </p:sp>
            <p:pic>
              <p:nvPicPr>
                <p:cNvPr id="204" name="Graphic 203">
                  <a:extLst>
                    <a:ext uri="{FF2B5EF4-FFF2-40B4-BE49-F238E27FC236}">
                      <a16:creationId xmlns:a16="http://schemas.microsoft.com/office/drawing/2014/main" id="{915FFA75-5273-43C5-AA53-65FF24BCF8B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grpSp>
          <p:nvGrpSpPr>
            <p:cNvPr id="181" name="Group 180">
              <a:extLst>
                <a:ext uri="{FF2B5EF4-FFF2-40B4-BE49-F238E27FC236}">
                  <a16:creationId xmlns:a16="http://schemas.microsoft.com/office/drawing/2014/main" id="{B1BBFF19-F5AD-4D5C-B0E0-D9C0C32500A9}"/>
                </a:ext>
              </a:extLst>
            </p:cNvPr>
            <p:cNvGrpSpPr/>
            <p:nvPr/>
          </p:nvGrpSpPr>
          <p:grpSpPr>
            <a:xfrm>
              <a:off x="4143827" y="1658452"/>
              <a:ext cx="1068973" cy="275882"/>
              <a:chOff x="4164398" y="1652757"/>
              <a:chExt cx="1068973" cy="275882"/>
            </a:xfrm>
          </p:grpSpPr>
          <p:grpSp>
            <p:nvGrpSpPr>
              <p:cNvPr id="194" name="Group 193">
                <a:extLst>
                  <a:ext uri="{FF2B5EF4-FFF2-40B4-BE49-F238E27FC236}">
                    <a16:creationId xmlns:a16="http://schemas.microsoft.com/office/drawing/2014/main" id="{451BFB92-2B1C-43CE-A237-4930061D4D3C}"/>
                  </a:ext>
                </a:extLst>
              </p:cNvPr>
              <p:cNvGrpSpPr/>
              <p:nvPr/>
            </p:nvGrpSpPr>
            <p:grpSpPr>
              <a:xfrm>
                <a:off x="4164398" y="1653464"/>
                <a:ext cx="562561" cy="275175"/>
                <a:chOff x="4293657" y="1860303"/>
                <a:chExt cx="562561" cy="275175"/>
              </a:xfrm>
            </p:grpSpPr>
            <p:pic>
              <p:nvPicPr>
                <p:cNvPr id="196" name="Graphic 195">
                  <a:extLst>
                    <a:ext uri="{FF2B5EF4-FFF2-40B4-BE49-F238E27FC236}">
                      <a16:creationId xmlns:a16="http://schemas.microsoft.com/office/drawing/2014/main" id="{DF53F7B2-9D9B-4AA7-992A-9E759796B493}"/>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581898" y="1861158"/>
                  <a:ext cx="274320" cy="274320"/>
                </a:xfrm>
                <a:prstGeom prst="rect">
                  <a:avLst/>
                </a:prstGeom>
              </p:spPr>
            </p:pic>
            <p:pic>
              <p:nvPicPr>
                <p:cNvPr id="197" name="Graphic 196">
                  <a:extLst>
                    <a:ext uri="{FF2B5EF4-FFF2-40B4-BE49-F238E27FC236}">
                      <a16:creationId xmlns:a16="http://schemas.microsoft.com/office/drawing/2014/main" id="{34C69459-E265-46B4-8EF4-93785EAA0E2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424229" y="1861158"/>
                  <a:ext cx="274320" cy="274320"/>
                </a:xfrm>
                <a:prstGeom prst="rect">
                  <a:avLst/>
                </a:prstGeom>
              </p:spPr>
            </p:pic>
            <p:pic>
              <p:nvPicPr>
                <p:cNvPr id="199" name="Graphic 198">
                  <a:extLst>
                    <a:ext uri="{FF2B5EF4-FFF2-40B4-BE49-F238E27FC236}">
                      <a16:creationId xmlns:a16="http://schemas.microsoft.com/office/drawing/2014/main" id="{E7B4F48C-B6A6-49CB-901B-A0B1FE17FE3B}"/>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4293657" y="1860303"/>
                  <a:ext cx="274320" cy="274320"/>
                </a:xfrm>
                <a:prstGeom prst="rect">
                  <a:avLst/>
                </a:prstGeom>
              </p:spPr>
            </p:pic>
          </p:grpSp>
          <p:sp>
            <p:nvSpPr>
              <p:cNvPr id="195" name="TextBox 194">
                <a:extLst>
                  <a:ext uri="{FF2B5EF4-FFF2-40B4-BE49-F238E27FC236}">
                    <a16:creationId xmlns:a16="http://schemas.microsoft.com/office/drawing/2014/main" id="{8BDC0733-B11C-4510-8647-AAA84D02175D}"/>
                  </a:ext>
                </a:extLst>
              </p:cNvPr>
              <p:cNvSpPr txBox="1"/>
              <p:nvPr/>
            </p:nvSpPr>
            <p:spPr>
              <a:xfrm>
                <a:off x="4521789" y="1652757"/>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Cloud</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Services</a:t>
                </a:r>
              </a:p>
            </p:txBody>
          </p:sp>
        </p:grpSp>
        <p:grpSp>
          <p:nvGrpSpPr>
            <p:cNvPr id="182" name="Group 181">
              <a:extLst>
                <a:ext uri="{FF2B5EF4-FFF2-40B4-BE49-F238E27FC236}">
                  <a16:creationId xmlns:a16="http://schemas.microsoft.com/office/drawing/2014/main" id="{EE5C0105-B7DD-4AFA-A9A6-D91BBA68C183}"/>
                </a:ext>
              </a:extLst>
            </p:cNvPr>
            <p:cNvGrpSpPr/>
            <p:nvPr/>
          </p:nvGrpSpPr>
          <p:grpSpPr>
            <a:xfrm>
              <a:off x="4996946" y="1650935"/>
              <a:ext cx="879043" cy="280669"/>
              <a:chOff x="4996946" y="1650935"/>
              <a:chExt cx="879043" cy="280669"/>
            </a:xfrm>
          </p:grpSpPr>
          <p:pic>
            <p:nvPicPr>
              <p:cNvPr id="192" name="Picture 8" descr="Image result for kubernetes">
                <a:extLst>
                  <a:ext uri="{FF2B5EF4-FFF2-40B4-BE49-F238E27FC236}">
                    <a16:creationId xmlns:a16="http://schemas.microsoft.com/office/drawing/2014/main" id="{AB274195-6272-40F0-A70F-FBB9194A850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00617" y="1650935"/>
                <a:ext cx="275372" cy="267327"/>
              </a:xfrm>
              <a:prstGeom prst="rect">
                <a:avLst/>
              </a:prstGeom>
              <a:noFill/>
              <a:extLst>
                <a:ext uri="{909E8E84-426E-40DD-AFC4-6F175D3DCCD1}">
                  <a14:hiddenFill xmlns:a14="http://schemas.microsoft.com/office/drawing/2010/main">
                    <a:solidFill>
                      <a:srgbClr val="FFFFFF"/>
                    </a:solidFill>
                  </a14:hiddenFill>
                </a:ext>
              </a:extLst>
            </p:spPr>
          </p:pic>
          <p:sp>
            <p:nvSpPr>
              <p:cNvPr id="193" name="TextBox 192">
                <a:extLst>
                  <a:ext uri="{FF2B5EF4-FFF2-40B4-BE49-F238E27FC236}">
                    <a16:creationId xmlns:a16="http://schemas.microsoft.com/office/drawing/2014/main" id="{9089C92E-2B86-4D42-91D4-45B80EEC3F93}"/>
                  </a:ext>
                </a:extLst>
              </p:cNvPr>
              <p:cNvSpPr txBox="1"/>
              <p:nvPr/>
            </p:nvSpPr>
            <p:spPr>
              <a:xfrm>
                <a:off x="4996946" y="1658452"/>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Container Orchestration</a:t>
                </a:r>
              </a:p>
            </p:txBody>
          </p:sp>
        </p:grpSp>
        <p:grpSp>
          <p:nvGrpSpPr>
            <p:cNvPr id="183" name="Group 182">
              <a:extLst>
                <a:ext uri="{FF2B5EF4-FFF2-40B4-BE49-F238E27FC236}">
                  <a16:creationId xmlns:a16="http://schemas.microsoft.com/office/drawing/2014/main" id="{F734294C-8830-4168-AE63-C9E801F5B85A}"/>
                </a:ext>
              </a:extLst>
            </p:cNvPr>
            <p:cNvGrpSpPr/>
            <p:nvPr/>
          </p:nvGrpSpPr>
          <p:grpSpPr>
            <a:xfrm>
              <a:off x="4111443" y="1220391"/>
              <a:ext cx="1009166" cy="301326"/>
              <a:chOff x="4111443" y="1220391"/>
              <a:chExt cx="1009166" cy="301326"/>
            </a:xfrm>
          </p:grpSpPr>
          <p:sp>
            <p:nvSpPr>
              <p:cNvPr id="190" name="TextBox 189">
                <a:extLst>
                  <a:ext uri="{FF2B5EF4-FFF2-40B4-BE49-F238E27FC236}">
                    <a16:creationId xmlns:a16="http://schemas.microsoft.com/office/drawing/2014/main" id="{F6DA9BE2-E931-4360-9DAC-7FF7F59AB56C}"/>
                  </a:ext>
                </a:extLst>
              </p:cNvPr>
              <p:cNvSpPr txBox="1"/>
              <p:nvPr/>
            </p:nvSpPr>
            <p:spPr>
              <a:xfrm>
                <a:off x="4476097" y="1239002"/>
                <a:ext cx="644512" cy="276551"/>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DevSecOps Pipelines</a:t>
                </a:r>
              </a:p>
            </p:txBody>
          </p:sp>
          <p:pic>
            <p:nvPicPr>
              <p:cNvPr id="191" name="Picture 10" descr="DevSecOps Diagram">
                <a:extLst>
                  <a:ext uri="{FF2B5EF4-FFF2-40B4-BE49-F238E27FC236}">
                    <a16:creationId xmlns:a16="http://schemas.microsoft.com/office/drawing/2014/main" id="{9010C57C-BB47-4402-BBB6-AFDAC0ADD4F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11443" y="1220391"/>
                <a:ext cx="503607" cy="3013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5" name="Group 184">
              <a:extLst>
                <a:ext uri="{FF2B5EF4-FFF2-40B4-BE49-F238E27FC236}">
                  <a16:creationId xmlns:a16="http://schemas.microsoft.com/office/drawing/2014/main" id="{76EE2AD5-D2F3-473E-8B86-01373DE74E98}"/>
                </a:ext>
              </a:extLst>
            </p:cNvPr>
            <p:cNvGrpSpPr/>
            <p:nvPr/>
          </p:nvGrpSpPr>
          <p:grpSpPr>
            <a:xfrm>
              <a:off x="5054524" y="1236383"/>
              <a:ext cx="875694" cy="275408"/>
              <a:chOff x="5054524" y="1236383"/>
              <a:chExt cx="875694" cy="275408"/>
            </a:xfrm>
          </p:grpSpPr>
          <p:grpSp>
            <p:nvGrpSpPr>
              <p:cNvPr id="186" name="Group 185">
                <a:extLst>
                  <a:ext uri="{FF2B5EF4-FFF2-40B4-BE49-F238E27FC236}">
                    <a16:creationId xmlns:a16="http://schemas.microsoft.com/office/drawing/2014/main" id="{701268F9-6CA2-42FE-8EAF-14E8B417F820}"/>
                  </a:ext>
                </a:extLst>
              </p:cNvPr>
              <p:cNvGrpSpPr/>
              <p:nvPr/>
            </p:nvGrpSpPr>
            <p:grpSpPr>
              <a:xfrm>
                <a:off x="5522042" y="1236383"/>
                <a:ext cx="408176" cy="267175"/>
                <a:chOff x="5192063" y="1199090"/>
                <a:chExt cx="408176" cy="267175"/>
              </a:xfrm>
            </p:grpSpPr>
            <p:pic>
              <p:nvPicPr>
                <p:cNvPr id="188" name="Graphic 187">
                  <a:extLst>
                    <a:ext uri="{FF2B5EF4-FFF2-40B4-BE49-F238E27FC236}">
                      <a16:creationId xmlns:a16="http://schemas.microsoft.com/office/drawing/2014/main" id="{576AD655-01BF-41EC-A596-5FE7537B3103}"/>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333539" y="1199090"/>
                  <a:ext cx="266700" cy="266700"/>
                </a:xfrm>
                <a:prstGeom prst="rect">
                  <a:avLst/>
                </a:prstGeom>
              </p:spPr>
            </p:pic>
            <p:pic>
              <p:nvPicPr>
                <p:cNvPr id="189" name="Graphic 188">
                  <a:extLst>
                    <a:ext uri="{FF2B5EF4-FFF2-40B4-BE49-F238E27FC236}">
                      <a16:creationId xmlns:a16="http://schemas.microsoft.com/office/drawing/2014/main" id="{6B7A59C3-16E0-43F8-A5F0-E38FEC968770}"/>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192063" y="1199565"/>
                  <a:ext cx="266700" cy="266700"/>
                </a:xfrm>
                <a:prstGeom prst="rect">
                  <a:avLst/>
                </a:prstGeom>
              </p:spPr>
            </p:pic>
          </p:grpSp>
          <p:sp>
            <p:nvSpPr>
              <p:cNvPr id="187" name="TextBox 186">
                <a:extLst>
                  <a:ext uri="{FF2B5EF4-FFF2-40B4-BE49-F238E27FC236}">
                    <a16:creationId xmlns:a16="http://schemas.microsoft.com/office/drawing/2014/main" id="{BA664821-134E-4522-A6DE-B9930AB4F1CD}"/>
                  </a:ext>
                </a:extLst>
              </p:cNvPr>
              <p:cNvSpPr txBox="1"/>
              <p:nvPr/>
            </p:nvSpPr>
            <p:spPr>
              <a:xfrm>
                <a:off x="5054524" y="1238639"/>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Central Services</a:t>
                </a:r>
              </a:p>
            </p:txBody>
          </p:sp>
        </p:grpSp>
      </p:grpSp>
      <p:grpSp>
        <p:nvGrpSpPr>
          <p:cNvPr id="210" name="Group 209">
            <a:extLst>
              <a:ext uri="{FF2B5EF4-FFF2-40B4-BE49-F238E27FC236}">
                <a16:creationId xmlns:a16="http://schemas.microsoft.com/office/drawing/2014/main" id="{5080EB2F-D9AF-4B75-90E4-8958A5F02551}"/>
              </a:ext>
            </a:extLst>
          </p:cNvPr>
          <p:cNvGrpSpPr/>
          <p:nvPr/>
        </p:nvGrpSpPr>
        <p:grpSpPr>
          <a:xfrm>
            <a:off x="6189149" y="5157623"/>
            <a:ext cx="2108105" cy="1355587"/>
            <a:chOff x="4111443" y="628065"/>
            <a:chExt cx="2108105" cy="1355587"/>
          </a:xfrm>
        </p:grpSpPr>
        <p:grpSp>
          <p:nvGrpSpPr>
            <p:cNvPr id="211" name="Group 210">
              <a:extLst>
                <a:ext uri="{FF2B5EF4-FFF2-40B4-BE49-F238E27FC236}">
                  <a16:creationId xmlns:a16="http://schemas.microsoft.com/office/drawing/2014/main" id="{AA231BEE-12C7-466F-A6AD-3BFC91FA550A}"/>
                </a:ext>
              </a:extLst>
            </p:cNvPr>
            <p:cNvGrpSpPr/>
            <p:nvPr/>
          </p:nvGrpSpPr>
          <p:grpSpPr>
            <a:xfrm>
              <a:off x="4118664" y="628065"/>
              <a:ext cx="2100884" cy="1355587"/>
              <a:chOff x="4178299" y="985079"/>
              <a:chExt cx="2100884" cy="1355587"/>
            </a:xfrm>
          </p:grpSpPr>
          <p:grpSp>
            <p:nvGrpSpPr>
              <p:cNvPr id="233" name="Group 232">
                <a:extLst>
                  <a:ext uri="{FF2B5EF4-FFF2-40B4-BE49-F238E27FC236}">
                    <a16:creationId xmlns:a16="http://schemas.microsoft.com/office/drawing/2014/main" id="{E9B4D2C2-2793-4914-A46F-690ED7CEC6F3}"/>
                  </a:ext>
                </a:extLst>
              </p:cNvPr>
              <p:cNvGrpSpPr/>
              <p:nvPr/>
            </p:nvGrpSpPr>
            <p:grpSpPr>
              <a:xfrm>
                <a:off x="4513883" y="985079"/>
                <a:ext cx="1765300" cy="1143000"/>
                <a:chOff x="8946063" y="2552765"/>
                <a:chExt cx="1765300" cy="1143000"/>
              </a:xfrm>
            </p:grpSpPr>
            <p:sp>
              <p:nvSpPr>
                <p:cNvPr id="242" name="Rectangle 241">
                  <a:extLst>
                    <a:ext uri="{FF2B5EF4-FFF2-40B4-BE49-F238E27FC236}">
                      <a16:creationId xmlns:a16="http://schemas.microsoft.com/office/drawing/2014/main" id="{242A397F-DD20-4A85-9BA8-845897A6DD14}"/>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Dev VPCs</a:t>
                  </a:r>
                </a:p>
              </p:txBody>
            </p:sp>
            <p:pic>
              <p:nvPicPr>
                <p:cNvPr id="243" name="Graphic 242">
                  <a:extLst>
                    <a:ext uri="{FF2B5EF4-FFF2-40B4-BE49-F238E27FC236}">
                      <a16:creationId xmlns:a16="http://schemas.microsoft.com/office/drawing/2014/main" id="{73D9F03A-F1AF-47D4-9066-2098AA657A6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nvGrpSpPr>
              <p:cNvPr id="234" name="Group 233">
                <a:extLst>
                  <a:ext uri="{FF2B5EF4-FFF2-40B4-BE49-F238E27FC236}">
                    <a16:creationId xmlns:a16="http://schemas.microsoft.com/office/drawing/2014/main" id="{D4DAF56B-DE5B-4590-A4BB-57DD0179FCA0}"/>
                  </a:ext>
                </a:extLst>
              </p:cNvPr>
              <p:cNvGrpSpPr/>
              <p:nvPr/>
            </p:nvGrpSpPr>
            <p:grpSpPr>
              <a:xfrm>
                <a:off x="4343399" y="1094133"/>
                <a:ext cx="1765300" cy="1143000"/>
                <a:chOff x="8946063" y="2552765"/>
                <a:chExt cx="1765300" cy="1143000"/>
              </a:xfrm>
            </p:grpSpPr>
            <p:sp>
              <p:nvSpPr>
                <p:cNvPr id="238" name="Rectangle 237">
                  <a:extLst>
                    <a:ext uri="{FF2B5EF4-FFF2-40B4-BE49-F238E27FC236}">
                      <a16:creationId xmlns:a16="http://schemas.microsoft.com/office/drawing/2014/main" id="{D965D45C-7D9E-4EF2-B9E7-0D71E588FA08}"/>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Dev VPCs</a:t>
                  </a:r>
                </a:p>
              </p:txBody>
            </p:sp>
            <p:pic>
              <p:nvPicPr>
                <p:cNvPr id="240" name="Graphic 239">
                  <a:extLst>
                    <a:ext uri="{FF2B5EF4-FFF2-40B4-BE49-F238E27FC236}">
                      <a16:creationId xmlns:a16="http://schemas.microsoft.com/office/drawing/2014/main" id="{1788AA66-12B2-408A-80D5-AF75AC14DAD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nvGrpSpPr>
              <p:cNvPr id="235" name="Group 234">
                <a:extLst>
                  <a:ext uri="{FF2B5EF4-FFF2-40B4-BE49-F238E27FC236}">
                    <a16:creationId xmlns:a16="http://schemas.microsoft.com/office/drawing/2014/main" id="{94E9A2C9-F569-4A7E-9FEE-EBF76C8B5D48}"/>
                  </a:ext>
                </a:extLst>
              </p:cNvPr>
              <p:cNvGrpSpPr/>
              <p:nvPr/>
            </p:nvGrpSpPr>
            <p:grpSpPr>
              <a:xfrm>
                <a:off x="4178299" y="1197666"/>
                <a:ext cx="1765300" cy="1143000"/>
                <a:chOff x="8946063" y="2552765"/>
                <a:chExt cx="1765300" cy="1143000"/>
              </a:xfrm>
            </p:grpSpPr>
            <p:sp>
              <p:nvSpPr>
                <p:cNvPr id="236" name="Rectangle 235">
                  <a:extLst>
                    <a:ext uri="{FF2B5EF4-FFF2-40B4-BE49-F238E27FC236}">
                      <a16:creationId xmlns:a16="http://schemas.microsoft.com/office/drawing/2014/main" id="{74805F93-9AE0-4021-8447-1C267A25F7C8}"/>
                    </a:ext>
                  </a:extLst>
                </p:cNvPr>
                <p:cNvSpPr/>
                <p:nvPr/>
              </p:nvSpPr>
              <p:spPr>
                <a:xfrm>
                  <a:off x="8946063" y="2552765"/>
                  <a:ext cx="1765300" cy="1143000"/>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Prod VPCs</a:t>
                  </a:r>
                </a:p>
              </p:txBody>
            </p:sp>
            <p:pic>
              <p:nvPicPr>
                <p:cNvPr id="237" name="Graphic 236">
                  <a:extLst>
                    <a:ext uri="{FF2B5EF4-FFF2-40B4-BE49-F238E27FC236}">
                      <a16:creationId xmlns:a16="http://schemas.microsoft.com/office/drawing/2014/main" id="{E8D6B2CF-D8F5-4431-A26D-2AD296B6130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46063" y="2552765"/>
                  <a:ext cx="330200" cy="330200"/>
                </a:xfrm>
                <a:prstGeom prst="rect">
                  <a:avLst/>
                </a:prstGeom>
              </p:spPr>
            </p:pic>
          </p:grpSp>
        </p:grpSp>
        <p:grpSp>
          <p:nvGrpSpPr>
            <p:cNvPr id="212" name="Group 211">
              <a:extLst>
                <a:ext uri="{FF2B5EF4-FFF2-40B4-BE49-F238E27FC236}">
                  <a16:creationId xmlns:a16="http://schemas.microsoft.com/office/drawing/2014/main" id="{5A480279-39D4-4682-A4DC-006234A3B902}"/>
                </a:ext>
              </a:extLst>
            </p:cNvPr>
            <p:cNvGrpSpPr/>
            <p:nvPr/>
          </p:nvGrpSpPr>
          <p:grpSpPr>
            <a:xfrm>
              <a:off x="4143827" y="1658452"/>
              <a:ext cx="1068973" cy="275882"/>
              <a:chOff x="4164398" y="1652757"/>
              <a:chExt cx="1068973" cy="275882"/>
            </a:xfrm>
          </p:grpSpPr>
          <p:grpSp>
            <p:nvGrpSpPr>
              <p:cNvPr id="228" name="Group 227">
                <a:extLst>
                  <a:ext uri="{FF2B5EF4-FFF2-40B4-BE49-F238E27FC236}">
                    <a16:creationId xmlns:a16="http://schemas.microsoft.com/office/drawing/2014/main" id="{3E0C01B9-361F-4A0E-BB73-A2895455852B}"/>
                  </a:ext>
                </a:extLst>
              </p:cNvPr>
              <p:cNvGrpSpPr/>
              <p:nvPr/>
            </p:nvGrpSpPr>
            <p:grpSpPr>
              <a:xfrm>
                <a:off x="4164398" y="1653464"/>
                <a:ext cx="562561" cy="275175"/>
                <a:chOff x="4293657" y="1860303"/>
                <a:chExt cx="562561" cy="275175"/>
              </a:xfrm>
            </p:grpSpPr>
            <p:pic>
              <p:nvPicPr>
                <p:cNvPr id="230" name="Graphic 229">
                  <a:extLst>
                    <a:ext uri="{FF2B5EF4-FFF2-40B4-BE49-F238E27FC236}">
                      <a16:creationId xmlns:a16="http://schemas.microsoft.com/office/drawing/2014/main" id="{D8A6D5EA-063D-48A1-9001-CF2C3C2FDB49}"/>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581898" y="1861158"/>
                  <a:ext cx="274320" cy="274320"/>
                </a:xfrm>
                <a:prstGeom prst="rect">
                  <a:avLst/>
                </a:prstGeom>
              </p:spPr>
            </p:pic>
            <p:pic>
              <p:nvPicPr>
                <p:cNvPr id="231" name="Graphic 230">
                  <a:extLst>
                    <a:ext uri="{FF2B5EF4-FFF2-40B4-BE49-F238E27FC236}">
                      <a16:creationId xmlns:a16="http://schemas.microsoft.com/office/drawing/2014/main" id="{DEDD373A-F4BD-4FFC-AEE8-E157CB17A2EF}"/>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424229" y="1861158"/>
                  <a:ext cx="274320" cy="274320"/>
                </a:xfrm>
                <a:prstGeom prst="rect">
                  <a:avLst/>
                </a:prstGeom>
              </p:spPr>
            </p:pic>
            <p:pic>
              <p:nvPicPr>
                <p:cNvPr id="232" name="Graphic 231">
                  <a:extLst>
                    <a:ext uri="{FF2B5EF4-FFF2-40B4-BE49-F238E27FC236}">
                      <a16:creationId xmlns:a16="http://schemas.microsoft.com/office/drawing/2014/main" id="{D5A76800-6D83-4DC3-B6C1-FCC3963C1AF3}"/>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4293657" y="1860303"/>
                  <a:ext cx="274320" cy="274320"/>
                </a:xfrm>
                <a:prstGeom prst="rect">
                  <a:avLst/>
                </a:prstGeom>
              </p:spPr>
            </p:pic>
          </p:grpSp>
          <p:sp>
            <p:nvSpPr>
              <p:cNvPr id="229" name="TextBox 228">
                <a:extLst>
                  <a:ext uri="{FF2B5EF4-FFF2-40B4-BE49-F238E27FC236}">
                    <a16:creationId xmlns:a16="http://schemas.microsoft.com/office/drawing/2014/main" id="{01B73A0E-6FDD-4499-BCD5-4F4D63A2639D}"/>
                  </a:ext>
                </a:extLst>
              </p:cNvPr>
              <p:cNvSpPr txBox="1"/>
              <p:nvPr/>
            </p:nvSpPr>
            <p:spPr>
              <a:xfrm>
                <a:off x="4521789" y="1652757"/>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Cloud</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Services</a:t>
                </a:r>
              </a:p>
            </p:txBody>
          </p:sp>
        </p:grpSp>
        <p:grpSp>
          <p:nvGrpSpPr>
            <p:cNvPr id="213" name="Group 212">
              <a:extLst>
                <a:ext uri="{FF2B5EF4-FFF2-40B4-BE49-F238E27FC236}">
                  <a16:creationId xmlns:a16="http://schemas.microsoft.com/office/drawing/2014/main" id="{46FEACC1-7515-486F-9628-1AE87C1FEE71}"/>
                </a:ext>
              </a:extLst>
            </p:cNvPr>
            <p:cNvGrpSpPr/>
            <p:nvPr/>
          </p:nvGrpSpPr>
          <p:grpSpPr>
            <a:xfrm>
              <a:off x="4996946" y="1650935"/>
              <a:ext cx="879043" cy="280669"/>
              <a:chOff x="4996946" y="1650935"/>
              <a:chExt cx="879043" cy="280669"/>
            </a:xfrm>
          </p:grpSpPr>
          <p:pic>
            <p:nvPicPr>
              <p:cNvPr id="226" name="Picture 8" descr="Image result for kubernetes">
                <a:extLst>
                  <a:ext uri="{FF2B5EF4-FFF2-40B4-BE49-F238E27FC236}">
                    <a16:creationId xmlns:a16="http://schemas.microsoft.com/office/drawing/2014/main" id="{5496478F-66C1-4B59-A845-A5788AFDA6A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00617" y="1650935"/>
                <a:ext cx="275372" cy="267327"/>
              </a:xfrm>
              <a:prstGeom prst="rect">
                <a:avLst/>
              </a:prstGeom>
              <a:noFill/>
              <a:extLst>
                <a:ext uri="{909E8E84-426E-40DD-AFC4-6F175D3DCCD1}">
                  <a14:hiddenFill xmlns:a14="http://schemas.microsoft.com/office/drawing/2010/main">
                    <a:solidFill>
                      <a:srgbClr val="FFFFFF"/>
                    </a:solidFill>
                  </a14:hiddenFill>
                </a:ext>
              </a:extLst>
            </p:spPr>
          </p:pic>
          <p:sp>
            <p:nvSpPr>
              <p:cNvPr id="227" name="TextBox 226">
                <a:extLst>
                  <a:ext uri="{FF2B5EF4-FFF2-40B4-BE49-F238E27FC236}">
                    <a16:creationId xmlns:a16="http://schemas.microsoft.com/office/drawing/2014/main" id="{8831AAB0-061C-49A8-9A57-AEE7E6A4678A}"/>
                  </a:ext>
                </a:extLst>
              </p:cNvPr>
              <p:cNvSpPr txBox="1"/>
              <p:nvPr/>
            </p:nvSpPr>
            <p:spPr>
              <a:xfrm>
                <a:off x="4996946" y="1658452"/>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Container Orchestration</a:t>
                </a:r>
              </a:p>
            </p:txBody>
          </p:sp>
        </p:grpSp>
        <p:grpSp>
          <p:nvGrpSpPr>
            <p:cNvPr id="214" name="Group 213">
              <a:extLst>
                <a:ext uri="{FF2B5EF4-FFF2-40B4-BE49-F238E27FC236}">
                  <a16:creationId xmlns:a16="http://schemas.microsoft.com/office/drawing/2014/main" id="{A597B2F0-5B77-4C10-9465-CC7CF6A87594}"/>
                </a:ext>
              </a:extLst>
            </p:cNvPr>
            <p:cNvGrpSpPr/>
            <p:nvPr/>
          </p:nvGrpSpPr>
          <p:grpSpPr>
            <a:xfrm>
              <a:off x="4111443" y="1220391"/>
              <a:ext cx="1009166" cy="301326"/>
              <a:chOff x="4111443" y="1220391"/>
              <a:chExt cx="1009166" cy="301326"/>
            </a:xfrm>
          </p:grpSpPr>
          <p:sp>
            <p:nvSpPr>
              <p:cNvPr id="224" name="TextBox 223">
                <a:extLst>
                  <a:ext uri="{FF2B5EF4-FFF2-40B4-BE49-F238E27FC236}">
                    <a16:creationId xmlns:a16="http://schemas.microsoft.com/office/drawing/2014/main" id="{66329F66-D227-4DFC-BBAF-D000AEC023C0}"/>
                  </a:ext>
                </a:extLst>
              </p:cNvPr>
              <p:cNvSpPr txBox="1"/>
              <p:nvPr/>
            </p:nvSpPr>
            <p:spPr>
              <a:xfrm>
                <a:off x="4476097" y="1239002"/>
                <a:ext cx="644512" cy="276551"/>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DevSecOps Pipelines</a:t>
                </a:r>
              </a:p>
            </p:txBody>
          </p:sp>
          <p:pic>
            <p:nvPicPr>
              <p:cNvPr id="225" name="Picture 10" descr="DevSecOps Diagram">
                <a:extLst>
                  <a:ext uri="{FF2B5EF4-FFF2-40B4-BE49-F238E27FC236}">
                    <a16:creationId xmlns:a16="http://schemas.microsoft.com/office/drawing/2014/main" id="{4FA0932F-0E73-4516-A405-53052B8D862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11443" y="1220391"/>
                <a:ext cx="503607" cy="3013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7" name="Group 216">
              <a:extLst>
                <a:ext uri="{FF2B5EF4-FFF2-40B4-BE49-F238E27FC236}">
                  <a16:creationId xmlns:a16="http://schemas.microsoft.com/office/drawing/2014/main" id="{80E41AAB-3AB9-4279-AA5F-2B6AF1C964BB}"/>
                </a:ext>
              </a:extLst>
            </p:cNvPr>
            <p:cNvGrpSpPr/>
            <p:nvPr/>
          </p:nvGrpSpPr>
          <p:grpSpPr>
            <a:xfrm>
              <a:off x="5054524" y="1236383"/>
              <a:ext cx="875694" cy="275408"/>
              <a:chOff x="5054524" y="1236383"/>
              <a:chExt cx="875694" cy="275408"/>
            </a:xfrm>
          </p:grpSpPr>
          <p:grpSp>
            <p:nvGrpSpPr>
              <p:cNvPr id="220" name="Group 219">
                <a:extLst>
                  <a:ext uri="{FF2B5EF4-FFF2-40B4-BE49-F238E27FC236}">
                    <a16:creationId xmlns:a16="http://schemas.microsoft.com/office/drawing/2014/main" id="{B1264E9D-89BE-4B20-BA6B-4DC4414F2C04}"/>
                  </a:ext>
                </a:extLst>
              </p:cNvPr>
              <p:cNvGrpSpPr/>
              <p:nvPr/>
            </p:nvGrpSpPr>
            <p:grpSpPr>
              <a:xfrm>
                <a:off x="5522042" y="1236383"/>
                <a:ext cx="408176" cy="267175"/>
                <a:chOff x="5192063" y="1199090"/>
                <a:chExt cx="408176" cy="267175"/>
              </a:xfrm>
            </p:grpSpPr>
            <p:pic>
              <p:nvPicPr>
                <p:cNvPr id="222" name="Graphic 221">
                  <a:extLst>
                    <a:ext uri="{FF2B5EF4-FFF2-40B4-BE49-F238E27FC236}">
                      <a16:creationId xmlns:a16="http://schemas.microsoft.com/office/drawing/2014/main" id="{724B3375-6CA2-4EDD-BBFC-88FA41F53D9A}"/>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333539" y="1199090"/>
                  <a:ext cx="266700" cy="266700"/>
                </a:xfrm>
                <a:prstGeom prst="rect">
                  <a:avLst/>
                </a:prstGeom>
              </p:spPr>
            </p:pic>
            <p:pic>
              <p:nvPicPr>
                <p:cNvPr id="223" name="Graphic 222">
                  <a:extLst>
                    <a:ext uri="{FF2B5EF4-FFF2-40B4-BE49-F238E27FC236}">
                      <a16:creationId xmlns:a16="http://schemas.microsoft.com/office/drawing/2014/main" id="{B6D53C30-5F51-4437-80A6-EA86F4D7C9A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192063" y="1199565"/>
                  <a:ext cx="266700" cy="266700"/>
                </a:xfrm>
                <a:prstGeom prst="rect">
                  <a:avLst/>
                </a:prstGeom>
              </p:spPr>
            </p:pic>
          </p:grpSp>
          <p:sp>
            <p:nvSpPr>
              <p:cNvPr id="221" name="TextBox 220">
                <a:extLst>
                  <a:ext uri="{FF2B5EF4-FFF2-40B4-BE49-F238E27FC236}">
                    <a16:creationId xmlns:a16="http://schemas.microsoft.com/office/drawing/2014/main" id="{A73C4CF8-62BB-4BC7-9E8A-E9E6C8041808}"/>
                  </a:ext>
                </a:extLst>
              </p:cNvPr>
              <p:cNvSpPr txBox="1"/>
              <p:nvPr/>
            </p:nvSpPr>
            <p:spPr>
              <a:xfrm>
                <a:off x="5054524" y="1238639"/>
                <a:ext cx="711582"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Central Services</a:t>
                </a:r>
              </a:p>
            </p:txBody>
          </p:sp>
        </p:grpSp>
      </p:grpSp>
      <p:pic>
        <p:nvPicPr>
          <p:cNvPr id="244" name="Graphic 243">
            <a:extLst>
              <a:ext uri="{FF2B5EF4-FFF2-40B4-BE49-F238E27FC236}">
                <a16:creationId xmlns:a16="http://schemas.microsoft.com/office/drawing/2014/main" id="{762050DD-8AE4-4736-AB40-76249D56FE5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91743" y="6025508"/>
            <a:ext cx="330200" cy="330200"/>
          </a:xfrm>
          <a:prstGeom prst="rect">
            <a:avLst/>
          </a:prstGeom>
        </p:spPr>
      </p:pic>
      <p:sp>
        <p:nvSpPr>
          <p:cNvPr id="245" name="Rectangle 244">
            <a:extLst>
              <a:ext uri="{FF2B5EF4-FFF2-40B4-BE49-F238E27FC236}">
                <a16:creationId xmlns:a16="http://schemas.microsoft.com/office/drawing/2014/main" id="{15CD57AF-C1EC-49C0-BE0B-E970C81FCF36}"/>
              </a:ext>
            </a:extLst>
          </p:cNvPr>
          <p:cNvSpPr/>
          <p:nvPr/>
        </p:nvSpPr>
        <p:spPr>
          <a:xfrm>
            <a:off x="91743" y="6025508"/>
            <a:ext cx="1848248" cy="7540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ysClr val="windowText" lastClr="000000"/>
                </a:solidFill>
                <a:effectLst/>
                <a:uLnTx/>
                <a:uFillTx/>
                <a:latin typeface="Calibri" panose="020F0502020204030204"/>
                <a:ea typeface="+mn-ea"/>
                <a:cs typeface="+mn-cs"/>
              </a:rPr>
              <a:t>CAP / IAP / BCAP</a:t>
            </a:r>
          </a:p>
        </p:txBody>
      </p:sp>
      <p:sp>
        <p:nvSpPr>
          <p:cNvPr id="246" name="TextBox 245">
            <a:extLst>
              <a:ext uri="{FF2B5EF4-FFF2-40B4-BE49-F238E27FC236}">
                <a16:creationId xmlns:a16="http://schemas.microsoft.com/office/drawing/2014/main" id="{DBFA3280-3025-4DC3-8E34-22F703B162C9}"/>
              </a:ext>
            </a:extLst>
          </p:cNvPr>
          <p:cNvSpPr txBox="1"/>
          <p:nvPr/>
        </p:nvSpPr>
        <p:spPr>
          <a:xfrm>
            <a:off x="416074" y="6251825"/>
            <a:ext cx="1529787" cy="584775"/>
          </a:xfrm>
          <a:prstGeom prst="rect">
            <a:avLst/>
          </a:prstGeom>
          <a:noFill/>
        </p:spPr>
        <p:txBody>
          <a:bodyPr wrap="square" rtlCol="0">
            <a:spAutoFit/>
          </a:bodyPr>
          <a:lstStyle/>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Used as last resort only</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GitOps</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CaC</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should be leveraged to push from Dev/Test to Staging/Prod</a:t>
            </a:r>
          </a:p>
        </p:txBody>
      </p:sp>
      <p:cxnSp>
        <p:nvCxnSpPr>
          <p:cNvPr id="247" name="Straight Arrow Connector 1075">
            <a:extLst>
              <a:ext uri="{FF2B5EF4-FFF2-40B4-BE49-F238E27FC236}">
                <a16:creationId xmlns:a16="http://schemas.microsoft.com/office/drawing/2014/main" id="{B540656C-384C-4E0D-BC09-189FB1F4058D}"/>
              </a:ext>
            </a:extLst>
          </p:cNvPr>
          <p:cNvCxnSpPr>
            <a:cxnSpLocks/>
          </p:cNvCxnSpPr>
          <p:nvPr/>
        </p:nvCxnSpPr>
        <p:spPr>
          <a:xfrm flipV="1">
            <a:off x="1970892" y="5872184"/>
            <a:ext cx="4218257" cy="792640"/>
          </a:xfrm>
          <a:prstGeom prst="bentConnector3">
            <a:avLst>
              <a:gd name="adj1" fmla="val 95161"/>
            </a:avLst>
          </a:prstGeom>
          <a:ln w="25400">
            <a:solidFill>
              <a:srgbClr val="A365D1"/>
            </a:solidFill>
            <a:tailEnd type="triangle"/>
          </a:ln>
        </p:spPr>
        <p:style>
          <a:lnRef idx="1">
            <a:schemeClr val="accent6"/>
          </a:lnRef>
          <a:fillRef idx="0">
            <a:schemeClr val="accent6"/>
          </a:fillRef>
          <a:effectRef idx="0">
            <a:schemeClr val="accent6"/>
          </a:effectRef>
          <a:fontRef idx="minor">
            <a:schemeClr val="tx1"/>
          </a:fontRef>
        </p:style>
      </p:cxnSp>
      <p:cxnSp>
        <p:nvCxnSpPr>
          <p:cNvPr id="248" name="Straight Arrow Connector 1075">
            <a:extLst>
              <a:ext uri="{FF2B5EF4-FFF2-40B4-BE49-F238E27FC236}">
                <a16:creationId xmlns:a16="http://schemas.microsoft.com/office/drawing/2014/main" id="{59AE18E0-5B73-4363-82C9-CF072FDD11EA}"/>
              </a:ext>
            </a:extLst>
          </p:cNvPr>
          <p:cNvCxnSpPr>
            <a:cxnSpLocks/>
          </p:cNvCxnSpPr>
          <p:nvPr/>
        </p:nvCxnSpPr>
        <p:spPr>
          <a:xfrm rot="5400000" flipH="1" flipV="1">
            <a:off x="5155064" y="5133270"/>
            <a:ext cx="1896016" cy="248691"/>
          </a:xfrm>
          <a:prstGeom prst="bentConnector2">
            <a:avLst/>
          </a:prstGeom>
          <a:ln w="25400">
            <a:solidFill>
              <a:srgbClr val="A365D1"/>
            </a:solidFill>
            <a:tailEnd type="triangle"/>
          </a:ln>
        </p:spPr>
        <p:style>
          <a:lnRef idx="1">
            <a:schemeClr val="accent6"/>
          </a:lnRef>
          <a:fillRef idx="0">
            <a:schemeClr val="accent6"/>
          </a:fillRef>
          <a:effectRef idx="0">
            <a:schemeClr val="accent6"/>
          </a:effectRef>
          <a:fontRef idx="minor">
            <a:schemeClr val="tx1"/>
          </a:fontRef>
        </p:style>
      </p:cxnSp>
      <p:sp>
        <p:nvSpPr>
          <p:cNvPr id="249" name="TextBox 248">
            <a:extLst>
              <a:ext uri="{FF2B5EF4-FFF2-40B4-BE49-F238E27FC236}">
                <a16:creationId xmlns:a16="http://schemas.microsoft.com/office/drawing/2014/main" id="{98C95211-4851-4675-9A3A-567AF26A8612}"/>
              </a:ext>
            </a:extLst>
          </p:cNvPr>
          <p:cNvSpPr txBox="1"/>
          <p:nvPr/>
        </p:nvSpPr>
        <p:spPr>
          <a:xfrm rot="5400000">
            <a:off x="5364491" y="1956054"/>
            <a:ext cx="1365390" cy="190117"/>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HTTPS/443 by default</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2" name="Straight Arrow Connector 1075">
            <a:extLst>
              <a:ext uri="{FF2B5EF4-FFF2-40B4-BE49-F238E27FC236}">
                <a16:creationId xmlns:a16="http://schemas.microsoft.com/office/drawing/2014/main" id="{4D92AD56-BD76-4940-989D-C4F6D77A8F64}"/>
              </a:ext>
            </a:extLst>
          </p:cNvPr>
          <p:cNvCxnSpPr>
            <a:cxnSpLocks/>
          </p:cNvCxnSpPr>
          <p:nvPr/>
        </p:nvCxnSpPr>
        <p:spPr>
          <a:xfrm rot="5400000" flipH="1" flipV="1">
            <a:off x="5307918" y="3414174"/>
            <a:ext cx="1554088" cy="207673"/>
          </a:xfrm>
          <a:prstGeom prst="bentConnector2">
            <a:avLst/>
          </a:prstGeom>
          <a:ln w="25400">
            <a:solidFill>
              <a:srgbClr val="A365D1"/>
            </a:solidFill>
            <a:tailEnd type="triangle"/>
          </a:ln>
        </p:spPr>
        <p:style>
          <a:lnRef idx="1">
            <a:schemeClr val="accent6"/>
          </a:lnRef>
          <a:fillRef idx="0">
            <a:schemeClr val="accent6"/>
          </a:fillRef>
          <a:effectRef idx="0">
            <a:schemeClr val="accent6"/>
          </a:effectRef>
          <a:fontRef idx="minor">
            <a:schemeClr val="tx1"/>
          </a:fontRef>
        </p:style>
      </p:cxnSp>
      <p:cxnSp>
        <p:nvCxnSpPr>
          <p:cNvPr id="253" name="Straight Arrow Connector 1075">
            <a:extLst>
              <a:ext uri="{FF2B5EF4-FFF2-40B4-BE49-F238E27FC236}">
                <a16:creationId xmlns:a16="http://schemas.microsoft.com/office/drawing/2014/main" id="{AAC29594-C112-4DFD-8A1D-AB98408C1DB3}"/>
              </a:ext>
            </a:extLst>
          </p:cNvPr>
          <p:cNvCxnSpPr>
            <a:cxnSpLocks/>
          </p:cNvCxnSpPr>
          <p:nvPr/>
        </p:nvCxnSpPr>
        <p:spPr>
          <a:xfrm rot="5400000" flipH="1" flipV="1">
            <a:off x="5305681" y="1887552"/>
            <a:ext cx="1554088" cy="207673"/>
          </a:xfrm>
          <a:prstGeom prst="bentConnector2">
            <a:avLst/>
          </a:prstGeom>
          <a:ln w="25400">
            <a:solidFill>
              <a:srgbClr val="A365D1"/>
            </a:solidFill>
            <a:tailEnd type="triangle"/>
          </a:ln>
        </p:spPr>
        <p:style>
          <a:lnRef idx="1">
            <a:schemeClr val="accent6"/>
          </a:lnRef>
          <a:fillRef idx="0">
            <a:schemeClr val="accent6"/>
          </a:fillRef>
          <a:effectRef idx="0">
            <a:schemeClr val="accent6"/>
          </a:effectRef>
          <a:fontRef idx="minor">
            <a:schemeClr val="tx1"/>
          </a:fontRef>
        </p:style>
      </p:cxnSp>
      <p:sp>
        <p:nvSpPr>
          <p:cNvPr id="256" name="TextBox 255">
            <a:extLst>
              <a:ext uri="{FF2B5EF4-FFF2-40B4-BE49-F238E27FC236}">
                <a16:creationId xmlns:a16="http://schemas.microsoft.com/office/drawing/2014/main" id="{7A6E27AF-C77E-4030-ACB5-564002A8B041}"/>
              </a:ext>
            </a:extLst>
          </p:cNvPr>
          <p:cNvSpPr txBox="1"/>
          <p:nvPr/>
        </p:nvSpPr>
        <p:spPr>
          <a:xfrm>
            <a:off x="167882" y="3245494"/>
            <a:ext cx="164340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Any Endpoint for Chat only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chat free icon">
            <a:extLst>
              <a:ext uri="{FF2B5EF4-FFF2-40B4-BE49-F238E27FC236}">
                <a16:creationId xmlns:a16="http://schemas.microsoft.com/office/drawing/2014/main" id="{E9658872-112A-4E38-8C40-1236E0A8F6D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90185" y="2961400"/>
            <a:ext cx="342717" cy="342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ttermost icon">
            <a:extLst>
              <a:ext uri="{FF2B5EF4-FFF2-40B4-BE49-F238E27FC236}">
                <a16:creationId xmlns:a16="http://schemas.microsoft.com/office/drawing/2014/main" id="{E0BC5298-2A73-42E8-830D-BE1D8CEF1C53}"/>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90123" y="662920"/>
            <a:ext cx="264176" cy="264176"/>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0687F809-D143-4AAB-B14A-4B20F1132DDF}"/>
              </a:ext>
            </a:extLst>
          </p:cNvPr>
          <p:cNvSpPr txBox="1"/>
          <p:nvPr/>
        </p:nvSpPr>
        <p:spPr>
          <a:xfrm>
            <a:off x="7153750" y="609932"/>
            <a:ext cx="711582" cy="183384"/>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Mattermost</a:t>
            </a:r>
          </a:p>
        </p:txBody>
      </p:sp>
      <p:sp>
        <p:nvSpPr>
          <p:cNvPr id="260" name="TextBox 259">
            <a:extLst>
              <a:ext uri="{FF2B5EF4-FFF2-40B4-BE49-F238E27FC236}">
                <a16:creationId xmlns:a16="http://schemas.microsoft.com/office/drawing/2014/main" id="{F1A22E35-97A4-435A-AFF6-84AA0ADDDA88}"/>
              </a:ext>
            </a:extLst>
          </p:cNvPr>
          <p:cNvSpPr txBox="1"/>
          <p:nvPr/>
        </p:nvSpPr>
        <p:spPr>
          <a:xfrm>
            <a:off x="4053298" y="5839511"/>
            <a:ext cx="1529787"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Management Tools</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Logging (EFK stack)</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SIEM</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Scanning</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Configuration Management</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Administrative Tools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3" name="Graphic 262">
            <a:extLst>
              <a:ext uri="{FF2B5EF4-FFF2-40B4-BE49-F238E27FC236}">
                <a16:creationId xmlns:a16="http://schemas.microsoft.com/office/drawing/2014/main" id="{516C09F4-53F5-4A8F-9460-9428E9154D8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991524" y="5589958"/>
            <a:ext cx="330200" cy="281545"/>
          </a:xfrm>
          <a:prstGeom prst="rect">
            <a:avLst/>
          </a:prstGeom>
        </p:spPr>
      </p:pic>
      <p:pic>
        <p:nvPicPr>
          <p:cNvPr id="264" name="Graphic 39">
            <a:extLst>
              <a:ext uri="{FF2B5EF4-FFF2-40B4-BE49-F238E27FC236}">
                <a16:creationId xmlns:a16="http://schemas.microsoft.com/office/drawing/2014/main" id="{EAA64DB2-CFEA-4693-9CC3-5B83EA68FC23}"/>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835327" y="2025539"/>
            <a:ext cx="261373" cy="307881"/>
          </a:xfrm>
          <a:prstGeom prst="rect">
            <a:avLst/>
          </a:prstGeom>
        </p:spPr>
      </p:pic>
      <p:pic>
        <p:nvPicPr>
          <p:cNvPr id="293" name="Graphic 292">
            <a:extLst>
              <a:ext uri="{FF2B5EF4-FFF2-40B4-BE49-F238E27FC236}">
                <a16:creationId xmlns:a16="http://schemas.microsoft.com/office/drawing/2014/main" id="{1E0BAD08-0FA9-4EF9-92AC-6EE9EF61D60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937194" y="393847"/>
            <a:ext cx="330200" cy="330200"/>
          </a:xfrm>
          <a:prstGeom prst="rect">
            <a:avLst/>
          </a:prstGeom>
        </p:spPr>
      </p:pic>
      <p:grpSp>
        <p:nvGrpSpPr>
          <p:cNvPr id="307" name="Group 306">
            <a:extLst>
              <a:ext uri="{FF2B5EF4-FFF2-40B4-BE49-F238E27FC236}">
                <a16:creationId xmlns:a16="http://schemas.microsoft.com/office/drawing/2014/main" id="{51EA0CD1-8AEA-4A9D-A193-34DA4B73A515}"/>
              </a:ext>
            </a:extLst>
          </p:cNvPr>
          <p:cNvGrpSpPr/>
          <p:nvPr/>
        </p:nvGrpSpPr>
        <p:grpSpPr>
          <a:xfrm>
            <a:off x="2481202" y="377977"/>
            <a:ext cx="1286191" cy="2209762"/>
            <a:chOff x="8414803" y="1551409"/>
            <a:chExt cx="1286191" cy="2209762"/>
          </a:xfrm>
        </p:grpSpPr>
        <p:sp>
          <p:nvSpPr>
            <p:cNvPr id="308" name="Rectangle 307">
              <a:extLst>
                <a:ext uri="{FF2B5EF4-FFF2-40B4-BE49-F238E27FC236}">
                  <a16:creationId xmlns:a16="http://schemas.microsoft.com/office/drawing/2014/main" id="{011991F9-6D1F-4001-8D79-70407B2E9956}"/>
                </a:ext>
              </a:extLst>
            </p:cNvPr>
            <p:cNvSpPr/>
            <p:nvPr/>
          </p:nvSpPr>
          <p:spPr>
            <a:xfrm>
              <a:off x="8414803" y="1551409"/>
              <a:ext cx="1286191" cy="2209762"/>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248814"/>
                  </a:solidFill>
                  <a:effectLst/>
                  <a:uLnTx/>
                  <a:uFillTx/>
                  <a:latin typeface="Calibri" panose="020F0502020204030204"/>
                  <a:ea typeface="+mn-ea"/>
                  <a:cs typeface="+mn-cs"/>
                </a:rPr>
                <a:t>Ingress VPC</a:t>
              </a:r>
            </a:p>
          </p:txBody>
        </p:sp>
        <p:pic>
          <p:nvPicPr>
            <p:cNvPr id="309" name="Graphic 308">
              <a:extLst>
                <a:ext uri="{FF2B5EF4-FFF2-40B4-BE49-F238E27FC236}">
                  <a16:creationId xmlns:a16="http://schemas.microsoft.com/office/drawing/2014/main" id="{675A5253-E700-4293-B6AD-79107817E39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422333" y="1553752"/>
              <a:ext cx="330200" cy="330200"/>
            </a:xfrm>
            <a:prstGeom prst="rect">
              <a:avLst/>
            </a:prstGeom>
          </p:spPr>
        </p:pic>
      </p:grpSp>
      <p:pic>
        <p:nvPicPr>
          <p:cNvPr id="338" name="Picture 8">
            <a:extLst>
              <a:ext uri="{FF2B5EF4-FFF2-40B4-BE49-F238E27FC236}">
                <a16:creationId xmlns:a16="http://schemas.microsoft.com/office/drawing/2014/main" id="{4B4BA3C3-4FFE-4EC1-AADB-BE65B11D6AC9}"/>
              </a:ext>
            </a:extLst>
          </p:cNvPr>
          <p:cNvPicPr>
            <a:picLocks noChangeAspect="1" noChangeArrowheads="1"/>
          </p:cNvPicPr>
          <p:nvPr/>
        </p:nvPicPr>
        <p:blipFill>
          <a:blip r:embed="rId30" cstate="print">
            <a:alphaModFix amt="15000"/>
            <a:extLst>
              <a:ext uri="{28A0092B-C50C-407E-A947-70E740481C1C}">
                <a14:useLocalDpi xmlns:a14="http://schemas.microsoft.com/office/drawing/2010/main" val="0"/>
              </a:ext>
            </a:extLst>
          </a:blip>
          <a:srcRect/>
          <a:stretch>
            <a:fillRect/>
          </a:stretch>
        </p:blipFill>
        <p:spPr bwMode="auto">
          <a:xfrm>
            <a:off x="3538335" y="2934013"/>
            <a:ext cx="1018258" cy="988510"/>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8">
            <a:extLst>
              <a:ext uri="{FF2B5EF4-FFF2-40B4-BE49-F238E27FC236}">
                <a16:creationId xmlns:a16="http://schemas.microsoft.com/office/drawing/2014/main" id="{1519EF1D-41D2-4B7E-A08C-058BFE5C449D}"/>
              </a:ext>
            </a:extLst>
          </p:cNvPr>
          <p:cNvPicPr>
            <a:picLocks noChangeAspect="1" noChangeArrowheads="1"/>
          </p:cNvPicPr>
          <p:nvPr/>
        </p:nvPicPr>
        <p:blipFill>
          <a:blip r:embed="rId31" cstate="print">
            <a:alphaModFix amt="15000"/>
            <a:extLst>
              <a:ext uri="{28A0092B-C50C-407E-A947-70E740481C1C}">
                <a14:useLocalDpi xmlns:a14="http://schemas.microsoft.com/office/drawing/2010/main" val="0"/>
              </a:ext>
            </a:extLst>
          </a:blip>
          <a:srcRect/>
          <a:stretch>
            <a:fillRect/>
          </a:stretch>
        </p:blipFill>
        <p:spPr bwMode="auto">
          <a:xfrm>
            <a:off x="4325606" y="5653754"/>
            <a:ext cx="903428" cy="877035"/>
          </a:xfrm>
          <a:prstGeom prst="rect">
            <a:avLst/>
          </a:prstGeom>
          <a:noFill/>
          <a:extLst>
            <a:ext uri="{909E8E84-426E-40DD-AFC4-6F175D3DCCD1}">
              <a14:hiddenFill xmlns:a14="http://schemas.microsoft.com/office/drawing/2010/main">
                <a:solidFill>
                  <a:srgbClr val="FFFFFF"/>
                </a:solidFill>
              </a14:hiddenFill>
            </a:ext>
          </a:extLst>
        </p:spPr>
      </p:pic>
      <p:sp>
        <p:nvSpPr>
          <p:cNvPr id="250" name="Rectangle 249">
            <a:extLst>
              <a:ext uri="{FF2B5EF4-FFF2-40B4-BE49-F238E27FC236}">
                <a16:creationId xmlns:a16="http://schemas.microsoft.com/office/drawing/2014/main" id="{9560931F-874E-425D-91E8-225FCD3CA77F}"/>
              </a:ext>
            </a:extLst>
          </p:cNvPr>
          <p:cNvSpPr/>
          <p:nvPr/>
        </p:nvSpPr>
        <p:spPr>
          <a:xfrm>
            <a:off x="2239039" y="73013"/>
            <a:ext cx="7806917" cy="670402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Calibri" panose="020F0502020204030204"/>
                <a:ea typeface="+mn-ea"/>
                <a:cs typeface="+mn-cs"/>
              </a:rPr>
              <a:t>AWS GovCloud</a:t>
            </a:r>
          </a:p>
        </p:txBody>
      </p:sp>
      <p:sp>
        <p:nvSpPr>
          <p:cNvPr id="254" name="Rectangle 253">
            <a:extLst>
              <a:ext uri="{FF2B5EF4-FFF2-40B4-BE49-F238E27FC236}">
                <a16:creationId xmlns:a16="http://schemas.microsoft.com/office/drawing/2014/main" id="{6F868D95-D2E2-40F4-8D78-5A112E712FBB}"/>
              </a:ext>
            </a:extLst>
          </p:cNvPr>
          <p:cNvSpPr/>
          <p:nvPr/>
        </p:nvSpPr>
        <p:spPr>
          <a:xfrm>
            <a:off x="8466155" y="418319"/>
            <a:ext cx="1580052" cy="4277645"/>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Egress VPC</a:t>
            </a:r>
          </a:p>
        </p:txBody>
      </p:sp>
      <p:grpSp>
        <p:nvGrpSpPr>
          <p:cNvPr id="261" name="Group 260">
            <a:extLst>
              <a:ext uri="{FF2B5EF4-FFF2-40B4-BE49-F238E27FC236}">
                <a16:creationId xmlns:a16="http://schemas.microsoft.com/office/drawing/2014/main" id="{AB55C1B4-A5E2-404E-AD47-D7C203EDC0F6}"/>
              </a:ext>
            </a:extLst>
          </p:cNvPr>
          <p:cNvGrpSpPr/>
          <p:nvPr/>
        </p:nvGrpSpPr>
        <p:grpSpPr>
          <a:xfrm>
            <a:off x="9348406" y="867278"/>
            <a:ext cx="515687" cy="470010"/>
            <a:chOff x="7988095" y="1313204"/>
            <a:chExt cx="714802" cy="651487"/>
          </a:xfrm>
        </p:grpSpPr>
        <p:grpSp>
          <p:nvGrpSpPr>
            <p:cNvPr id="267" name="Group 266">
              <a:extLst>
                <a:ext uri="{FF2B5EF4-FFF2-40B4-BE49-F238E27FC236}">
                  <a16:creationId xmlns:a16="http://schemas.microsoft.com/office/drawing/2014/main" id="{8C0696E9-A158-4BBB-A0B2-75A835E0399B}"/>
                </a:ext>
              </a:extLst>
            </p:cNvPr>
            <p:cNvGrpSpPr/>
            <p:nvPr/>
          </p:nvGrpSpPr>
          <p:grpSpPr>
            <a:xfrm>
              <a:off x="8247969" y="1313204"/>
              <a:ext cx="454928" cy="473689"/>
              <a:chOff x="8126172" y="1294466"/>
              <a:chExt cx="454928" cy="473689"/>
            </a:xfrm>
          </p:grpSpPr>
          <p:sp>
            <p:nvSpPr>
              <p:cNvPr id="274" name="Rectangle 273">
                <a:extLst>
                  <a:ext uri="{FF2B5EF4-FFF2-40B4-BE49-F238E27FC236}">
                    <a16:creationId xmlns:a16="http://schemas.microsoft.com/office/drawing/2014/main" id="{1C7759AE-705B-4702-97C8-824D03D996A1}"/>
                  </a:ext>
                </a:extLst>
              </p:cNvPr>
              <p:cNvSpPr/>
              <p:nvPr/>
            </p:nvSpPr>
            <p:spPr>
              <a:xfrm>
                <a:off x="8126172" y="1294466"/>
                <a:ext cx="454928" cy="4736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5" name="Picture 14" descr="Image result for zeek">
                <a:extLst>
                  <a:ext uri="{FF2B5EF4-FFF2-40B4-BE49-F238E27FC236}">
                    <a16:creationId xmlns:a16="http://schemas.microsoft.com/office/drawing/2014/main" id="{EB31532E-6059-47F9-8FC0-AEEAFE17F27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126172" y="1323938"/>
                <a:ext cx="454928" cy="435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8" name="Group 267">
              <a:extLst>
                <a:ext uri="{FF2B5EF4-FFF2-40B4-BE49-F238E27FC236}">
                  <a16:creationId xmlns:a16="http://schemas.microsoft.com/office/drawing/2014/main" id="{B590CF27-C615-4BB8-9568-4DB53C65FDC7}"/>
                </a:ext>
              </a:extLst>
            </p:cNvPr>
            <p:cNvGrpSpPr/>
            <p:nvPr/>
          </p:nvGrpSpPr>
          <p:grpSpPr>
            <a:xfrm>
              <a:off x="8119327" y="1400200"/>
              <a:ext cx="454928" cy="473689"/>
              <a:chOff x="8126172" y="1294466"/>
              <a:chExt cx="454928" cy="473689"/>
            </a:xfrm>
          </p:grpSpPr>
          <p:sp>
            <p:nvSpPr>
              <p:cNvPr id="272" name="Rectangle 271">
                <a:extLst>
                  <a:ext uri="{FF2B5EF4-FFF2-40B4-BE49-F238E27FC236}">
                    <a16:creationId xmlns:a16="http://schemas.microsoft.com/office/drawing/2014/main" id="{AE2F0358-C92D-4B78-A86A-9FDEDA449935}"/>
                  </a:ext>
                </a:extLst>
              </p:cNvPr>
              <p:cNvSpPr/>
              <p:nvPr/>
            </p:nvSpPr>
            <p:spPr>
              <a:xfrm>
                <a:off x="8126172" y="1294466"/>
                <a:ext cx="454928" cy="4736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3" name="Picture 14" descr="Image result for zeek">
                <a:extLst>
                  <a:ext uri="{FF2B5EF4-FFF2-40B4-BE49-F238E27FC236}">
                    <a16:creationId xmlns:a16="http://schemas.microsoft.com/office/drawing/2014/main" id="{42F4002E-4313-400B-BED8-B2CB95860DF9}"/>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126172" y="1323938"/>
                <a:ext cx="454928" cy="435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9" name="Group 268">
              <a:extLst>
                <a:ext uri="{FF2B5EF4-FFF2-40B4-BE49-F238E27FC236}">
                  <a16:creationId xmlns:a16="http://schemas.microsoft.com/office/drawing/2014/main" id="{ACA74A48-BA90-4C0F-A4FC-C49A3F99918B}"/>
                </a:ext>
              </a:extLst>
            </p:cNvPr>
            <p:cNvGrpSpPr/>
            <p:nvPr/>
          </p:nvGrpSpPr>
          <p:grpSpPr>
            <a:xfrm>
              <a:off x="7988095" y="1491002"/>
              <a:ext cx="454928" cy="473689"/>
              <a:chOff x="8126172" y="1294466"/>
              <a:chExt cx="454928" cy="473689"/>
            </a:xfrm>
          </p:grpSpPr>
          <p:sp>
            <p:nvSpPr>
              <p:cNvPr id="270" name="Rectangle 269">
                <a:extLst>
                  <a:ext uri="{FF2B5EF4-FFF2-40B4-BE49-F238E27FC236}">
                    <a16:creationId xmlns:a16="http://schemas.microsoft.com/office/drawing/2014/main" id="{C3D6EACF-65E3-4780-AF37-E3858A627169}"/>
                  </a:ext>
                </a:extLst>
              </p:cNvPr>
              <p:cNvSpPr/>
              <p:nvPr/>
            </p:nvSpPr>
            <p:spPr>
              <a:xfrm>
                <a:off x="8126172" y="1294466"/>
                <a:ext cx="454928" cy="4736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1" name="Picture 14" descr="Image result for zeek">
                <a:extLst>
                  <a:ext uri="{FF2B5EF4-FFF2-40B4-BE49-F238E27FC236}">
                    <a16:creationId xmlns:a16="http://schemas.microsoft.com/office/drawing/2014/main" id="{80C518F1-189F-46FE-BFB9-76BEE98150F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126172" y="1323936"/>
                <a:ext cx="454928" cy="43542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76" name="Graphic 275">
            <a:extLst>
              <a:ext uri="{FF2B5EF4-FFF2-40B4-BE49-F238E27FC236}">
                <a16:creationId xmlns:a16="http://schemas.microsoft.com/office/drawing/2014/main" id="{AED845DB-DC88-4FE0-B077-75FDBD001C0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466155" y="411365"/>
            <a:ext cx="330200" cy="330200"/>
          </a:xfrm>
          <a:prstGeom prst="rect">
            <a:avLst/>
          </a:prstGeom>
        </p:spPr>
      </p:pic>
      <p:pic>
        <p:nvPicPr>
          <p:cNvPr id="278" name="Picture 277">
            <a:extLst>
              <a:ext uri="{FF2B5EF4-FFF2-40B4-BE49-F238E27FC236}">
                <a16:creationId xmlns:a16="http://schemas.microsoft.com/office/drawing/2014/main" id="{0BD7654E-F68D-4C56-B4A1-54935FAD4F5E}"/>
              </a:ext>
            </a:extLst>
          </p:cNvPr>
          <p:cNvPicPr>
            <a:picLocks noChangeAspect="1"/>
          </p:cNvPicPr>
          <p:nvPr/>
        </p:nvPicPr>
        <p:blipFill>
          <a:blip r:embed="rId33"/>
          <a:stretch>
            <a:fillRect/>
          </a:stretch>
        </p:blipFill>
        <p:spPr>
          <a:xfrm>
            <a:off x="9327064" y="2492211"/>
            <a:ext cx="432223" cy="407076"/>
          </a:xfrm>
          <a:prstGeom prst="rect">
            <a:avLst/>
          </a:prstGeom>
        </p:spPr>
      </p:pic>
      <p:pic>
        <p:nvPicPr>
          <p:cNvPr id="279" name="Picture 278">
            <a:extLst>
              <a:ext uri="{FF2B5EF4-FFF2-40B4-BE49-F238E27FC236}">
                <a16:creationId xmlns:a16="http://schemas.microsoft.com/office/drawing/2014/main" id="{8437EBA6-072E-4793-9D16-0BC3A452C8BC}"/>
              </a:ext>
            </a:extLst>
          </p:cNvPr>
          <p:cNvPicPr>
            <a:picLocks noChangeAspect="1"/>
          </p:cNvPicPr>
          <p:nvPr/>
        </p:nvPicPr>
        <p:blipFill>
          <a:blip r:embed="rId33"/>
          <a:stretch>
            <a:fillRect/>
          </a:stretch>
        </p:blipFill>
        <p:spPr>
          <a:xfrm>
            <a:off x="9216628" y="2593656"/>
            <a:ext cx="432223" cy="407076"/>
          </a:xfrm>
          <a:prstGeom prst="rect">
            <a:avLst/>
          </a:prstGeom>
        </p:spPr>
      </p:pic>
      <p:sp>
        <p:nvSpPr>
          <p:cNvPr id="281" name="TextBox 280">
            <a:extLst>
              <a:ext uri="{FF2B5EF4-FFF2-40B4-BE49-F238E27FC236}">
                <a16:creationId xmlns:a16="http://schemas.microsoft.com/office/drawing/2014/main" id="{0AEEEB48-11A5-4DAD-80C4-5C2352897E29}"/>
              </a:ext>
            </a:extLst>
          </p:cNvPr>
          <p:cNvSpPr txBox="1"/>
          <p:nvPr/>
        </p:nvSpPr>
        <p:spPr>
          <a:xfrm rot="5400000">
            <a:off x="9212446" y="1695789"/>
            <a:ext cx="1422144" cy="279885"/>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Interface Traffic Mirror</a:t>
            </a:r>
          </a:p>
          <a:p>
            <a:pPr marL="0" marR="0" lvl="0" indent="0" algn="ctr" defTabSz="914400" rtl="0" eaLnBrk="1" fontAlgn="auto" latinLnBrk="0" hangingPunct="1">
              <a:lnSpc>
                <a:spcPts val="65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2" name="Picture 281">
            <a:extLst>
              <a:ext uri="{FF2B5EF4-FFF2-40B4-BE49-F238E27FC236}">
                <a16:creationId xmlns:a16="http://schemas.microsoft.com/office/drawing/2014/main" id="{02CD29FB-5648-45B3-9636-9A22A6552045}"/>
              </a:ext>
            </a:extLst>
          </p:cNvPr>
          <p:cNvPicPr>
            <a:picLocks noChangeAspect="1"/>
          </p:cNvPicPr>
          <p:nvPr/>
        </p:nvPicPr>
        <p:blipFill>
          <a:blip r:embed="rId33"/>
          <a:stretch>
            <a:fillRect/>
          </a:stretch>
        </p:blipFill>
        <p:spPr>
          <a:xfrm>
            <a:off x="9109293" y="2708569"/>
            <a:ext cx="432223" cy="407076"/>
          </a:xfrm>
          <a:prstGeom prst="rect">
            <a:avLst/>
          </a:prstGeom>
        </p:spPr>
      </p:pic>
      <p:grpSp>
        <p:nvGrpSpPr>
          <p:cNvPr id="283" name="Group 282">
            <a:extLst>
              <a:ext uri="{FF2B5EF4-FFF2-40B4-BE49-F238E27FC236}">
                <a16:creationId xmlns:a16="http://schemas.microsoft.com/office/drawing/2014/main" id="{25EA2391-B3CA-444E-85C4-B9AE04D4E766}"/>
              </a:ext>
            </a:extLst>
          </p:cNvPr>
          <p:cNvGrpSpPr/>
          <p:nvPr/>
        </p:nvGrpSpPr>
        <p:grpSpPr>
          <a:xfrm>
            <a:off x="10261984" y="2448666"/>
            <a:ext cx="1744768" cy="1363602"/>
            <a:chOff x="8226837" y="1849592"/>
            <a:chExt cx="2084907" cy="1363602"/>
          </a:xfrm>
        </p:grpSpPr>
        <p:pic>
          <p:nvPicPr>
            <p:cNvPr id="284" name="Graphic 283">
              <a:extLst>
                <a:ext uri="{FF2B5EF4-FFF2-40B4-BE49-F238E27FC236}">
                  <a16:creationId xmlns:a16="http://schemas.microsoft.com/office/drawing/2014/main" id="{A0088C10-1F08-49DD-B76A-1BC79D752470}"/>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8226838" y="1849592"/>
              <a:ext cx="330200" cy="330200"/>
            </a:xfrm>
            <a:prstGeom prst="rect">
              <a:avLst/>
            </a:prstGeom>
          </p:spPr>
        </p:pic>
        <p:sp>
          <p:nvSpPr>
            <p:cNvPr id="285" name="Rectangle 284">
              <a:extLst>
                <a:ext uri="{FF2B5EF4-FFF2-40B4-BE49-F238E27FC236}">
                  <a16:creationId xmlns:a16="http://schemas.microsoft.com/office/drawing/2014/main" id="{F477CD34-8263-4F63-9DA9-8EF06F06DFAA}"/>
                </a:ext>
              </a:extLst>
            </p:cNvPr>
            <p:cNvSpPr/>
            <p:nvPr/>
          </p:nvSpPr>
          <p:spPr>
            <a:xfrm>
              <a:off x="8226837" y="1849592"/>
              <a:ext cx="2084907" cy="13636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ysClr val="windowText" lastClr="000000"/>
                  </a:solidFill>
                  <a:effectLst/>
                  <a:uLnTx/>
                  <a:uFillTx/>
                  <a:latin typeface="Calibri" panose="020F0502020204030204"/>
                  <a:ea typeface="+mn-ea"/>
                  <a:cs typeface="+mn-cs"/>
                </a:rPr>
                <a:t>Internet</a:t>
              </a:r>
            </a:p>
          </p:txBody>
        </p:sp>
      </p:grpSp>
      <p:cxnSp>
        <p:nvCxnSpPr>
          <p:cNvPr id="286" name="Straight Connector 1024">
            <a:extLst>
              <a:ext uri="{FF2B5EF4-FFF2-40B4-BE49-F238E27FC236}">
                <a16:creationId xmlns:a16="http://schemas.microsoft.com/office/drawing/2014/main" id="{C0549576-AD8B-4FF2-B9E0-65DBEDCB518A}"/>
              </a:ext>
            </a:extLst>
          </p:cNvPr>
          <p:cNvCxnSpPr>
            <a:cxnSpLocks/>
          </p:cNvCxnSpPr>
          <p:nvPr/>
        </p:nvCxnSpPr>
        <p:spPr>
          <a:xfrm rot="16200000" flipH="1">
            <a:off x="9762987" y="2644573"/>
            <a:ext cx="47817" cy="969881"/>
          </a:xfrm>
          <a:prstGeom prst="bentConnector4">
            <a:avLst>
              <a:gd name="adj1" fmla="val 102651"/>
              <a:gd name="adj2" fmla="val 89945"/>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CE017980-82E4-4BB6-95C5-0014C68FC92B}"/>
              </a:ext>
            </a:extLst>
          </p:cNvPr>
          <p:cNvSpPr txBox="1"/>
          <p:nvPr/>
        </p:nvSpPr>
        <p:spPr>
          <a:xfrm>
            <a:off x="8729557" y="3192436"/>
            <a:ext cx="1422144" cy="279885"/>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HTTPS &amp; HTTP by default</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Port 443 &amp; 80</a:t>
            </a:r>
          </a:p>
        </p:txBody>
      </p:sp>
      <p:sp>
        <p:nvSpPr>
          <p:cNvPr id="289" name="TextBox 288">
            <a:extLst>
              <a:ext uri="{FF2B5EF4-FFF2-40B4-BE49-F238E27FC236}">
                <a16:creationId xmlns:a16="http://schemas.microsoft.com/office/drawing/2014/main" id="{F4B91B8C-4BF3-4A54-88ED-22BA7B05ECED}"/>
              </a:ext>
            </a:extLst>
          </p:cNvPr>
          <p:cNvSpPr txBox="1"/>
          <p:nvPr/>
        </p:nvSpPr>
        <p:spPr>
          <a:xfrm>
            <a:off x="10210873" y="2744069"/>
            <a:ext cx="1940138" cy="784830"/>
          </a:xfrm>
          <a:prstGeom prst="rect">
            <a:avLst/>
          </a:prstGeom>
          <a:noFill/>
        </p:spPr>
        <p:txBody>
          <a:bodyPr wrap="square" rtlCol="0">
            <a:spAutoFit/>
          </a:bodyPr>
          <a:lstStyle/>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Egress for Dev VPCs and resources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Egress for Thick Endpoints / Mobile clients connected to AppGate VPN</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Used to pull software updates and patches</a:t>
            </a:r>
          </a:p>
        </p:txBody>
      </p:sp>
      <p:cxnSp>
        <p:nvCxnSpPr>
          <p:cNvPr id="319" name="Straight Connector 318">
            <a:extLst>
              <a:ext uri="{FF2B5EF4-FFF2-40B4-BE49-F238E27FC236}">
                <a16:creationId xmlns:a16="http://schemas.microsoft.com/office/drawing/2014/main" id="{A305DE83-0A61-4C44-BED6-FAA3350CA437}"/>
              </a:ext>
            </a:extLst>
          </p:cNvPr>
          <p:cNvCxnSpPr/>
          <p:nvPr/>
        </p:nvCxnSpPr>
        <p:spPr>
          <a:xfrm flipV="1">
            <a:off x="5893827" y="232666"/>
            <a:ext cx="0" cy="984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1034">
            <a:extLst>
              <a:ext uri="{FF2B5EF4-FFF2-40B4-BE49-F238E27FC236}">
                <a16:creationId xmlns:a16="http://schemas.microsoft.com/office/drawing/2014/main" id="{D97AF3A3-9558-4D7A-BCC4-EAE2A797ED85}"/>
              </a:ext>
            </a:extLst>
          </p:cNvPr>
          <p:cNvCxnSpPr>
            <a:cxnSpLocks/>
          </p:cNvCxnSpPr>
          <p:nvPr/>
        </p:nvCxnSpPr>
        <p:spPr>
          <a:xfrm>
            <a:off x="8368508" y="1920166"/>
            <a:ext cx="0" cy="4794959"/>
          </a:xfrm>
          <a:prstGeom prst="straightConnector1">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21" name="TextBox 320">
            <a:extLst>
              <a:ext uri="{FF2B5EF4-FFF2-40B4-BE49-F238E27FC236}">
                <a16:creationId xmlns:a16="http://schemas.microsoft.com/office/drawing/2014/main" id="{9CF03146-E6FD-4C3E-9B0F-F09A699DC074}"/>
              </a:ext>
            </a:extLst>
          </p:cNvPr>
          <p:cNvSpPr txBox="1"/>
          <p:nvPr/>
        </p:nvSpPr>
        <p:spPr>
          <a:xfrm>
            <a:off x="8314445" y="6288779"/>
            <a:ext cx="18554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82020"/>
                </a:solidFill>
                <a:effectLst/>
                <a:uLnTx/>
                <a:uFillTx/>
                <a:latin typeface="Calibri" panose="020F0502020204030204"/>
                <a:ea typeface="+mn-ea"/>
                <a:cs typeface="+mn-cs"/>
              </a:rPr>
              <a:t>Log Data </a:t>
            </a:r>
            <a:r>
              <a:rPr kumimoji="0" lang="en-US" sz="800" b="0" i="0" u="none" strike="noStrike" kern="1200" cap="none" spc="0" normalizeH="0" baseline="0" noProof="0" dirty="0">
                <a:ln>
                  <a:noFill/>
                </a:ln>
                <a:solidFill>
                  <a:srgbClr val="C82020"/>
                </a:solidFill>
                <a:effectLst/>
                <a:uLnTx/>
                <a:uFillTx/>
                <a:latin typeface="Calibri" panose="020F0502020204030204"/>
                <a:ea typeface="+mn-ea"/>
                <a:cs typeface="+mn-cs"/>
              </a:rPr>
              <a:t>– aggregated to EFK stack Management VPC for all VPCs throughout CNAP</a:t>
            </a:r>
          </a:p>
        </p:txBody>
      </p:sp>
      <p:cxnSp>
        <p:nvCxnSpPr>
          <p:cNvPr id="322" name="Straight Connector 1024">
            <a:extLst>
              <a:ext uri="{FF2B5EF4-FFF2-40B4-BE49-F238E27FC236}">
                <a16:creationId xmlns:a16="http://schemas.microsoft.com/office/drawing/2014/main" id="{E59DF64F-4661-489C-B2D8-2105DF93C614}"/>
              </a:ext>
            </a:extLst>
          </p:cNvPr>
          <p:cNvCxnSpPr>
            <a:cxnSpLocks/>
          </p:cNvCxnSpPr>
          <p:nvPr/>
        </p:nvCxnSpPr>
        <p:spPr>
          <a:xfrm rot="16200000" flipH="1">
            <a:off x="7592713" y="1143888"/>
            <a:ext cx="127657" cy="1425683"/>
          </a:xfrm>
          <a:prstGeom prst="bentConnector2">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3" name="Straight Connector 1024">
            <a:extLst>
              <a:ext uri="{FF2B5EF4-FFF2-40B4-BE49-F238E27FC236}">
                <a16:creationId xmlns:a16="http://schemas.microsoft.com/office/drawing/2014/main" id="{6FBAAA6B-2439-4785-8506-A336244067BA}"/>
              </a:ext>
            </a:extLst>
          </p:cNvPr>
          <p:cNvCxnSpPr>
            <a:cxnSpLocks/>
          </p:cNvCxnSpPr>
          <p:nvPr/>
        </p:nvCxnSpPr>
        <p:spPr>
          <a:xfrm rot="16200000" flipH="1">
            <a:off x="7586267" y="2723352"/>
            <a:ext cx="128643" cy="1413776"/>
          </a:xfrm>
          <a:prstGeom prst="bentConnector2">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4" name="Straight Connector 1024">
            <a:extLst>
              <a:ext uri="{FF2B5EF4-FFF2-40B4-BE49-F238E27FC236}">
                <a16:creationId xmlns:a16="http://schemas.microsoft.com/office/drawing/2014/main" id="{2C6472AB-A684-4789-BBB1-1463FBEF019F}"/>
              </a:ext>
            </a:extLst>
          </p:cNvPr>
          <p:cNvCxnSpPr>
            <a:cxnSpLocks/>
          </p:cNvCxnSpPr>
          <p:nvPr/>
        </p:nvCxnSpPr>
        <p:spPr>
          <a:xfrm rot="16200000" flipH="1">
            <a:off x="7584774" y="4293486"/>
            <a:ext cx="131627" cy="1413774"/>
          </a:xfrm>
          <a:prstGeom prst="bentConnector2">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5" name="Straight Connector 1034">
            <a:extLst>
              <a:ext uri="{FF2B5EF4-FFF2-40B4-BE49-F238E27FC236}">
                <a16:creationId xmlns:a16="http://schemas.microsoft.com/office/drawing/2014/main" id="{69A7B7F6-92F8-48D6-818C-E2428D3694D4}"/>
              </a:ext>
            </a:extLst>
          </p:cNvPr>
          <p:cNvCxnSpPr>
            <a:cxnSpLocks/>
          </p:cNvCxnSpPr>
          <p:nvPr/>
        </p:nvCxnSpPr>
        <p:spPr>
          <a:xfrm>
            <a:off x="5499997" y="563193"/>
            <a:ext cx="314255" cy="0"/>
          </a:xfrm>
          <a:prstGeom prst="straightConnector1">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6" name="Straight Connector 1034">
            <a:extLst>
              <a:ext uri="{FF2B5EF4-FFF2-40B4-BE49-F238E27FC236}">
                <a16:creationId xmlns:a16="http://schemas.microsoft.com/office/drawing/2014/main" id="{854D7A73-F547-40EE-B8B4-AEAED57C0AF0}"/>
              </a:ext>
            </a:extLst>
          </p:cNvPr>
          <p:cNvCxnSpPr>
            <a:cxnSpLocks/>
          </p:cNvCxnSpPr>
          <p:nvPr/>
        </p:nvCxnSpPr>
        <p:spPr>
          <a:xfrm>
            <a:off x="5498084" y="3470233"/>
            <a:ext cx="333589" cy="0"/>
          </a:xfrm>
          <a:prstGeom prst="straightConnector1">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99CF8ED0-DE54-4840-8A1D-1DDF37BF25AB}"/>
              </a:ext>
            </a:extLst>
          </p:cNvPr>
          <p:cNvCxnSpPr>
            <a:cxnSpLocks/>
          </p:cNvCxnSpPr>
          <p:nvPr/>
        </p:nvCxnSpPr>
        <p:spPr>
          <a:xfrm>
            <a:off x="3051522" y="5538313"/>
            <a:ext cx="2769267" cy="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8" name="Straight Connector 1055">
            <a:extLst>
              <a:ext uri="{FF2B5EF4-FFF2-40B4-BE49-F238E27FC236}">
                <a16:creationId xmlns:a16="http://schemas.microsoft.com/office/drawing/2014/main" id="{1CF1EC82-8730-45ED-BA44-87FF21933480}"/>
              </a:ext>
            </a:extLst>
          </p:cNvPr>
          <p:cNvCxnSpPr>
            <a:cxnSpLocks/>
          </p:cNvCxnSpPr>
          <p:nvPr/>
        </p:nvCxnSpPr>
        <p:spPr>
          <a:xfrm>
            <a:off x="10987623" y="6451910"/>
            <a:ext cx="0" cy="284742"/>
          </a:xfrm>
          <a:prstGeom prst="straightConnector1">
            <a:avLst/>
          </a:prstGeom>
          <a:ln w="25400">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nvGrpSpPr>
          <p:cNvPr id="330" name="Group 329">
            <a:extLst>
              <a:ext uri="{FF2B5EF4-FFF2-40B4-BE49-F238E27FC236}">
                <a16:creationId xmlns:a16="http://schemas.microsoft.com/office/drawing/2014/main" id="{843F69A2-BB13-474D-8A84-03800A271F25}"/>
              </a:ext>
            </a:extLst>
          </p:cNvPr>
          <p:cNvGrpSpPr/>
          <p:nvPr/>
        </p:nvGrpSpPr>
        <p:grpSpPr>
          <a:xfrm>
            <a:off x="9930000" y="2964961"/>
            <a:ext cx="290071" cy="201826"/>
            <a:chOff x="9437774" y="1443023"/>
            <a:chExt cx="1390528" cy="1071577"/>
          </a:xfrm>
        </p:grpSpPr>
        <p:pic>
          <p:nvPicPr>
            <p:cNvPr id="331" name="Graphic 330" descr="Lock">
              <a:extLst>
                <a:ext uri="{FF2B5EF4-FFF2-40B4-BE49-F238E27FC236}">
                  <a16:creationId xmlns:a16="http://schemas.microsoft.com/office/drawing/2014/main" id="{E50BDEF2-A233-4EC1-98DB-D6807AB92809}"/>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 xmlns:asvg="http://schemas.microsoft.com/office/drawing/2016/SVG/main" r:embed="rId35"/>
                </a:ext>
              </a:extLst>
            </a:blip>
            <a:stretch>
              <a:fillRect/>
            </a:stretch>
          </p:blipFill>
          <p:spPr>
            <a:xfrm>
              <a:off x="9437774" y="1443023"/>
              <a:ext cx="914400" cy="914400"/>
            </a:xfrm>
            <a:prstGeom prst="rect">
              <a:avLst/>
            </a:prstGeom>
          </p:spPr>
        </p:pic>
        <p:pic>
          <p:nvPicPr>
            <p:cNvPr id="332" name="Graphic 331" descr="Lock">
              <a:extLst>
                <a:ext uri="{FF2B5EF4-FFF2-40B4-BE49-F238E27FC236}">
                  <a16:creationId xmlns:a16="http://schemas.microsoft.com/office/drawing/2014/main" id="{05943D80-7DC0-4BBA-88AB-7628CAE24AB3}"/>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 xmlns:asvg="http://schemas.microsoft.com/office/drawing/2016/SVG/main" r:embed="rId35"/>
                </a:ext>
              </a:extLst>
            </a:blip>
            <a:stretch>
              <a:fillRect/>
            </a:stretch>
          </p:blipFill>
          <p:spPr>
            <a:xfrm>
              <a:off x="9913902" y="1443023"/>
              <a:ext cx="914400" cy="914400"/>
            </a:xfrm>
            <a:prstGeom prst="rect">
              <a:avLst/>
            </a:prstGeom>
          </p:spPr>
        </p:pic>
        <p:pic>
          <p:nvPicPr>
            <p:cNvPr id="333" name="Graphic 332" descr="Lightning bolt">
              <a:extLst>
                <a:ext uri="{FF2B5EF4-FFF2-40B4-BE49-F238E27FC236}">
                  <a16:creationId xmlns:a16="http://schemas.microsoft.com/office/drawing/2014/main" id="{E94FC97A-0E27-47C8-BD2A-F9E9EE7AAB27}"/>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 xmlns:asvg="http://schemas.microsoft.com/office/drawing/2016/SVG/main" r:embed="rId37"/>
                </a:ext>
              </a:extLst>
            </a:blip>
            <a:stretch>
              <a:fillRect/>
            </a:stretch>
          </p:blipFill>
          <p:spPr>
            <a:xfrm>
              <a:off x="9874009" y="1477274"/>
              <a:ext cx="558316" cy="1037326"/>
            </a:xfrm>
            <a:prstGeom prst="rect">
              <a:avLst/>
            </a:prstGeom>
          </p:spPr>
        </p:pic>
      </p:grpSp>
      <p:cxnSp>
        <p:nvCxnSpPr>
          <p:cNvPr id="334" name="Straight Connector 1034">
            <a:extLst>
              <a:ext uri="{FF2B5EF4-FFF2-40B4-BE49-F238E27FC236}">
                <a16:creationId xmlns:a16="http://schemas.microsoft.com/office/drawing/2014/main" id="{BDD529B5-0AE4-4913-9073-66DE117F1FC0}"/>
              </a:ext>
            </a:extLst>
          </p:cNvPr>
          <p:cNvCxnSpPr>
            <a:cxnSpLocks/>
          </p:cNvCxnSpPr>
          <p:nvPr/>
        </p:nvCxnSpPr>
        <p:spPr>
          <a:xfrm>
            <a:off x="10087676" y="3175083"/>
            <a:ext cx="8322" cy="3546692"/>
          </a:xfrm>
          <a:prstGeom prst="straightConnector1">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7796972B-EF9D-4B6B-BBDF-81BAFDBD674C}"/>
              </a:ext>
            </a:extLst>
          </p:cNvPr>
          <p:cNvSpPr txBox="1"/>
          <p:nvPr/>
        </p:nvSpPr>
        <p:spPr>
          <a:xfrm>
            <a:off x="9667384" y="2757324"/>
            <a:ext cx="608495"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a:ea typeface="+mn-ea"/>
                <a:cs typeface="+mn-cs"/>
              </a:rPr>
              <a:t>Break / Inspect TLS</a:t>
            </a:r>
          </a:p>
        </p:txBody>
      </p:sp>
      <p:cxnSp>
        <p:nvCxnSpPr>
          <p:cNvPr id="340" name="Straight Connector 1034">
            <a:extLst>
              <a:ext uri="{FF2B5EF4-FFF2-40B4-BE49-F238E27FC236}">
                <a16:creationId xmlns:a16="http://schemas.microsoft.com/office/drawing/2014/main" id="{15189D3E-92DB-4400-9579-820414C4FC41}"/>
              </a:ext>
            </a:extLst>
          </p:cNvPr>
          <p:cNvCxnSpPr>
            <a:cxnSpLocks/>
          </p:cNvCxnSpPr>
          <p:nvPr/>
        </p:nvCxnSpPr>
        <p:spPr>
          <a:xfrm>
            <a:off x="6931497" y="6511916"/>
            <a:ext cx="0" cy="204606"/>
          </a:xfrm>
          <a:prstGeom prst="straightConnector1">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7273670B-1BFB-4A92-8F26-5D3BAC891E3A}"/>
              </a:ext>
            </a:extLst>
          </p:cNvPr>
          <p:cNvCxnSpPr>
            <a:cxnSpLocks/>
          </p:cNvCxnSpPr>
          <p:nvPr/>
        </p:nvCxnSpPr>
        <p:spPr>
          <a:xfrm>
            <a:off x="4911931" y="6728840"/>
            <a:ext cx="6077898" cy="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42" name="Group 341">
            <a:extLst>
              <a:ext uri="{FF2B5EF4-FFF2-40B4-BE49-F238E27FC236}">
                <a16:creationId xmlns:a16="http://schemas.microsoft.com/office/drawing/2014/main" id="{9A93B412-30E7-4526-AFF2-C0A7D0575550}"/>
              </a:ext>
            </a:extLst>
          </p:cNvPr>
          <p:cNvGrpSpPr/>
          <p:nvPr/>
        </p:nvGrpSpPr>
        <p:grpSpPr>
          <a:xfrm>
            <a:off x="3543587" y="1108371"/>
            <a:ext cx="290071" cy="201826"/>
            <a:chOff x="9437774" y="1443023"/>
            <a:chExt cx="1390528" cy="1071577"/>
          </a:xfrm>
        </p:grpSpPr>
        <p:pic>
          <p:nvPicPr>
            <p:cNvPr id="344" name="Graphic 343" descr="Lock">
              <a:extLst>
                <a:ext uri="{FF2B5EF4-FFF2-40B4-BE49-F238E27FC236}">
                  <a16:creationId xmlns:a16="http://schemas.microsoft.com/office/drawing/2014/main" id="{6544BA7D-18D1-4D40-81DE-2AD2B1C2FB0C}"/>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 xmlns:asvg="http://schemas.microsoft.com/office/drawing/2016/SVG/main" r:embed="rId35"/>
                </a:ext>
              </a:extLst>
            </a:blip>
            <a:stretch>
              <a:fillRect/>
            </a:stretch>
          </p:blipFill>
          <p:spPr>
            <a:xfrm>
              <a:off x="9437774" y="1443023"/>
              <a:ext cx="914400" cy="914400"/>
            </a:xfrm>
            <a:prstGeom prst="rect">
              <a:avLst/>
            </a:prstGeom>
          </p:spPr>
        </p:pic>
        <p:pic>
          <p:nvPicPr>
            <p:cNvPr id="345" name="Graphic 344" descr="Lock">
              <a:extLst>
                <a:ext uri="{FF2B5EF4-FFF2-40B4-BE49-F238E27FC236}">
                  <a16:creationId xmlns:a16="http://schemas.microsoft.com/office/drawing/2014/main" id="{15EB55D9-83B5-4944-B96E-6EBC8DF25F0C}"/>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 xmlns:asvg="http://schemas.microsoft.com/office/drawing/2016/SVG/main" r:embed="rId35"/>
                </a:ext>
              </a:extLst>
            </a:blip>
            <a:stretch>
              <a:fillRect/>
            </a:stretch>
          </p:blipFill>
          <p:spPr>
            <a:xfrm>
              <a:off x="9913902" y="1443023"/>
              <a:ext cx="914400" cy="914400"/>
            </a:xfrm>
            <a:prstGeom prst="rect">
              <a:avLst/>
            </a:prstGeom>
          </p:spPr>
        </p:pic>
        <p:pic>
          <p:nvPicPr>
            <p:cNvPr id="347" name="Graphic 346" descr="Lightning bolt">
              <a:extLst>
                <a:ext uri="{FF2B5EF4-FFF2-40B4-BE49-F238E27FC236}">
                  <a16:creationId xmlns:a16="http://schemas.microsoft.com/office/drawing/2014/main" id="{88A84AC6-5B78-435B-80F9-68CEC8DA5892}"/>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 xmlns:asvg="http://schemas.microsoft.com/office/drawing/2016/SVG/main" r:embed="rId37"/>
                </a:ext>
              </a:extLst>
            </a:blip>
            <a:stretch>
              <a:fillRect/>
            </a:stretch>
          </p:blipFill>
          <p:spPr>
            <a:xfrm>
              <a:off x="9874009" y="1477274"/>
              <a:ext cx="558316" cy="1037326"/>
            </a:xfrm>
            <a:prstGeom prst="rect">
              <a:avLst/>
            </a:prstGeom>
          </p:spPr>
        </p:pic>
      </p:grpSp>
      <p:sp>
        <p:nvSpPr>
          <p:cNvPr id="348" name="TextBox 347">
            <a:extLst>
              <a:ext uri="{FF2B5EF4-FFF2-40B4-BE49-F238E27FC236}">
                <a16:creationId xmlns:a16="http://schemas.microsoft.com/office/drawing/2014/main" id="{CA3B20DE-FCFC-4C40-B5D6-4CACAD6D937F}"/>
              </a:ext>
            </a:extLst>
          </p:cNvPr>
          <p:cNvSpPr txBox="1"/>
          <p:nvPr/>
        </p:nvSpPr>
        <p:spPr>
          <a:xfrm>
            <a:off x="3392519" y="845687"/>
            <a:ext cx="608495" cy="27315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a:ea typeface="+mn-ea"/>
                <a:cs typeface="+mn-cs"/>
              </a:rPr>
              <a:t>Break / Inspect TLS</a:t>
            </a:r>
          </a:p>
        </p:txBody>
      </p:sp>
      <p:cxnSp>
        <p:nvCxnSpPr>
          <p:cNvPr id="350" name="Straight Connector 1034">
            <a:extLst>
              <a:ext uri="{FF2B5EF4-FFF2-40B4-BE49-F238E27FC236}">
                <a16:creationId xmlns:a16="http://schemas.microsoft.com/office/drawing/2014/main" id="{7433D4AC-8AFC-4459-91C1-700C6EAEFA78}"/>
              </a:ext>
            </a:extLst>
          </p:cNvPr>
          <p:cNvCxnSpPr>
            <a:cxnSpLocks/>
          </p:cNvCxnSpPr>
          <p:nvPr/>
        </p:nvCxnSpPr>
        <p:spPr>
          <a:xfrm>
            <a:off x="5820632" y="223136"/>
            <a:ext cx="0" cy="6500957"/>
          </a:xfrm>
          <a:prstGeom prst="straightConnector1">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1" name="Straight Connector 1034">
            <a:extLst>
              <a:ext uri="{FF2B5EF4-FFF2-40B4-BE49-F238E27FC236}">
                <a16:creationId xmlns:a16="http://schemas.microsoft.com/office/drawing/2014/main" id="{746731DA-B3AB-4724-9E3A-2DE1AABBE2F1}"/>
              </a:ext>
            </a:extLst>
          </p:cNvPr>
          <p:cNvCxnSpPr>
            <a:cxnSpLocks/>
          </p:cNvCxnSpPr>
          <p:nvPr/>
        </p:nvCxnSpPr>
        <p:spPr>
          <a:xfrm>
            <a:off x="4921549" y="6664824"/>
            <a:ext cx="0" cy="64016"/>
          </a:xfrm>
          <a:prstGeom prst="straightConnector1">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2" name="Straight Connector 1034">
            <a:extLst>
              <a:ext uri="{FF2B5EF4-FFF2-40B4-BE49-F238E27FC236}">
                <a16:creationId xmlns:a16="http://schemas.microsoft.com/office/drawing/2014/main" id="{297E018E-6CE6-4CA9-B012-C806E42A61A3}"/>
              </a:ext>
            </a:extLst>
          </p:cNvPr>
          <p:cNvCxnSpPr>
            <a:cxnSpLocks/>
          </p:cNvCxnSpPr>
          <p:nvPr/>
        </p:nvCxnSpPr>
        <p:spPr>
          <a:xfrm>
            <a:off x="3056546" y="5394199"/>
            <a:ext cx="0" cy="146143"/>
          </a:xfrm>
          <a:prstGeom prst="straightConnector1">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1034">
            <a:extLst>
              <a:ext uri="{FF2B5EF4-FFF2-40B4-BE49-F238E27FC236}">
                <a16:creationId xmlns:a16="http://schemas.microsoft.com/office/drawing/2014/main" id="{0FDFEFF3-B5F9-40BD-B784-92ED15A55D92}"/>
              </a:ext>
            </a:extLst>
          </p:cNvPr>
          <p:cNvCxnSpPr>
            <a:cxnSpLocks/>
          </p:cNvCxnSpPr>
          <p:nvPr/>
        </p:nvCxnSpPr>
        <p:spPr>
          <a:xfrm>
            <a:off x="4727280" y="5483533"/>
            <a:ext cx="0" cy="58533"/>
          </a:xfrm>
          <a:prstGeom prst="straightConnector1">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56" name="Group 355">
            <a:extLst>
              <a:ext uri="{FF2B5EF4-FFF2-40B4-BE49-F238E27FC236}">
                <a16:creationId xmlns:a16="http://schemas.microsoft.com/office/drawing/2014/main" id="{065D2D2D-32DD-4F5F-9743-A4394A3A24BC}"/>
              </a:ext>
            </a:extLst>
          </p:cNvPr>
          <p:cNvGrpSpPr/>
          <p:nvPr/>
        </p:nvGrpSpPr>
        <p:grpSpPr>
          <a:xfrm>
            <a:off x="10171125" y="4220681"/>
            <a:ext cx="1914814" cy="2184342"/>
            <a:chOff x="9232905" y="4549839"/>
            <a:chExt cx="1914814" cy="2184342"/>
          </a:xfrm>
        </p:grpSpPr>
        <p:grpSp>
          <p:nvGrpSpPr>
            <p:cNvPr id="357" name="Group 356">
              <a:extLst>
                <a:ext uri="{FF2B5EF4-FFF2-40B4-BE49-F238E27FC236}">
                  <a16:creationId xmlns:a16="http://schemas.microsoft.com/office/drawing/2014/main" id="{8AD9F8A2-7FF6-4D16-B0AF-7618F94E7652}"/>
                </a:ext>
              </a:extLst>
            </p:cNvPr>
            <p:cNvGrpSpPr/>
            <p:nvPr/>
          </p:nvGrpSpPr>
          <p:grpSpPr>
            <a:xfrm>
              <a:off x="9382419" y="4549839"/>
              <a:ext cx="1765300" cy="2004948"/>
              <a:chOff x="9042467" y="4163339"/>
              <a:chExt cx="1765300" cy="2004948"/>
            </a:xfrm>
          </p:grpSpPr>
          <p:sp>
            <p:nvSpPr>
              <p:cNvPr id="362" name="Rectangle 361">
                <a:extLst>
                  <a:ext uri="{FF2B5EF4-FFF2-40B4-BE49-F238E27FC236}">
                    <a16:creationId xmlns:a16="http://schemas.microsoft.com/office/drawing/2014/main" id="{3DC5E255-9DA2-4235-A23D-BEF872FEAEFF}"/>
                  </a:ext>
                </a:extLst>
              </p:cNvPr>
              <p:cNvSpPr/>
              <p:nvPr/>
            </p:nvSpPr>
            <p:spPr>
              <a:xfrm>
                <a:off x="9042467" y="4172862"/>
                <a:ext cx="1765300" cy="1995425"/>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w="0"/>
                  <a:solidFill>
                    <a:srgbClr val="248814"/>
                  </a:solidFill>
                  <a:effectLst/>
                  <a:uLnTx/>
                  <a:uFillTx/>
                  <a:latin typeface="Calibri" panose="020F0502020204030204"/>
                  <a:ea typeface="+mn-ea"/>
                  <a:cs typeface="+mn-cs"/>
                </a:endParaRPr>
              </a:p>
            </p:txBody>
          </p:sp>
          <p:pic>
            <p:nvPicPr>
              <p:cNvPr id="363" name="Graphic 362">
                <a:extLst>
                  <a:ext uri="{FF2B5EF4-FFF2-40B4-BE49-F238E27FC236}">
                    <a16:creationId xmlns:a16="http://schemas.microsoft.com/office/drawing/2014/main" id="{3E8D6866-8F20-46F6-B6F6-7F8F038E466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051992" y="4163339"/>
                <a:ext cx="330200" cy="330200"/>
              </a:xfrm>
              <a:prstGeom prst="rect">
                <a:avLst/>
              </a:prstGeom>
            </p:spPr>
          </p:pic>
        </p:grpSp>
        <p:grpSp>
          <p:nvGrpSpPr>
            <p:cNvPr id="358" name="Group 357">
              <a:extLst>
                <a:ext uri="{FF2B5EF4-FFF2-40B4-BE49-F238E27FC236}">
                  <a16:creationId xmlns:a16="http://schemas.microsoft.com/office/drawing/2014/main" id="{58165308-B111-4191-A12E-B8C6FC999E0F}"/>
                </a:ext>
              </a:extLst>
            </p:cNvPr>
            <p:cNvGrpSpPr/>
            <p:nvPr/>
          </p:nvGrpSpPr>
          <p:grpSpPr>
            <a:xfrm>
              <a:off x="9232905" y="4738756"/>
              <a:ext cx="1765300" cy="1995425"/>
              <a:chOff x="9261542" y="4125237"/>
              <a:chExt cx="1765300" cy="1995425"/>
            </a:xfrm>
          </p:grpSpPr>
          <p:sp>
            <p:nvSpPr>
              <p:cNvPr id="359" name="Rectangle 358">
                <a:extLst>
                  <a:ext uri="{FF2B5EF4-FFF2-40B4-BE49-F238E27FC236}">
                    <a16:creationId xmlns:a16="http://schemas.microsoft.com/office/drawing/2014/main" id="{6B01B9DE-4F19-444B-B811-761F8538F119}"/>
                  </a:ext>
                </a:extLst>
              </p:cNvPr>
              <p:cNvSpPr/>
              <p:nvPr/>
            </p:nvSpPr>
            <p:spPr>
              <a:xfrm>
                <a:off x="9261542" y="4125237"/>
                <a:ext cx="1765300" cy="1995425"/>
              </a:xfrm>
              <a:prstGeom prst="rect">
                <a:avLst/>
              </a:prstGeom>
              <a:solidFill>
                <a:schemeClr val="bg1"/>
              </a:solidFill>
              <a:ln w="127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248814"/>
                    </a:solidFill>
                    <a:effectLst/>
                    <a:uLnTx/>
                    <a:uFillTx/>
                    <a:latin typeface="Calibri" panose="020F0502020204030204"/>
                    <a:ea typeface="+mn-ea"/>
                    <a:cs typeface="+mn-cs"/>
                  </a:rPr>
                  <a:t>C5ISR CSSP VPCs</a:t>
                </a:r>
              </a:p>
            </p:txBody>
          </p:sp>
          <p:pic>
            <p:nvPicPr>
              <p:cNvPr id="361" name="Graphic 360">
                <a:extLst>
                  <a:ext uri="{FF2B5EF4-FFF2-40B4-BE49-F238E27FC236}">
                    <a16:creationId xmlns:a16="http://schemas.microsoft.com/office/drawing/2014/main" id="{D692C89B-3503-4EFD-AAED-8BF34CD31C1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271067" y="4134764"/>
                <a:ext cx="330200" cy="330200"/>
              </a:xfrm>
              <a:prstGeom prst="rect">
                <a:avLst/>
              </a:prstGeom>
            </p:spPr>
          </p:pic>
        </p:grpSp>
      </p:grpSp>
      <p:sp>
        <p:nvSpPr>
          <p:cNvPr id="364" name="TextBox 363">
            <a:extLst>
              <a:ext uri="{FF2B5EF4-FFF2-40B4-BE49-F238E27FC236}">
                <a16:creationId xmlns:a16="http://schemas.microsoft.com/office/drawing/2014/main" id="{C9012192-2E43-42B4-82B6-29EA3ECFCBCF}"/>
              </a:ext>
            </a:extLst>
          </p:cNvPr>
          <p:cNvSpPr txBox="1"/>
          <p:nvPr/>
        </p:nvSpPr>
        <p:spPr>
          <a:xfrm>
            <a:off x="10044613" y="4809243"/>
            <a:ext cx="1970131" cy="1323439"/>
          </a:xfrm>
          <a:prstGeom prst="rect">
            <a:avLst/>
          </a:prstGeom>
          <a:noFill/>
        </p:spPr>
        <p:txBody>
          <a:bodyPr wrap="square" rtlCol="0">
            <a:spAutoFit/>
          </a:bodyPr>
          <a:lstStyle/>
          <a:p>
            <a:pPr marL="17145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Vulnerability Scanning</a:t>
            </a:r>
          </a:p>
          <a:p>
            <a:pPr marL="17145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Configuration Management</a:t>
            </a:r>
          </a:p>
          <a:p>
            <a:pPr marL="17145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Incident Management &amp; Response</a:t>
            </a:r>
          </a:p>
          <a:p>
            <a:pPr marL="17145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User Monitoring / Insider Threat</a:t>
            </a:r>
          </a:p>
          <a:p>
            <a:pPr marL="17145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Intrusion Prevention / Detection</a:t>
            </a:r>
          </a:p>
          <a:p>
            <a:pPr marL="17145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Log Aggregation, Analysis, &amp; NOC/SOC</a:t>
            </a:r>
          </a:p>
          <a:p>
            <a:pPr marL="171450" marR="0" lvl="0" indent="-914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INFOCON / CPCON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65" name="Straight Connector 1034">
            <a:extLst>
              <a:ext uri="{FF2B5EF4-FFF2-40B4-BE49-F238E27FC236}">
                <a16:creationId xmlns:a16="http://schemas.microsoft.com/office/drawing/2014/main" id="{F79938CB-B9E1-41EE-B470-83C4E9A45799}"/>
              </a:ext>
            </a:extLst>
          </p:cNvPr>
          <p:cNvCxnSpPr>
            <a:cxnSpLocks/>
          </p:cNvCxnSpPr>
          <p:nvPr/>
        </p:nvCxnSpPr>
        <p:spPr>
          <a:xfrm>
            <a:off x="3644536" y="233340"/>
            <a:ext cx="2183881" cy="0"/>
          </a:xfrm>
          <a:prstGeom prst="straightConnector1">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6" name="Straight Connector 1034">
            <a:extLst>
              <a:ext uri="{FF2B5EF4-FFF2-40B4-BE49-F238E27FC236}">
                <a16:creationId xmlns:a16="http://schemas.microsoft.com/office/drawing/2014/main" id="{1DE8585A-3976-40A1-A49C-85450376A172}"/>
              </a:ext>
            </a:extLst>
          </p:cNvPr>
          <p:cNvCxnSpPr>
            <a:cxnSpLocks/>
          </p:cNvCxnSpPr>
          <p:nvPr/>
        </p:nvCxnSpPr>
        <p:spPr>
          <a:xfrm>
            <a:off x="3651232" y="236689"/>
            <a:ext cx="0" cy="608998"/>
          </a:xfrm>
          <a:prstGeom prst="straightConnector1">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70" name="TextBox 369">
            <a:extLst>
              <a:ext uri="{FF2B5EF4-FFF2-40B4-BE49-F238E27FC236}">
                <a16:creationId xmlns:a16="http://schemas.microsoft.com/office/drawing/2014/main" id="{CB32632A-2270-46AF-BC32-FEE00CD20B77}"/>
              </a:ext>
            </a:extLst>
          </p:cNvPr>
          <p:cNvSpPr txBox="1"/>
          <p:nvPr/>
        </p:nvSpPr>
        <p:spPr>
          <a:xfrm>
            <a:off x="8448737" y="3523378"/>
            <a:ext cx="154967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Egress Palo Alto</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Border firewall protection</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Layer 1-7 security</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Break &amp; inspect TLS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Only egress for internet traffic</a:t>
            </a:r>
          </a:p>
        </p:txBody>
      </p:sp>
      <p:grpSp>
        <p:nvGrpSpPr>
          <p:cNvPr id="371" name="Group 370">
            <a:extLst>
              <a:ext uri="{FF2B5EF4-FFF2-40B4-BE49-F238E27FC236}">
                <a16:creationId xmlns:a16="http://schemas.microsoft.com/office/drawing/2014/main" id="{CC5743E4-9B28-4AC9-858B-FF1120044A3F}"/>
              </a:ext>
            </a:extLst>
          </p:cNvPr>
          <p:cNvGrpSpPr/>
          <p:nvPr/>
        </p:nvGrpSpPr>
        <p:grpSpPr>
          <a:xfrm>
            <a:off x="1589477" y="2574071"/>
            <a:ext cx="2074870" cy="705211"/>
            <a:chOff x="1589477" y="2574071"/>
            <a:chExt cx="2074870" cy="705211"/>
          </a:xfrm>
        </p:grpSpPr>
        <p:grpSp>
          <p:nvGrpSpPr>
            <p:cNvPr id="372" name="Group 371">
              <a:extLst>
                <a:ext uri="{FF2B5EF4-FFF2-40B4-BE49-F238E27FC236}">
                  <a16:creationId xmlns:a16="http://schemas.microsoft.com/office/drawing/2014/main" id="{A4ED80AF-0A53-4275-B47C-7C493F4A2DD1}"/>
                </a:ext>
              </a:extLst>
            </p:cNvPr>
            <p:cNvGrpSpPr/>
            <p:nvPr/>
          </p:nvGrpSpPr>
          <p:grpSpPr>
            <a:xfrm>
              <a:off x="1786840" y="2574071"/>
              <a:ext cx="1877507" cy="672027"/>
              <a:chOff x="1786840" y="2574071"/>
              <a:chExt cx="1877507" cy="672027"/>
            </a:xfrm>
          </p:grpSpPr>
          <p:cxnSp>
            <p:nvCxnSpPr>
              <p:cNvPr id="376" name="Straight Connector 375">
                <a:extLst>
                  <a:ext uri="{FF2B5EF4-FFF2-40B4-BE49-F238E27FC236}">
                    <a16:creationId xmlns:a16="http://schemas.microsoft.com/office/drawing/2014/main" id="{CA49D392-EA7C-46D8-A853-ABA6903D8728}"/>
                  </a:ext>
                </a:extLst>
              </p:cNvPr>
              <p:cNvCxnSpPr/>
              <p:nvPr/>
            </p:nvCxnSpPr>
            <p:spPr>
              <a:xfrm>
                <a:off x="1786840" y="3240788"/>
                <a:ext cx="582498"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62C19E32-C998-40A6-A6DE-1580304AD9FF}"/>
                  </a:ext>
                </a:extLst>
              </p:cNvPr>
              <p:cNvCxnSpPr/>
              <p:nvPr/>
            </p:nvCxnSpPr>
            <p:spPr>
              <a:xfrm flipV="1">
                <a:off x="2363048" y="2675076"/>
                <a:ext cx="0" cy="571022"/>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38C05C7-773A-4F06-9E1D-B7FAE4248B16}"/>
                  </a:ext>
                </a:extLst>
              </p:cNvPr>
              <p:cNvCxnSpPr>
                <a:cxnSpLocks/>
              </p:cNvCxnSpPr>
              <p:nvPr/>
            </p:nvCxnSpPr>
            <p:spPr>
              <a:xfrm>
                <a:off x="2354696" y="2672127"/>
                <a:ext cx="1309651"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B6D13270-D8BE-41DA-83B8-B026C4ABBEF2}"/>
                  </a:ext>
                </a:extLst>
              </p:cNvPr>
              <p:cNvCxnSpPr>
                <a:cxnSpLocks/>
              </p:cNvCxnSpPr>
              <p:nvPr/>
            </p:nvCxnSpPr>
            <p:spPr>
              <a:xfrm flipV="1">
                <a:off x="3659690" y="2574071"/>
                <a:ext cx="0" cy="102828"/>
              </a:xfrm>
              <a:prstGeom prst="line">
                <a:avLst/>
              </a:prstGeom>
              <a:ln w="190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73" name="TextBox 372">
              <a:extLst>
                <a:ext uri="{FF2B5EF4-FFF2-40B4-BE49-F238E27FC236}">
                  <a16:creationId xmlns:a16="http://schemas.microsoft.com/office/drawing/2014/main" id="{013E0004-3AEE-4007-A6EF-8A9D5A1DBEC3}"/>
                </a:ext>
              </a:extLst>
            </p:cNvPr>
            <p:cNvSpPr txBox="1"/>
            <p:nvPr/>
          </p:nvSpPr>
          <p:spPr>
            <a:xfrm>
              <a:off x="1589477" y="2999397"/>
              <a:ext cx="914757" cy="279885"/>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HTTPS</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Port 443</a:t>
              </a:r>
            </a:p>
          </p:txBody>
        </p:sp>
      </p:grpSp>
      <p:grpSp>
        <p:nvGrpSpPr>
          <p:cNvPr id="389" name="Group 388">
            <a:extLst>
              <a:ext uri="{FF2B5EF4-FFF2-40B4-BE49-F238E27FC236}">
                <a16:creationId xmlns:a16="http://schemas.microsoft.com/office/drawing/2014/main" id="{6B47DA13-C91C-403B-884C-2A9FF2456B51}"/>
              </a:ext>
            </a:extLst>
          </p:cNvPr>
          <p:cNvGrpSpPr/>
          <p:nvPr/>
        </p:nvGrpSpPr>
        <p:grpSpPr>
          <a:xfrm>
            <a:off x="1589478" y="1959334"/>
            <a:ext cx="914757" cy="279885"/>
            <a:chOff x="1589478" y="1959334"/>
            <a:chExt cx="914757" cy="279885"/>
          </a:xfrm>
        </p:grpSpPr>
        <p:sp>
          <p:nvSpPr>
            <p:cNvPr id="390" name="TextBox 389">
              <a:extLst>
                <a:ext uri="{FF2B5EF4-FFF2-40B4-BE49-F238E27FC236}">
                  <a16:creationId xmlns:a16="http://schemas.microsoft.com/office/drawing/2014/main" id="{3DB2F08A-F268-4439-AAC6-9627D904EEF6}"/>
                </a:ext>
              </a:extLst>
            </p:cNvPr>
            <p:cNvSpPr txBox="1"/>
            <p:nvPr/>
          </p:nvSpPr>
          <p:spPr>
            <a:xfrm>
              <a:off x="1589478" y="1959334"/>
              <a:ext cx="914757" cy="279885"/>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HTTPS</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Port 443</a:t>
              </a:r>
            </a:p>
          </p:txBody>
        </p:sp>
        <p:cxnSp>
          <p:nvCxnSpPr>
            <p:cNvPr id="391" name="Straight Arrow Connector 390">
              <a:extLst>
                <a:ext uri="{FF2B5EF4-FFF2-40B4-BE49-F238E27FC236}">
                  <a16:creationId xmlns:a16="http://schemas.microsoft.com/office/drawing/2014/main" id="{870E771B-29A1-4549-A714-5675B634C96F}"/>
                </a:ext>
              </a:extLst>
            </p:cNvPr>
            <p:cNvCxnSpPr/>
            <p:nvPr/>
          </p:nvCxnSpPr>
          <p:spPr>
            <a:xfrm>
              <a:off x="1783442" y="2190868"/>
              <a:ext cx="678024" cy="0"/>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3" name="Straight Connector 392">
            <a:extLst>
              <a:ext uri="{FF2B5EF4-FFF2-40B4-BE49-F238E27FC236}">
                <a16:creationId xmlns:a16="http://schemas.microsoft.com/office/drawing/2014/main" id="{84C8D6E0-1330-4745-921E-6CD27DF817B8}"/>
              </a:ext>
            </a:extLst>
          </p:cNvPr>
          <p:cNvCxnSpPr/>
          <p:nvPr/>
        </p:nvCxnSpPr>
        <p:spPr>
          <a:xfrm>
            <a:off x="3763524" y="2187100"/>
            <a:ext cx="127482"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9606C16B-A471-4075-AA27-2FE15E9484F6}"/>
              </a:ext>
            </a:extLst>
          </p:cNvPr>
          <p:cNvCxnSpPr>
            <a:cxnSpLocks/>
          </p:cNvCxnSpPr>
          <p:nvPr/>
        </p:nvCxnSpPr>
        <p:spPr>
          <a:xfrm>
            <a:off x="3882551" y="2182783"/>
            <a:ext cx="0" cy="478709"/>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395" name="Group 394">
            <a:extLst>
              <a:ext uri="{FF2B5EF4-FFF2-40B4-BE49-F238E27FC236}">
                <a16:creationId xmlns:a16="http://schemas.microsoft.com/office/drawing/2014/main" id="{0A7D687E-5476-403B-93DF-AAD3CB1E7C88}"/>
              </a:ext>
            </a:extLst>
          </p:cNvPr>
          <p:cNvGrpSpPr/>
          <p:nvPr/>
        </p:nvGrpSpPr>
        <p:grpSpPr>
          <a:xfrm>
            <a:off x="94771" y="496239"/>
            <a:ext cx="1683710" cy="2454011"/>
            <a:chOff x="94771" y="741771"/>
            <a:chExt cx="1683710" cy="2475554"/>
          </a:xfrm>
        </p:grpSpPr>
        <p:grpSp>
          <p:nvGrpSpPr>
            <p:cNvPr id="397" name="Group 396">
              <a:extLst>
                <a:ext uri="{FF2B5EF4-FFF2-40B4-BE49-F238E27FC236}">
                  <a16:creationId xmlns:a16="http://schemas.microsoft.com/office/drawing/2014/main" id="{98E306C1-33EA-40F7-8B6B-1BC57FD992D1}"/>
                </a:ext>
              </a:extLst>
            </p:cNvPr>
            <p:cNvGrpSpPr/>
            <p:nvPr/>
          </p:nvGrpSpPr>
          <p:grpSpPr>
            <a:xfrm>
              <a:off x="94771" y="741771"/>
              <a:ext cx="1683710" cy="1509384"/>
              <a:chOff x="2250643" y="1519392"/>
              <a:chExt cx="1683710" cy="1509384"/>
            </a:xfrm>
          </p:grpSpPr>
          <p:pic>
            <p:nvPicPr>
              <p:cNvPr id="402" name="Graphic 401">
                <a:extLst>
                  <a:ext uri="{FF2B5EF4-FFF2-40B4-BE49-F238E27FC236}">
                    <a16:creationId xmlns:a16="http://schemas.microsoft.com/office/drawing/2014/main" id="{BB5A8336-AF02-4E89-BCA8-FEE83B0FFCCA}"/>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2252284" y="1519392"/>
                <a:ext cx="330200" cy="330200"/>
              </a:xfrm>
              <a:prstGeom prst="rect">
                <a:avLst/>
              </a:prstGeom>
            </p:spPr>
          </p:pic>
          <p:sp>
            <p:nvSpPr>
              <p:cNvPr id="403" name="Rectangle 402">
                <a:extLst>
                  <a:ext uri="{FF2B5EF4-FFF2-40B4-BE49-F238E27FC236}">
                    <a16:creationId xmlns:a16="http://schemas.microsoft.com/office/drawing/2014/main" id="{049E588E-73FB-4DB8-8244-0A82CFD4D898}"/>
                  </a:ext>
                </a:extLst>
              </p:cNvPr>
              <p:cNvSpPr/>
              <p:nvPr/>
            </p:nvSpPr>
            <p:spPr>
              <a:xfrm>
                <a:off x="2250643" y="1519393"/>
                <a:ext cx="1683710" cy="150938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ysClr val="windowText" lastClr="000000"/>
                    </a:solidFill>
                    <a:effectLst/>
                    <a:uLnTx/>
                    <a:uFillTx/>
                    <a:latin typeface="Calibri" panose="020F0502020204030204"/>
                    <a:ea typeface="+mn-ea"/>
                    <a:cs typeface="+mn-cs"/>
                  </a:rPr>
                  <a:t>     Internet</a:t>
                </a:r>
              </a:p>
            </p:txBody>
          </p:sp>
        </p:grpSp>
        <p:pic>
          <p:nvPicPr>
            <p:cNvPr id="399" name="Picture 398">
              <a:extLst>
                <a:ext uri="{FF2B5EF4-FFF2-40B4-BE49-F238E27FC236}">
                  <a16:creationId xmlns:a16="http://schemas.microsoft.com/office/drawing/2014/main" id="{ACA569A3-03D9-4A14-B80E-A131A9D7CC81}"/>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58177" y="1069171"/>
              <a:ext cx="376756" cy="376756"/>
            </a:xfrm>
            <a:prstGeom prst="rect">
              <a:avLst/>
            </a:prstGeom>
          </p:spPr>
        </p:pic>
        <p:pic>
          <p:nvPicPr>
            <p:cNvPr id="400" name="Graphic 399" descr="Smart Phone">
              <a:extLst>
                <a:ext uri="{FF2B5EF4-FFF2-40B4-BE49-F238E27FC236}">
                  <a16:creationId xmlns:a16="http://schemas.microsoft.com/office/drawing/2014/main" id="{EDC56652-67C8-43CC-8A6C-23DE72250E71}"/>
                </a:ext>
              </a:extLst>
            </p:cNvPr>
            <p:cNvPicPr>
              <a:picLocks noChangeAspect="1"/>
            </p:cNvPicPr>
            <p:nvPr/>
          </p:nvPicPr>
          <p:blipFill>
            <a:blip r:embed="rId39" cstate="print">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0"/>
                </a:ext>
              </a:extLst>
            </a:blip>
            <a:stretch>
              <a:fillRect/>
            </a:stretch>
          </p:blipFill>
          <p:spPr>
            <a:xfrm>
              <a:off x="1017426" y="1074560"/>
              <a:ext cx="333280" cy="333280"/>
            </a:xfrm>
            <a:prstGeom prst="rect">
              <a:avLst/>
            </a:prstGeom>
          </p:spPr>
        </p:pic>
        <p:sp>
          <p:nvSpPr>
            <p:cNvPr id="401" name="Rectangle 400">
              <a:extLst>
                <a:ext uri="{FF2B5EF4-FFF2-40B4-BE49-F238E27FC236}">
                  <a16:creationId xmlns:a16="http://schemas.microsoft.com/office/drawing/2014/main" id="{B30D3DE0-DB6F-42BF-BEE6-0B52AE01DED2}"/>
                </a:ext>
              </a:extLst>
            </p:cNvPr>
            <p:cNvSpPr/>
            <p:nvPr/>
          </p:nvSpPr>
          <p:spPr>
            <a:xfrm>
              <a:off x="95677" y="2256692"/>
              <a:ext cx="1682496" cy="9606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ysClr val="windowText" lastClr="000000"/>
                </a:solidFill>
                <a:effectLst/>
                <a:uLnTx/>
                <a:uFillTx/>
                <a:latin typeface="Calibri" panose="020F0502020204030204"/>
                <a:ea typeface="+mn-ea"/>
                <a:cs typeface="+mn-cs"/>
              </a:endParaRPr>
            </a:p>
          </p:txBody>
        </p:sp>
      </p:grpSp>
      <p:sp>
        <p:nvSpPr>
          <p:cNvPr id="405" name="Rectangle 404">
            <a:extLst>
              <a:ext uri="{FF2B5EF4-FFF2-40B4-BE49-F238E27FC236}">
                <a16:creationId xmlns:a16="http://schemas.microsoft.com/office/drawing/2014/main" id="{2EB61C1C-79A0-47ED-ACBB-535BBADF7572}"/>
              </a:ext>
            </a:extLst>
          </p:cNvPr>
          <p:cNvSpPr/>
          <p:nvPr/>
        </p:nvSpPr>
        <p:spPr>
          <a:xfrm>
            <a:off x="95337" y="2943738"/>
            <a:ext cx="1682496" cy="5866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ysClr val="windowText" lastClr="000000"/>
              </a:solidFill>
              <a:effectLst/>
              <a:uLnTx/>
              <a:uFillTx/>
              <a:latin typeface="Calibri" panose="020F0502020204030204"/>
              <a:ea typeface="+mn-ea"/>
              <a:cs typeface="+mn-cs"/>
            </a:endParaRPr>
          </a:p>
        </p:txBody>
      </p:sp>
      <p:sp>
        <p:nvSpPr>
          <p:cNvPr id="406" name="TextBox 405">
            <a:extLst>
              <a:ext uri="{FF2B5EF4-FFF2-40B4-BE49-F238E27FC236}">
                <a16:creationId xmlns:a16="http://schemas.microsoft.com/office/drawing/2014/main" id="{442789CA-E900-4CE7-808C-8AFEDB2747A7}"/>
              </a:ext>
            </a:extLst>
          </p:cNvPr>
          <p:cNvSpPr txBox="1"/>
          <p:nvPr/>
        </p:nvSpPr>
        <p:spPr>
          <a:xfrm>
            <a:off x="57653" y="1130052"/>
            <a:ext cx="1799329"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Thick Endpoints / Mobile </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Comply2Connect enforced on  required endpoints for VPN connectivity. Endpoint origins such as DoDIN can be whitelisted from C2C.</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MFA via DoD PKI, CAC, ECA, PIV-I, etc.</a:t>
            </a:r>
          </a:p>
        </p:txBody>
      </p:sp>
      <p:grpSp>
        <p:nvGrpSpPr>
          <p:cNvPr id="410" name="Group 409">
            <a:extLst>
              <a:ext uri="{FF2B5EF4-FFF2-40B4-BE49-F238E27FC236}">
                <a16:creationId xmlns:a16="http://schemas.microsoft.com/office/drawing/2014/main" id="{6F25A00F-555F-459C-B448-0D6EF9174264}"/>
              </a:ext>
            </a:extLst>
          </p:cNvPr>
          <p:cNvGrpSpPr/>
          <p:nvPr/>
        </p:nvGrpSpPr>
        <p:grpSpPr>
          <a:xfrm>
            <a:off x="3682284" y="323094"/>
            <a:ext cx="4145057" cy="352880"/>
            <a:chOff x="3682284" y="323094"/>
            <a:chExt cx="4145057" cy="352880"/>
          </a:xfrm>
        </p:grpSpPr>
        <p:cxnSp>
          <p:nvCxnSpPr>
            <p:cNvPr id="411" name="Straight Connector 410">
              <a:extLst>
                <a:ext uri="{FF2B5EF4-FFF2-40B4-BE49-F238E27FC236}">
                  <a16:creationId xmlns:a16="http://schemas.microsoft.com/office/drawing/2014/main" id="{47046D1B-F93B-49FD-969F-3324B066CA13}"/>
                </a:ext>
              </a:extLst>
            </p:cNvPr>
            <p:cNvCxnSpPr>
              <a:cxnSpLocks/>
            </p:cNvCxnSpPr>
            <p:nvPr/>
          </p:nvCxnSpPr>
          <p:spPr>
            <a:xfrm flipV="1">
              <a:off x="3687888" y="323094"/>
              <a:ext cx="2805" cy="52895"/>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4581CCE-1BAA-4C12-877A-B6B6E2148B97}"/>
                </a:ext>
              </a:extLst>
            </p:cNvPr>
            <p:cNvCxnSpPr>
              <a:cxnSpLocks/>
            </p:cNvCxnSpPr>
            <p:nvPr/>
          </p:nvCxnSpPr>
          <p:spPr>
            <a:xfrm>
              <a:off x="3682284" y="325998"/>
              <a:ext cx="4145057"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1C75F953-560A-4432-9499-9AE62528F443}"/>
                </a:ext>
              </a:extLst>
            </p:cNvPr>
            <p:cNvCxnSpPr>
              <a:cxnSpLocks/>
            </p:cNvCxnSpPr>
            <p:nvPr/>
          </p:nvCxnSpPr>
          <p:spPr>
            <a:xfrm>
              <a:off x="7819999" y="324154"/>
              <a:ext cx="0" cy="35182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14" name="Picture 413">
            <a:extLst>
              <a:ext uri="{FF2B5EF4-FFF2-40B4-BE49-F238E27FC236}">
                <a16:creationId xmlns:a16="http://schemas.microsoft.com/office/drawing/2014/main" id="{F7316647-ADAB-45B6-BF50-38FBD7505D32}"/>
              </a:ext>
            </a:extLst>
          </p:cNvPr>
          <p:cNvPicPr>
            <a:picLocks noChangeAspect="1"/>
          </p:cNvPicPr>
          <p:nvPr/>
        </p:nvPicPr>
        <p:blipFill>
          <a:blip r:embed="rId33"/>
          <a:stretch>
            <a:fillRect/>
          </a:stretch>
        </p:blipFill>
        <p:spPr>
          <a:xfrm>
            <a:off x="3030621" y="676547"/>
            <a:ext cx="472226" cy="420625"/>
          </a:xfrm>
          <a:prstGeom prst="rect">
            <a:avLst/>
          </a:prstGeom>
        </p:spPr>
      </p:pic>
      <p:sp>
        <p:nvSpPr>
          <p:cNvPr id="415" name="TextBox 414">
            <a:extLst>
              <a:ext uri="{FF2B5EF4-FFF2-40B4-BE49-F238E27FC236}">
                <a16:creationId xmlns:a16="http://schemas.microsoft.com/office/drawing/2014/main" id="{2A0257A0-D561-4DE0-9BE0-E6EFB7DA6617}"/>
              </a:ext>
            </a:extLst>
          </p:cNvPr>
          <p:cNvSpPr txBox="1"/>
          <p:nvPr/>
        </p:nvSpPr>
        <p:spPr>
          <a:xfrm>
            <a:off x="2453140" y="1262153"/>
            <a:ext cx="140822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Ingress Palo Alto</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Border firewall protection</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Layer 1-7 security</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Break &amp; inspect TLS for non AppGate destined traffic</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L7 WAF-like functionality to detect protocol anomalies and vulnerability exploits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Only ingress point for CNAP access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16" name="Picture 415">
            <a:extLst>
              <a:ext uri="{FF2B5EF4-FFF2-40B4-BE49-F238E27FC236}">
                <a16:creationId xmlns:a16="http://schemas.microsoft.com/office/drawing/2014/main" id="{B232D6A2-1A03-4DEE-9637-58C1C6DE1BD2}"/>
              </a:ext>
            </a:extLst>
          </p:cNvPr>
          <p:cNvPicPr>
            <a:picLocks noChangeAspect="1"/>
          </p:cNvPicPr>
          <p:nvPr/>
        </p:nvPicPr>
        <p:blipFill>
          <a:blip r:embed="rId33"/>
          <a:stretch>
            <a:fillRect/>
          </a:stretch>
        </p:blipFill>
        <p:spPr>
          <a:xfrm>
            <a:off x="2914859" y="759467"/>
            <a:ext cx="472226" cy="420625"/>
          </a:xfrm>
          <a:prstGeom prst="rect">
            <a:avLst/>
          </a:prstGeom>
        </p:spPr>
      </p:pic>
      <p:pic>
        <p:nvPicPr>
          <p:cNvPr id="417" name="Picture 416">
            <a:extLst>
              <a:ext uri="{FF2B5EF4-FFF2-40B4-BE49-F238E27FC236}">
                <a16:creationId xmlns:a16="http://schemas.microsoft.com/office/drawing/2014/main" id="{8FFE9F3D-F2E2-4B4F-A53E-D7DF6D8B5A97}"/>
              </a:ext>
            </a:extLst>
          </p:cNvPr>
          <p:cNvPicPr>
            <a:picLocks noChangeAspect="1"/>
          </p:cNvPicPr>
          <p:nvPr/>
        </p:nvPicPr>
        <p:blipFill>
          <a:blip r:embed="rId33"/>
          <a:stretch>
            <a:fillRect/>
          </a:stretch>
        </p:blipFill>
        <p:spPr>
          <a:xfrm>
            <a:off x="2780847" y="853062"/>
            <a:ext cx="472226" cy="420625"/>
          </a:xfrm>
          <a:prstGeom prst="rect">
            <a:avLst/>
          </a:prstGeom>
        </p:spPr>
      </p:pic>
      <p:sp>
        <p:nvSpPr>
          <p:cNvPr id="420" name="TextBox 419">
            <a:extLst>
              <a:ext uri="{FF2B5EF4-FFF2-40B4-BE49-F238E27FC236}">
                <a16:creationId xmlns:a16="http://schemas.microsoft.com/office/drawing/2014/main" id="{FEA43839-81D7-443A-8687-A6D6C7E0DB1A}"/>
              </a:ext>
            </a:extLst>
          </p:cNvPr>
          <p:cNvSpPr txBox="1"/>
          <p:nvPr/>
        </p:nvSpPr>
        <p:spPr>
          <a:xfrm>
            <a:off x="1483425" y="644143"/>
            <a:ext cx="1083425" cy="279885"/>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Port 443</a:t>
            </a:r>
          </a:p>
        </p:txBody>
      </p:sp>
      <p:sp>
        <p:nvSpPr>
          <p:cNvPr id="425" name="TextBox 424">
            <a:extLst>
              <a:ext uri="{FF2B5EF4-FFF2-40B4-BE49-F238E27FC236}">
                <a16:creationId xmlns:a16="http://schemas.microsoft.com/office/drawing/2014/main" id="{7F91FC25-34F9-48FD-BE24-5E7E49E0BE28}"/>
              </a:ext>
            </a:extLst>
          </p:cNvPr>
          <p:cNvSpPr txBox="1"/>
          <p:nvPr/>
        </p:nvSpPr>
        <p:spPr>
          <a:xfrm rot="5400000">
            <a:off x="3267065" y="1557979"/>
            <a:ext cx="1175674" cy="18678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HTTPS/443 </a:t>
            </a:r>
          </a:p>
        </p:txBody>
      </p:sp>
      <p:sp>
        <p:nvSpPr>
          <p:cNvPr id="427" name="TextBox 426">
            <a:extLst>
              <a:ext uri="{FF2B5EF4-FFF2-40B4-BE49-F238E27FC236}">
                <a16:creationId xmlns:a16="http://schemas.microsoft.com/office/drawing/2014/main" id="{62D51D67-8445-4E42-B3AB-F18D2E0AE882}"/>
              </a:ext>
            </a:extLst>
          </p:cNvPr>
          <p:cNvSpPr txBox="1"/>
          <p:nvPr/>
        </p:nvSpPr>
        <p:spPr>
          <a:xfrm rot="16200000">
            <a:off x="4973683" y="4759426"/>
            <a:ext cx="914757" cy="18678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PCoIP Port 4172</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8" name="TextBox 427">
            <a:extLst>
              <a:ext uri="{FF2B5EF4-FFF2-40B4-BE49-F238E27FC236}">
                <a16:creationId xmlns:a16="http://schemas.microsoft.com/office/drawing/2014/main" id="{0DEE68B5-6A53-46EA-A8B3-906F8801E180}"/>
              </a:ext>
            </a:extLst>
          </p:cNvPr>
          <p:cNvSpPr txBox="1"/>
          <p:nvPr/>
        </p:nvSpPr>
        <p:spPr>
          <a:xfrm>
            <a:off x="-14133" y="3557831"/>
            <a:ext cx="2338475" cy="1785104"/>
          </a:xfrm>
          <a:prstGeom prst="rect">
            <a:avLst/>
          </a:prstGeom>
          <a:noFill/>
        </p:spPr>
        <p:txBody>
          <a:bodyPr wrap="square" rtlCol="0">
            <a:spAutoFit/>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All elements of the CNAP are monitored and controlled by CSSP services</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TLS break &amp; inspect at both Palo Altos, (ingress and egress) with logs forwarding to CSSP</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Full log aggregation throughout all elements of DAP stack using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Fluentd</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Integrated with elements of C5ISR CSSP capability</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9" name="TextBox 428">
            <a:extLst>
              <a:ext uri="{FF2B5EF4-FFF2-40B4-BE49-F238E27FC236}">
                <a16:creationId xmlns:a16="http://schemas.microsoft.com/office/drawing/2014/main" id="{E4DFA453-945A-4650-8762-513C692B3E16}"/>
              </a:ext>
            </a:extLst>
          </p:cNvPr>
          <p:cNvSpPr txBox="1"/>
          <p:nvPr/>
        </p:nvSpPr>
        <p:spPr>
          <a:xfrm rot="5400000">
            <a:off x="2117804" y="4664904"/>
            <a:ext cx="914757" cy="276551"/>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A5A5A5"/>
                </a:solidFill>
                <a:effectLst/>
                <a:uLnTx/>
                <a:uFillTx/>
                <a:latin typeface="Calibri" panose="020F0502020204030204"/>
                <a:ea typeface="+mn-ea"/>
                <a:cs typeface="+mn-cs"/>
              </a:rPr>
              <a:t>LDAPS</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A5A5A5"/>
                </a:solidFill>
                <a:effectLst/>
                <a:uLnTx/>
                <a:uFillTx/>
                <a:latin typeface="Calibri" panose="020F0502020204030204"/>
                <a:ea typeface="+mn-ea"/>
                <a:cs typeface="+mn-cs"/>
              </a:rPr>
              <a:t>Port 636</a:t>
            </a:r>
            <a:endParaRPr kumimoji="0" lang="en-US" sz="800" b="0" i="0" u="none" strike="noStrike" kern="1200" cap="none" spc="0" normalizeH="0" baseline="0" noProof="0" dirty="0">
              <a:ln>
                <a:noFill/>
              </a:ln>
              <a:solidFill>
                <a:srgbClr val="A5A5A5"/>
              </a:solidFill>
              <a:effectLst/>
              <a:uLnTx/>
              <a:uFillTx/>
              <a:latin typeface="Calibri" panose="020F0502020204030204"/>
              <a:ea typeface="+mn-ea"/>
              <a:cs typeface="+mn-cs"/>
            </a:endParaRPr>
          </a:p>
        </p:txBody>
      </p:sp>
      <p:sp>
        <p:nvSpPr>
          <p:cNvPr id="430" name="TextBox 429">
            <a:extLst>
              <a:ext uri="{FF2B5EF4-FFF2-40B4-BE49-F238E27FC236}">
                <a16:creationId xmlns:a16="http://schemas.microsoft.com/office/drawing/2014/main" id="{0DD66FA6-FC28-4932-8698-44FB8F5DF183}"/>
              </a:ext>
            </a:extLst>
          </p:cNvPr>
          <p:cNvSpPr txBox="1"/>
          <p:nvPr/>
        </p:nvSpPr>
        <p:spPr>
          <a:xfrm rot="16200000">
            <a:off x="2222600" y="3770802"/>
            <a:ext cx="914757" cy="276551"/>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A5A5A5"/>
                </a:solidFill>
                <a:effectLst/>
                <a:uLnTx/>
                <a:uFillTx/>
                <a:latin typeface="Calibri" panose="020F0502020204030204"/>
                <a:ea typeface="+mn-ea"/>
                <a:cs typeface="+mn-cs"/>
              </a:rPr>
              <a:t>HTTPS</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A5A5A5"/>
                </a:solidFill>
                <a:effectLst/>
                <a:uLnTx/>
                <a:uFillTx/>
                <a:latin typeface="Calibri" panose="020F0502020204030204"/>
                <a:ea typeface="+mn-ea"/>
                <a:cs typeface="+mn-cs"/>
              </a:rPr>
              <a:t>Port 443</a:t>
            </a:r>
          </a:p>
        </p:txBody>
      </p:sp>
      <p:sp>
        <p:nvSpPr>
          <p:cNvPr id="431" name="TextBox 430">
            <a:extLst>
              <a:ext uri="{FF2B5EF4-FFF2-40B4-BE49-F238E27FC236}">
                <a16:creationId xmlns:a16="http://schemas.microsoft.com/office/drawing/2014/main" id="{AA99F43C-4F5B-43CA-A00C-AC85B340E8E4}"/>
              </a:ext>
            </a:extLst>
          </p:cNvPr>
          <p:cNvSpPr txBox="1"/>
          <p:nvPr/>
        </p:nvSpPr>
        <p:spPr>
          <a:xfrm>
            <a:off x="6024253" y="298534"/>
            <a:ext cx="2405659" cy="186782"/>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HTTPS/</a:t>
            </a:r>
            <a:r>
              <a:rPr kumimoji="0" lang="en-US" sz="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443</a:t>
            </a:r>
          </a:p>
        </p:txBody>
      </p:sp>
      <p:sp>
        <p:nvSpPr>
          <p:cNvPr id="435" name="TextBox 434">
            <a:extLst>
              <a:ext uri="{FF2B5EF4-FFF2-40B4-BE49-F238E27FC236}">
                <a16:creationId xmlns:a16="http://schemas.microsoft.com/office/drawing/2014/main" id="{5ADB427E-6A8C-45DF-A875-3839A8B3CACD}"/>
              </a:ext>
            </a:extLst>
          </p:cNvPr>
          <p:cNvSpPr txBox="1"/>
          <p:nvPr/>
        </p:nvSpPr>
        <p:spPr>
          <a:xfrm>
            <a:off x="5520184" y="78514"/>
            <a:ext cx="2964947" cy="190117"/>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Internet Egress for Thick &amp; Mobile Endpoint</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37" name="Straight Connector 1024">
            <a:extLst>
              <a:ext uri="{FF2B5EF4-FFF2-40B4-BE49-F238E27FC236}">
                <a16:creationId xmlns:a16="http://schemas.microsoft.com/office/drawing/2014/main" id="{44A38ED4-7970-42BD-ABC4-5B687D1C8FE1}"/>
              </a:ext>
            </a:extLst>
          </p:cNvPr>
          <p:cNvCxnSpPr>
            <a:cxnSpLocks/>
          </p:cNvCxnSpPr>
          <p:nvPr/>
        </p:nvCxnSpPr>
        <p:spPr>
          <a:xfrm>
            <a:off x="8979506" y="223136"/>
            <a:ext cx="0" cy="184386"/>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83A5B1C4-1343-48B2-940F-92842390DC24}"/>
              </a:ext>
            </a:extLst>
          </p:cNvPr>
          <p:cNvCxnSpPr>
            <a:cxnSpLocks/>
          </p:cNvCxnSpPr>
          <p:nvPr/>
        </p:nvCxnSpPr>
        <p:spPr>
          <a:xfrm>
            <a:off x="5488090" y="5213839"/>
            <a:ext cx="4088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5D5070B8-4593-4FEA-AF15-30B77BF2ECCF}"/>
              </a:ext>
            </a:extLst>
          </p:cNvPr>
          <p:cNvCxnSpPr>
            <a:cxnSpLocks/>
          </p:cNvCxnSpPr>
          <p:nvPr/>
        </p:nvCxnSpPr>
        <p:spPr>
          <a:xfrm>
            <a:off x="5896422" y="1102476"/>
            <a:ext cx="0" cy="41226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1024">
            <a:extLst>
              <a:ext uri="{FF2B5EF4-FFF2-40B4-BE49-F238E27FC236}">
                <a16:creationId xmlns:a16="http://schemas.microsoft.com/office/drawing/2014/main" id="{10CA286F-1ADA-4502-A8E0-51266D6583A0}"/>
              </a:ext>
            </a:extLst>
          </p:cNvPr>
          <p:cNvCxnSpPr>
            <a:cxnSpLocks/>
          </p:cNvCxnSpPr>
          <p:nvPr/>
        </p:nvCxnSpPr>
        <p:spPr>
          <a:xfrm>
            <a:off x="5903803" y="2863954"/>
            <a:ext cx="319206"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1024">
            <a:extLst>
              <a:ext uri="{FF2B5EF4-FFF2-40B4-BE49-F238E27FC236}">
                <a16:creationId xmlns:a16="http://schemas.microsoft.com/office/drawing/2014/main" id="{4055495B-09BF-4982-8623-E6AB9E1769B9}"/>
              </a:ext>
            </a:extLst>
          </p:cNvPr>
          <p:cNvCxnSpPr>
            <a:cxnSpLocks/>
          </p:cNvCxnSpPr>
          <p:nvPr/>
        </p:nvCxnSpPr>
        <p:spPr>
          <a:xfrm>
            <a:off x="5884309" y="1345273"/>
            <a:ext cx="319206"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4" name="TextBox 443">
            <a:extLst>
              <a:ext uri="{FF2B5EF4-FFF2-40B4-BE49-F238E27FC236}">
                <a16:creationId xmlns:a16="http://schemas.microsoft.com/office/drawing/2014/main" id="{C571BCDB-5134-4EEB-9F19-FFAF9BA61544}"/>
              </a:ext>
            </a:extLst>
          </p:cNvPr>
          <p:cNvSpPr txBox="1"/>
          <p:nvPr/>
        </p:nvSpPr>
        <p:spPr>
          <a:xfrm rot="16200000">
            <a:off x="7405272" y="1139493"/>
            <a:ext cx="1991911" cy="190117"/>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HTTP/80 HTTPS/443     by default</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5" name="Straight Connector 444">
            <a:extLst>
              <a:ext uri="{FF2B5EF4-FFF2-40B4-BE49-F238E27FC236}">
                <a16:creationId xmlns:a16="http://schemas.microsoft.com/office/drawing/2014/main" id="{8C7F2E23-FC7D-4F49-B940-1FC5C2462C2F}"/>
              </a:ext>
            </a:extLst>
          </p:cNvPr>
          <p:cNvCxnSpPr>
            <a:cxnSpLocks/>
          </p:cNvCxnSpPr>
          <p:nvPr/>
        </p:nvCxnSpPr>
        <p:spPr>
          <a:xfrm>
            <a:off x="7961670" y="993697"/>
            <a:ext cx="504234"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6" name="TextBox 445">
            <a:extLst>
              <a:ext uri="{FF2B5EF4-FFF2-40B4-BE49-F238E27FC236}">
                <a16:creationId xmlns:a16="http://schemas.microsoft.com/office/drawing/2014/main" id="{AD1D7519-15F3-40FD-93C1-2AFC56C30A45}"/>
              </a:ext>
            </a:extLst>
          </p:cNvPr>
          <p:cNvSpPr txBox="1"/>
          <p:nvPr/>
        </p:nvSpPr>
        <p:spPr>
          <a:xfrm>
            <a:off x="8439329" y="1289639"/>
            <a:ext cx="1549673"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Zeek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Network intrusion detection for Dev egress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Live analysis of network events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Custom alerting to network activities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Enables full packet capture</a:t>
            </a:r>
          </a:p>
        </p:txBody>
      </p:sp>
      <p:cxnSp>
        <p:nvCxnSpPr>
          <p:cNvPr id="447" name="Straight Arrow Connector 446">
            <a:extLst>
              <a:ext uri="{FF2B5EF4-FFF2-40B4-BE49-F238E27FC236}">
                <a16:creationId xmlns:a16="http://schemas.microsoft.com/office/drawing/2014/main" id="{D9B61B90-F43B-4C0E-9D3F-90D98D7266DB}"/>
              </a:ext>
            </a:extLst>
          </p:cNvPr>
          <p:cNvCxnSpPr>
            <a:cxnSpLocks/>
          </p:cNvCxnSpPr>
          <p:nvPr/>
        </p:nvCxnSpPr>
        <p:spPr>
          <a:xfrm>
            <a:off x="1774415" y="867166"/>
            <a:ext cx="705555"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8" name="TextBox 447">
            <a:extLst>
              <a:ext uri="{FF2B5EF4-FFF2-40B4-BE49-F238E27FC236}">
                <a16:creationId xmlns:a16="http://schemas.microsoft.com/office/drawing/2014/main" id="{B8DF2190-3162-401A-9086-7EB32DDC2D7E}"/>
              </a:ext>
            </a:extLst>
          </p:cNvPr>
          <p:cNvSpPr txBox="1"/>
          <p:nvPr/>
        </p:nvSpPr>
        <p:spPr>
          <a:xfrm>
            <a:off x="1500015" y="881116"/>
            <a:ext cx="1083425" cy="279885"/>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HTTPS</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Port 443</a:t>
            </a:r>
          </a:p>
        </p:txBody>
      </p:sp>
      <p:cxnSp>
        <p:nvCxnSpPr>
          <p:cNvPr id="449" name="Straight Arrow Connector 448">
            <a:extLst>
              <a:ext uri="{FF2B5EF4-FFF2-40B4-BE49-F238E27FC236}">
                <a16:creationId xmlns:a16="http://schemas.microsoft.com/office/drawing/2014/main" id="{A021FE62-4F9E-4954-89E7-7C2545BE33CA}"/>
              </a:ext>
            </a:extLst>
          </p:cNvPr>
          <p:cNvCxnSpPr>
            <a:cxnSpLocks/>
          </p:cNvCxnSpPr>
          <p:nvPr/>
        </p:nvCxnSpPr>
        <p:spPr>
          <a:xfrm>
            <a:off x="1783442" y="1093724"/>
            <a:ext cx="705290"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1" name="TextBox 450">
            <a:extLst>
              <a:ext uri="{FF2B5EF4-FFF2-40B4-BE49-F238E27FC236}">
                <a16:creationId xmlns:a16="http://schemas.microsoft.com/office/drawing/2014/main" id="{8E829E72-66F3-4BC1-A69A-04FD1138C863}"/>
              </a:ext>
            </a:extLst>
          </p:cNvPr>
          <p:cNvSpPr txBox="1"/>
          <p:nvPr/>
        </p:nvSpPr>
        <p:spPr>
          <a:xfrm>
            <a:off x="3864753" y="1635137"/>
            <a:ext cx="1769489"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AppGate (SDP VPN)</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Zero Trust VPN</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Micro-segmentation of resources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Enforces Comply2Connect </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Utilizes RBAC for access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Provides </a:t>
            </a:r>
            <a:r>
              <a:rPr kumimoji="0" lang="en-US" sz="800" b="1" i="0" u="none" strike="noStrike" kern="1200" cap="none" spc="0" normalizeH="0" baseline="0" noProof="0" dirty="0" err="1">
                <a:ln>
                  <a:noFill/>
                </a:ln>
                <a:solidFill>
                  <a:prstClr val="black"/>
                </a:solidFill>
                <a:effectLst/>
                <a:uLnTx/>
                <a:uFillTx/>
                <a:latin typeface="Calibri" panose="020F0502020204030204"/>
                <a:ea typeface="+mn-ea"/>
                <a:cs typeface="+mn-cs"/>
              </a:rPr>
              <a:t>mTLS</a:t>
            </a: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 tunnel</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Outbound traffic mirrored to </a:t>
            </a:r>
            <a:r>
              <a:rPr kumimoji="0" lang="en-US" sz="800" b="1" i="0" u="none" strike="noStrike" kern="1200" cap="none" spc="0" normalizeH="0" baseline="0" noProof="0" dirty="0" err="1">
                <a:ln>
                  <a:noFill/>
                </a:ln>
                <a:solidFill>
                  <a:prstClr val="black"/>
                </a:solidFill>
                <a:effectLst/>
                <a:uLnTx/>
                <a:uFillTx/>
                <a:latin typeface="Calibri" panose="020F0502020204030204"/>
                <a:ea typeface="+mn-ea"/>
                <a:cs typeface="+mn-cs"/>
              </a:rPr>
              <a:t>Zeek</a:t>
            </a:r>
            <a:endPar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52" name="Group 451">
            <a:extLst>
              <a:ext uri="{FF2B5EF4-FFF2-40B4-BE49-F238E27FC236}">
                <a16:creationId xmlns:a16="http://schemas.microsoft.com/office/drawing/2014/main" id="{5C5F9605-1142-4CD3-BAF3-0AD4997FB81B}"/>
              </a:ext>
            </a:extLst>
          </p:cNvPr>
          <p:cNvGrpSpPr/>
          <p:nvPr/>
        </p:nvGrpSpPr>
        <p:grpSpPr>
          <a:xfrm>
            <a:off x="3995376" y="1178584"/>
            <a:ext cx="460101" cy="492444"/>
            <a:chOff x="4383089" y="770550"/>
            <a:chExt cx="585073" cy="626201"/>
          </a:xfrm>
        </p:grpSpPr>
        <p:sp>
          <p:nvSpPr>
            <p:cNvPr id="453" name="Rectangle 452">
              <a:extLst>
                <a:ext uri="{FF2B5EF4-FFF2-40B4-BE49-F238E27FC236}">
                  <a16:creationId xmlns:a16="http://schemas.microsoft.com/office/drawing/2014/main" id="{7C20869B-6960-4D46-953E-C9E41B71B0A1}"/>
                </a:ext>
              </a:extLst>
            </p:cNvPr>
            <p:cNvSpPr/>
            <p:nvPr/>
          </p:nvSpPr>
          <p:spPr>
            <a:xfrm>
              <a:off x="4513234" y="770550"/>
              <a:ext cx="454928" cy="4736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54" name="Graphic 453">
              <a:extLst>
                <a:ext uri="{FF2B5EF4-FFF2-40B4-BE49-F238E27FC236}">
                  <a16:creationId xmlns:a16="http://schemas.microsoft.com/office/drawing/2014/main" id="{777462BB-626D-43F9-AB7F-FAA14B3F47CE}"/>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 xmlns:asvg="http://schemas.microsoft.com/office/drawing/2016/SVG/main" r:embed="rId42"/>
                </a:ext>
              </a:extLst>
            </a:blip>
            <a:stretch>
              <a:fillRect/>
            </a:stretch>
          </p:blipFill>
          <p:spPr>
            <a:xfrm>
              <a:off x="4534429" y="796249"/>
              <a:ext cx="416328" cy="416328"/>
            </a:xfrm>
            <a:prstGeom prst="rect">
              <a:avLst/>
            </a:prstGeom>
          </p:spPr>
        </p:pic>
        <p:sp>
          <p:nvSpPr>
            <p:cNvPr id="455" name="Rectangle 454">
              <a:extLst>
                <a:ext uri="{FF2B5EF4-FFF2-40B4-BE49-F238E27FC236}">
                  <a16:creationId xmlns:a16="http://schemas.microsoft.com/office/drawing/2014/main" id="{3BF11129-E89F-4DA5-9C50-AF4A19680F99}"/>
                </a:ext>
              </a:extLst>
            </p:cNvPr>
            <p:cNvSpPr/>
            <p:nvPr/>
          </p:nvSpPr>
          <p:spPr>
            <a:xfrm>
              <a:off x="4448625" y="846949"/>
              <a:ext cx="454928" cy="4736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56" name="Graphic 455">
              <a:extLst>
                <a:ext uri="{FF2B5EF4-FFF2-40B4-BE49-F238E27FC236}">
                  <a16:creationId xmlns:a16="http://schemas.microsoft.com/office/drawing/2014/main" id="{EC052E3E-80F4-4AB1-8036-DC0E29517161}"/>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 xmlns:asvg="http://schemas.microsoft.com/office/drawing/2016/SVG/main" r:embed="rId42"/>
                </a:ext>
              </a:extLst>
            </a:blip>
            <a:stretch>
              <a:fillRect/>
            </a:stretch>
          </p:blipFill>
          <p:spPr>
            <a:xfrm>
              <a:off x="4469820" y="872648"/>
              <a:ext cx="416328" cy="416328"/>
            </a:xfrm>
            <a:prstGeom prst="rect">
              <a:avLst/>
            </a:prstGeom>
          </p:spPr>
        </p:pic>
        <p:sp>
          <p:nvSpPr>
            <p:cNvPr id="457" name="Rectangle 456">
              <a:extLst>
                <a:ext uri="{FF2B5EF4-FFF2-40B4-BE49-F238E27FC236}">
                  <a16:creationId xmlns:a16="http://schemas.microsoft.com/office/drawing/2014/main" id="{CF5D242D-AC2E-448B-A51C-2998D757C1E6}"/>
                </a:ext>
              </a:extLst>
            </p:cNvPr>
            <p:cNvSpPr/>
            <p:nvPr/>
          </p:nvSpPr>
          <p:spPr>
            <a:xfrm>
              <a:off x="4383089" y="923062"/>
              <a:ext cx="454928" cy="4736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58" name="Graphic 457">
              <a:extLst>
                <a:ext uri="{FF2B5EF4-FFF2-40B4-BE49-F238E27FC236}">
                  <a16:creationId xmlns:a16="http://schemas.microsoft.com/office/drawing/2014/main" id="{56172E78-63B0-4CFF-93D4-0E6F9394E8CB}"/>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 xmlns:asvg="http://schemas.microsoft.com/office/drawing/2016/SVG/main" r:embed="rId42"/>
                </a:ext>
              </a:extLst>
            </a:blip>
            <a:stretch>
              <a:fillRect/>
            </a:stretch>
          </p:blipFill>
          <p:spPr>
            <a:xfrm>
              <a:off x="4416626" y="948933"/>
              <a:ext cx="416328" cy="416328"/>
            </a:xfrm>
            <a:prstGeom prst="rect">
              <a:avLst/>
            </a:prstGeom>
          </p:spPr>
        </p:pic>
      </p:grpSp>
      <p:cxnSp>
        <p:nvCxnSpPr>
          <p:cNvPr id="459" name="Connector: Elbow 458">
            <a:extLst>
              <a:ext uri="{FF2B5EF4-FFF2-40B4-BE49-F238E27FC236}">
                <a16:creationId xmlns:a16="http://schemas.microsoft.com/office/drawing/2014/main" id="{65B51F0C-81BA-4D0E-A5E4-880A6FBC1357}"/>
              </a:ext>
            </a:extLst>
          </p:cNvPr>
          <p:cNvCxnSpPr>
            <a:cxnSpLocks/>
          </p:cNvCxnSpPr>
          <p:nvPr/>
        </p:nvCxnSpPr>
        <p:spPr>
          <a:xfrm>
            <a:off x="3761511" y="1082155"/>
            <a:ext cx="515089" cy="98973"/>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0" name="TextBox 459">
            <a:extLst>
              <a:ext uri="{FF2B5EF4-FFF2-40B4-BE49-F238E27FC236}">
                <a16:creationId xmlns:a16="http://schemas.microsoft.com/office/drawing/2014/main" id="{A1429852-2FBD-423E-9337-D2A3C9583CC3}"/>
              </a:ext>
            </a:extLst>
          </p:cNvPr>
          <p:cNvSpPr txBox="1"/>
          <p:nvPr/>
        </p:nvSpPr>
        <p:spPr>
          <a:xfrm>
            <a:off x="0" y="-6920"/>
            <a:ext cx="234082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Cloud Native Access Point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(CNAP)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61" name="Group 460">
            <a:extLst>
              <a:ext uri="{FF2B5EF4-FFF2-40B4-BE49-F238E27FC236}">
                <a16:creationId xmlns:a16="http://schemas.microsoft.com/office/drawing/2014/main" id="{CB3549F3-5D97-4500-B21A-0E2FD517EA63}"/>
              </a:ext>
            </a:extLst>
          </p:cNvPr>
          <p:cNvGrpSpPr/>
          <p:nvPr/>
        </p:nvGrpSpPr>
        <p:grpSpPr>
          <a:xfrm>
            <a:off x="5279145" y="419359"/>
            <a:ext cx="346972" cy="316240"/>
            <a:chOff x="7988095" y="1313204"/>
            <a:chExt cx="714802" cy="651487"/>
          </a:xfrm>
        </p:grpSpPr>
        <p:grpSp>
          <p:nvGrpSpPr>
            <p:cNvPr id="462" name="Group 461">
              <a:extLst>
                <a:ext uri="{FF2B5EF4-FFF2-40B4-BE49-F238E27FC236}">
                  <a16:creationId xmlns:a16="http://schemas.microsoft.com/office/drawing/2014/main" id="{238330DA-9A59-47E8-8398-63F1AF2E2CBC}"/>
                </a:ext>
              </a:extLst>
            </p:cNvPr>
            <p:cNvGrpSpPr/>
            <p:nvPr/>
          </p:nvGrpSpPr>
          <p:grpSpPr>
            <a:xfrm>
              <a:off x="8247969" y="1313204"/>
              <a:ext cx="454928" cy="473689"/>
              <a:chOff x="8126172" y="1294466"/>
              <a:chExt cx="454928" cy="473689"/>
            </a:xfrm>
          </p:grpSpPr>
          <p:sp>
            <p:nvSpPr>
              <p:cNvPr id="469" name="Rectangle 468">
                <a:extLst>
                  <a:ext uri="{FF2B5EF4-FFF2-40B4-BE49-F238E27FC236}">
                    <a16:creationId xmlns:a16="http://schemas.microsoft.com/office/drawing/2014/main" id="{79959F96-22F3-44DC-9A39-CEABCF01FDA7}"/>
                  </a:ext>
                </a:extLst>
              </p:cNvPr>
              <p:cNvSpPr/>
              <p:nvPr/>
            </p:nvSpPr>
            <p:spPr>
              <a:xfrm>
                <a:off x="8126172" y="1294466"/>
                <a:ext cx="454928" cy="4736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0" name="Picture 14" descr="Image result for zeek">
                <a:extLst>
                  <a:ext uri="{FF2B5EF4-FFF2-40B4-BE49-F238E27FC236}">
                    <a16:creationId xmlns:a16="http://schemas.microsoft.com/office/drawing/2014/main" id="{33FEFFD5-5BD7-4914-8031-5E13BAE73F58}"/>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126172" y="1323938"/>
                <a:ext cx="454928" cy="435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3" name="Group 462">
              <a:extLst>
                <a:ext uri="{FF2B5EF4-FFF2-40B4-BE49-F238E27FC236}">
                  <a16:creationId xmlns:a16="http://schemas.microsoft.com/office/drawing/2014/main" id="{63BE1858-3F13-40B2-B6B9-256C5E892926}"/>
                </a:ext>
              </a:extLst>
            </p:cNvPr>
            <p:cNvGrpSpPr/>
            <p:nvPr/>
          </p:nvGrpSpPr>
          <p:grpSpPr>
            <a:xfrm>
              <a:off x="8119327" y="1400200"/>
              <a:ext cx="454928" cy="473689"/>
              <a:chOff x="8126172" y="1294466"/>
              <a:chExt cx="454928" cy="473689"/>
            </a:xfrm>
          </p:grpSpPr>
          <p:sp>
            <p:nvSpPr>
              <p:cNvPr id="467" name="Rectangle 466">
                <a:extLst>
                  <a:ext uri="{FF2B5EF4-FFF2-40B4-BE49-F238E27FC236}">
                    <a16:creationId xmlns:a16="http://schemas.microsoft.com/office/drawing/2014/main" id="{B4F314C7-E5F1-4C81-95A4-5C18095CC05E}"/>
                  </a:ext>
                </a:extLst>
              </p:cNvPr>
              <p:cNvSpPr/>
              <p:nvPr/>
            </p:nvSpPr>
            <p:spPr>
              <a:xfrm>
                <a:off x="8126172" y="1294466"/>
                <a:ext cx="454928" cy="4736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8" name="Picture 14" descr="Image result for zeek">
                <a:extLst>
                  <a:ext uri="{FF2B5EF4-FFF2-40B4-BE49-F238E27FC236}">
                    <a16:creationId xmlns:a16="http://schemas.microsoft.com/office/drawing/2014/main" id="{3ABC2EEF-FFBB-4F67-A8BE-1A7441EEA44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126172" y="1323938"/>
                <a:ext cx="454928" cy="435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4" name="Group 463">
              <a:extLst>
                <a:ext uri="{FF2B5EF4-FFF2-40B4-BE49-F238E27FC236}">
                  <a16:creationId xmlns:a16="http://schemas.microsoft.com/office/drawing/2014/main" id="{7463A1A1-AC25-49EC-ABDB-B1939937360A}"/>
                </a:ext>
              </a:extLst>
            </p:cNvPr>
            <p:cNvGrpSpPr/>
            <p:nvPr/>
          </p:nvGrpSpPr>
          <p:grpSpPr>
            <a:xfrm>
              <a:off x="7988095" y="1491002"/>
              <a:ext cx="454928" cy="473689"/>
              <a:chOff x="8126172" y="1294466"/>
              <a:chExt cx="454928" cy="473689"/>
            </a:xfrm>
          </p:grpSpPr>
          <p:sp>
            <p:nvSpPr>
              <p:cNvPr id="465" name="Rectangle 464">
                <a:extLst>
                  <a:ext uri="{FF2B5EF4-FFF2-40B4-BE49-F238E27FC236}">
                    <a16:creationId xmlns:a16="http://schemas.microsoft.com/office/drawing/2014/main" id="{A608235D-2797-4C0B-ABBB-2B42924539C9}"/>
                  </a:ext>
                </a:extLst>
              </p:cNvPr>
              <p:cNvSpPr/>
              <p:nvPr/>
            </p:nvSpPr>
            <p:spPr>
              <a:xfrm>
                <a:off x="8126172" y="1294466"/>
                <a:ext cx="454928" cy="4736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6" name="Picture 14" descr="Image result for zeek">
                <a:extLst>
                  <a:ext uri="{FF2B5EF4-FFF2-40B4-BE49-F238E27FC236}">
                    <a16:creationId xmlns:a16="http://schemas.microsoft.com/office/drawing/2014/main" id="{DB3F9EF6-2911-44AE-84CE-AE6BC3D81286}"/>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126172" y="1323936"/>
                <a:ext cx="454928" cy="43542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71" name="TextBox 470">
            <a:extLst>
              <a:ext uri="{FF2B5EF4-FFF2-40B4-BE49-F238E27FC236}">
                <a16:creationId xmlns:a16="http://schemas.microsoft.com/office/drawing/2014/main" id="{15A58D8E-EF36-48E9-B57D-B927DFC640F6}"/>
              </a:ext>
            </a:extLst>
          </p:cNvPr>
          <p:cNvSpPr txBox="1"/>
          <p:nvPr/>
        </p:nvSpPr>
        <p:spPr>
          <a:xfrm>
            <a:off x="4918929" y="470339"/>
            <a:ext cx="5254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000" b="1" i="0" u="none" strike="noStrike" kern="1200" cap="none" spc="0" normalizeH="0" baseline="0" noProof="0" dirty="0" err="1">
                <a:ln>
                  <a:noFill/>
                </a:ln>
                <a:solidFill>
                  <a:prstClr val="black"/>
                </a:solidFill>
                <a:effectLst/>
                <a:uLnTx/>
                <a:uFillTx/>
                <a:latin typeface="Calibri" panose="020F0502020204030204"/>
                <a:ea typeface="+mn-ea"/>
                <a:cs typeface="+mn-cs"/>
              </a:rPr>
              <a:t>Zeek</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73" name="Picture 4" descr="Image result for network interface icon">
            <a:extLst>
              <a:ext uri="{FF2B5EF4-FFF2-40B4-BE49-F238E27FC236}">
                <a16:creationId xmlns:a16="http://schemas.microsoft.com/office/drawing/2014/main" id="{1373E135-68BB-46F6-9800-67C81E2F0C98}"/>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4460475" y="1206977"/>
            <a:ext cx="173433" cy="173433"/>
          </a:xfrm>
          <a:prstGeom prst="rect">
            <a:avLst/>
          </a:prstGeom>
          <a:noFill/>
          <a:extLst>
            <a:ext uri="{909E8E84-426E-40DD-AFC4-6F175D3DCCD1}">
              <a14:hiddenFill xmlns:a14="http://schemas.microsoft.com/office/drawing/2010/main">
                <a:solidFill>
                  <a:srgbClr val="FFFFFF"/>
                </a:solidFill>
              </a14:hiddenFill>
            </a:ext>
          </a:extLst>
        </p:spPr>
      </p:pic>
      <p:sp>
        <p:nvSpPr>
          <p:cNvPr id="475" name="TextBox 474">
            <a:extLst>
              <a:ext uri="{FF2B5EF4-FFF2-40B4-BE49-F238E27FC236}">
                <a16:creationId xmlns:a16="http://schemas.microsoft.com/office/drawing/2014/main" id="{21F169F8-DCC0-42C2-81BA-3171C9383E94}"/>
              </a:ext>
            </a:extLst>
          </p:cNvPr>
          <p:cNvSpPr txBox="1"/>
          <p:nvPr/>
        </p:nvSpPr>
        <p:spPr>
          <a:xfrm>
            <a:off x="5467502" y="737566"/>
            <a:ext cx="914757" cy="279885"/>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A5A5A5"/>
                </a:solidFill>
                <a:effectLst/>
                <a:uLnTx/>
                <a:uFillTx/>
                <a:latin typeface="Calibri" panose="020F0502020204030204"/>
                <a:ea typeface="+mn-ea"/>
                <a:cs typeface="+mn-cs"/>
              </a:rPr>
              <a:t>SSO HTTPS</a:t>
            </a:r>
          </a:p>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A5A5A5"/>
                </a:solidFill>
                <a:effectLst/>
                <a:uLnTx/>
                <a:uFillTx/>
                <a:latin typeface="Calibri" panose="020F0502020204030204"/>
                <a:ea typeface="+mn-ea"/>
                <a:cs typeface="+mn-cs"/>
              </a:rPr>
              <a:t>Port 443</a:t>
            </a:r>
          </a:p>
        </p:txBody>
      </p:sp>
      <p:cxnSp>
        <p:nvCxnSpPr>
          <p:cNvPr id="476" name="Straight Connector 1024">
            <a:extLst>
              <a:ext uri="{FF2B5EF4-FFF2-40B4-BE49-F238E27FC236}">
                <a16:creationId xmlns:a16="http://schemas.microsoft.com/office/drawing/2014/main" id="{82FA2837-22B5-4A20-AB91-584EAD095A50}"/>
              </a:ext>
            </a:extLst>
          </p:cNvPr>
          <p:cNvCxnSpPr>
            <a:cxnSpLocks/>
          </p:cNvCxnSpPr>
          <p:nvPr/>
        </p:nvCxnSpPr>
        <p:spPr>
          <a:xfrm flipH="1">
            <a:off x="4527850" y="679678"/>
            <a:ext cx="732885" cy="518719"/>
          </a:xfrm>
          <a:prstGeom prst="bentConnector3">
            <a:avLst>
              <a:gd name="adj1" fmla="val 98920"/>
            </a:avLst>
          </a:prstGeom>
          <a:ln w="12700">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BAD9DC83-3F33-4D14-BFC2-01766E28B218}"/>
              </a:ext>
            </a:extLst>
          </p:cNvPr>
          <p:cNvCxnSpPr>
            <a:cxnSpLocks/>
          </p:cNvCxnSpPr>
          <p:nvPr/>
        </p:nvCxnSpPr>
        <p:spPr>
          <a:xfrm>
            <a:off x="5676351" y="1093724"/>
            <a:ext cx="233546" cy="27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8F59C4EA-6091-49D8-8DC5-99386D1F4572}"/>
              </a:ext>
            </a:extLst>
          </p:cNvPr>
          <p:cNvCxnSpPr/>
          <p:nvPr/>
        </p:nvCxnSpPr>
        <p:spPr>
          <a:xfrm flipH="1">
            <a:off x="3858424" y="3278608"/>
            <a:ext cx="1876479" cy="0"/>
          </a:xfrm>
          <a:prstGeom prst="line">
            <a:avLst/>
          </a:prstGeom>
          <a:ln w="19050">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479" name="Straight Connector 478">
            <a:extLst>
              <a:ext uri="{FF2B5EF4-FFF2-40B4-BE49-F238E27FC236}">
                <a16:creationId xmlns:a16="http://schemas.microsoft.com/office/drawing/2014/main" id="{40C985DA-9835-4A3C-AFB6-E3ABBB97D871}"/>
              </a:ext>
            </a:extLst>
          </p:cNvPr>
          <p:cNvCxnSpPr/>
          <p:nvPr/>
        </p:nvCxnSpPr>
        <p:spPr>
          <a:xfrm flipV="1">
            <a:off x="5704682" y="987200"/>
            <a:ext cx="2113318" cy="1126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7B7AD24B-83A5-4399-BF8F-FA3B67875AB9}"/>
              </a:ext>
            </a:extLst>
          </p:cNvPr>
          <p:cNvCxnSpPr/>
          <p:nvPr/>
        </p:nvCxnSpPr>
        <p:spPr>
          <a:xfrm flipV="1">
            <a:off x="7811383" y="889822"/>
            <a:ext cx="0" cy="95611"/>
          </a:xfrm>
          <a:prstGeom prst="straightConnector1">
            <a:avLst/>
          </a:prstGeom>
          <a:ln w="190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74C7A6A6-26E1-4977-BD64-C6DFBF19CC7D}"/>
              </a:ext>
            </a:extLst>
          </p:cNvPr>
          <p:cNvCxnSpPr>
            <a:cxnSpLocks/>
          </p:cNvCxnSpPr>
          <p:nvPr/>
        </p:nvCxnSpPr>
        <p:spPr>
          <a:xfrm flipH="1" flipV="1">
            <a:off x="5710717" y="1004413"/>
            <a:ext cx="16436" cy="227419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82" name="TextBox 481">
            <a:extLst>
              <a:ext uri="{FF2B5EF4-FFF2-40B4-BE49-F238E27FC236}">
                <a16:creationId xmlns:a16="http://schemas.microsoft.com/office/drawing/2014/main" id="{25964D03-FD3A-4B9F-A9B2-8C2556512287}"/>
              </a:ext>
            </a:extLst>
          </p:cNvPr>
          <p:cNvSpPr txBox="1"/>
          <p:nvPr/>
        </p:nvSpPr>
        <p:spPr>
          <a:xfrm>
            <a:off x="4598742" y="753945"/>
            <a:ext cx="1167485" cy="923330"/>
          </a:xfrm>
          <a:prstGeom prst="rect">
            <a:avLst/>
          </a:prstGeom>
          <a:noFill/>
        </p:spPr>
        <p:txBody>
          <a:bodyPr wrap="square" rtlCol="0">
            <a:spAutoFit/>
          </a:bodyPr>
          <a:lstStyle/>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dirty="0">
                <a:ln>
                  <a:noFill/>
                </a:ln>
                <a:solidFill>
                  <a:prstClr val="black"/>
                </a:solidFill>
                <a:effectLst/>
                <a:uLnTx/>
                <a:uFillTx/>
                <a:latin typeface="Calibri" panose="020F0502020204030204"/>
                <a:ea typeface="+mn-ea"/>
                <a:cs typeface="+mn-cs"/>
              </a:rPr>
              <a:t>Network intrusion detection for CNAP Ingress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dirty="0">
                <a:ln>
                  <a:noFill/>
                </a:ln>
                <a:solidFill>
                  <a:prstClr val="black"/>
                </a:solidFill>
                <a:effectLst/>
                <a:uLnTx/>
                <a:uFillTx/>
                <a:latin typeface="Calibri" panose="020F0502020204030204"/>
                <a:ea typeface="+mn-ea"/>
                <a:cs typeface="+mn-cs"/>
              </a:rPr>
              <a:t>Live analysis of network events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dirty="0">
                <a:ln>
                  <a:noFill/>
                </a:ln>
                <a:solidFill>
                  <a:prstClr val="black"/>
                </a:solidFill>
                <a:effectLst/>
                <a:uLnTx/>
                <a:uFillTx/>
                <a:latin typeface="Calibri" panose="020F0502020204030204"/>
                <a:ea typeface="+mn-ea"/>
                <a:cs typeface="+mn-cs"/>
              </a:rPr>
              <a:t>Custom alerting to network activities</a:t>
            </a: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dirty="0">
                <a:ln>
                  <a:noFill/>
                </a:ln>
                <a:solidFill>
                  <a:prstClr val="black"/>
                </a:solidFill>
                <a:effectLst/>
                <a:uLnTx/>
                <a:uFillTx/>
                <a:latin typeface="Calibri" panose="020F0502020204030204"/>
                <a:ea typeface="+mn-ea"/>
                <a:cs typeface="+mn-cs"/>
              </a:rPr>
              <a:t>Enables full packet capture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457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84" name="Straight Connector 483">
            <a:extLst>
              <a:ext uri="{FF2B5EF4-FFF2-40B4-BE49-F238E27FC236}">
                <a16:creationId xmlns:a16="http://schemas.microsoft.com/office/drawing/2014/main" id="{1B037A23-51D7-4EE9-AC76-84C89119CCE5}"/>
              </a:ext>
            </a:extLst>
          </p:cNvPr>
          <p:cNvCxnSpPr>
            <a:cxnSpLocks/>
          </p:cNvCxnSpPr>
          <p:nvPr/>
        </p:nvCxnSpPr>
        <p:spPr>
          <a:xfrm>
            <a:off x="5673791" y="1191823"/>
            <a:ext cx="99091"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E1602F7E-9364-419F-B1C6-E1AA4DC782CA}"/>
              </a:ext>
            </a:extLst>
          </p:cNvPr>
          <p:cNvCxnSpPr/>
          <p:nvPr/>
        </p:nvCxnSpPr>
        <p:spPr>
          <a:xfrm>
            <a:off x="5763356" y="1188418"/>
            <a:ext cx="0" cy="380453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899F75C6-5B5F-401E-B612-0B2FEDD153F5}"/>
              </a:ext>
            </a:extLst>
          </p:cNvPr>
          <p:cNvCxnSpPr>
            <a:cxnSpLocks/>
          </p:cNvCxnSpPr>
          <p:nvPr/>
        </p:nvCxnSpPr>
        <p:spPr>
          <a:xfrm flipH="1">
            <a:off x="5489932" y="4985001"/>
            <a:ext cx="282128"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BE0032C4-30AD-49B9-A697-EED05AD1D898}"/>
              </a:ext>
            </a:extLst>
          </p:cNvPr>
          <p:cNvCxnSpPr>
            <a:cxnSpLocks/>
          </p:cNvCxnSpPr>
          <p:nvPr/>
        </p:nvCxnSpPr>
        <p:spPr>
          <a:xfrm>
            <a:off x="5675182" y="2647105"/>
            <a:ext cx="7512" cy="2202942"/>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41314FEA-6F12-4F04-974C-0B53552016CB}"/>
              </a:ext>
            </a:extLst>
          </p:cNvPr>
          <p:cNvCxnSpPr/>
          <p:nvPr/>
        </p:nvCxnSpPr>
        <p:spPr>
          <a:xfrm flipH="1">
            <a:off x="5469493" y="4839142"/>
            <a:ext cx="214154" cy="0"/>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FCCF50BE-D3E2-4906-9208-35D38712B0F3}"/>
              </a:ext>
            </a:extLst>
          </p:cNvPr>
          <p:cNvCxnSpPr>
            <a:cxnSpLocks/>
          </p:cNvCxnSpPr>
          <p:nvPr/>
        </p:nvCxnSpPr>
        <p:spPr>
          <a:xfrm flipH="1">
            <a:off x="3888528" y="2652711"/>
            <a:ext cx="1793799" cy="0"/>
          </a:xfrm>
          <a:prstGeom prst="line">
            <a:avLst/>
          </a:prstGeom>
          <a:ln w="19050">
            <a:solidFill>
              <a:schemeClr val="accent4">
                <a:lumMod val="75000"/>
              </a:schemeClr>
            </a:solidFill>
          </a:ln>
        </p:spPr>
        <p:style>
          <a:lnRef idx="1">
            <a:schemeClr val="accent3"/>
          </a:lnRef>
          <a:fillRef idx="0">
            <a:schemeClr val="accent3"/>
          </a:fillRef>
          <a:effectRef idx="0">
            <a:schemeClr val="accent3"/>
          </a:effectRef>
          <a:fontRef idx="minor">
            <a:schemeClr val="tx1"/>
          </a:fontRef>
        </p:style>
      </p:cxnSp>
      <p:cxnSp>
        <p:nvCxnSpPr>
          <p:cNvPr id="490" name="Straight Connector 489">
            <a:extLst>
              <a:ext uri="{FF2B5EF4-FFF2-40B4-BE49-F238E27FC236}">
                <a16:creationId xmlns:a16="http://schemas.microsoft.com/office/drawing/2014/main" id="{4BD7277A-E383-44CF-AB17-60F31E96D10B}"/>
              </a:ext>
            </a:extLst>
          </p:cNvPr>
          <p:cNvCxnSpPr>
            <a:cxnSpLocks/>
          </p:cNvCxnSpPr>
          <p:nvPr/>
        </p:nvCxnSpPr>
        <p:spPr>
          <a:xfrm>
            <a:off x="5884373" y="231850"/>
            <a:ext cx="309513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1" name="TextBox 490">
            <a:extLst>
              <a:ext uri="{FF2B5EF4-FFF2-40B4-BE49-F238E27FC236}">
                <a16:creationId xmlns:a16="http://schemas.microsoft.com/office/drawing/2014/main" id="{4DBED8D3-17DB-44E0-8950-957DD4574EE9}"/>
              </a:ext>
            </a:extLst>
          </p:cNvPr>
          <p:cNvSpPr txBox="1"/>
          <p:nvPr/>
        </p:nvSpPr>
        <p:spPr>
          <a:xfrm>
            <a:off x="8067005" y="79925"/>
            <a:ext cx="1991911" cy="190117"/>
          </a:xfrm>
          <a:prstGeom prst="rect">
            <a:avLst/>
          </a:prstGeom>
          <a:noFill/>
        </p:spPr>
        <p:txBody>
          <a:bodyPr wrap="square" rtlCol="0">
            <a:spAutoFit/>
          </a:bodyPr>
          <a:lstStyle/>
          <a:p>
            <a:pPr marL="0" marR="0" lvl="0" indent="0" algn="ctr" defTabSz="914400" rtl="0" eaLnBrk="1" fontAlgn="auto" latinLnBrk="0" hangingPunct="1">
              <a:lnSpc>
                <a:spcPts val="65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HTTP/80 HTTPS/443 by default</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92" name="Straight Connector 1024">
            <a:extLst>
              <a:ext uri="{FF2B5EF4-FFF2-40B4-BE49-F238E27FC236}">
                <a16:creationId xmlns:a16="http://schemas.microsoft.com/office/drawing/2014/main" id="{5D195B2C-E713-4F5D-AFD5-3F1A65A8B5BB}"/>
              </a:ext>
            </a:extLst>
          </p:cNvPr>
          <p:cNvCxnSpPr>
            <a:cxnSpLocks/>
          </p:cNvCxnSpPr>
          <p:nvPr/>
        </p:nvCxnSpPr>
        <p:spPr>
          <a:xfrm flipH="1">
            <a:off x="9759287" y="1045609"/>
            <a:ext cx="104806" cy="1650140"/>
          </a:xfrm>
          <a:prstGeom prst="bentConnector3">
            <a:avLst>
              <a:gd name="adj1" fmla="val -50725"/>
            </a:avLst>
          </a:prstGeom>
          <a:ln w="19050">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93" name="Picture 4" descr="Image result for network interface icon">
            <a:extLst>
              <a:ext uri="{FF2B5EF4-FFF2-40B4-BE49-F238E27FC236}">
                <a16:creationId xmlns:a16="http://schemas.microsoft.com/office/drawing/2014/main" id="{CA323CC9-FE31-43AE-9BED-16EBDEBCC9C0}"/>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750085" y="2647971"/>
            <a:ext cx="173433" cy="17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368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Hardening Process</a:t>
            </a:r>
            <a:endParaRPr lang="en-US" dirty="0"/>
          </a:p>
        </p:txBody>
      </p:sp>
      <p:sp>
        <p:nvSpPr>
          <p:cNvPr id="3" name="Content Placeholder 2"/>
          <p:cNvSpPr>
            <a:spLocks noGrp="1"/>
          </p:cNvSpPr>
          <p:nvPr>
            <p:ph idx="1"/>
          </p:nvPr>
        </p:nvSpPr>
        <p:spPr>
          <a:xfrm>
            <a:off x="584200" y="1504950"/>
            <a:ext cx="11590867" cy="4743450"/>
          </a:xfrm>
        </p:spPr>
        <p:txBody>
          <a:bodyPr>
            <a:normAutofit fontScale="92500" lnSpcReduction="20000"/>
          </a:bodyPr>
          <a:lstStyle/>
          <a:p>
            <a:pPr lvl="0"/>
            <a:r>
              <a:rPr lang="en-US" b="0" dirty="0" smtClean="0"/>
              <a:t>New container is requested. Container is assigned to a “DSOP developer” as its “maintainer”.</a:t>
            </a:r>
          </a:p>
          <a:p>
            <a:pPr lvl="0"/>
            <a:r>
              <a:rPr lang="en-US" b="0" dirty="0" smtClean="0"/>
              <a:t>If Commercial Product (COTS):</a:t>
            </a:r>
          </a:p>
          <a:p>
            <a:pPr lvl="1"/>
            <a:r>
              <a:rPr lang="en-US" b="0" dirty="0" smtClean="0"/>
              <a:t>DSOP Developer reaches out to vendor to explain on-boarding process and gather </a:t>
            </a:r>
            <a:r>
              <a:rPr lang="en-US" b="0" dirty="0" err="1" smtClean="0"/>
              <a:t>download.yaml</a:t>
            </a:r>
            <a:r>
              <a:rPr lang="en-US" b="0" dirty="0" smtClean="0"/>
              <a:t> file to automate the download of binaries with dependencies and </a:t>
            </a:r>
            <a:r>
              <a:rPr lang="en-US" b="0" dirty="0" err="1" smtClean="0"/>
              <a:t>Dockerfile</a:t>
            </a:r>
            <a:r>
              <a:rPr lang="en-US" b="0" dirty="0" smtClean="0"/>
              <a:t> to rebuild container.</a:t>
            </a:r>
          </a:p>
          <a:p>
            <a:pPr lvl="1"/>
            <a:r>
              <a:rPr lang="en-US" b="0" dirty="0" smtClean="0"/>
              <a:t>Vendor has to rebase container on Universal Base Image (UBI) (RHEL based) </a:t>
            </a:r>
            <a:r>
              <a:rPr lang="en-US" b="0" dirty="0" err="1" smtClean="0"/>
              <a:t>STIGed</a:t>
            </a:r>
            <a:r>
              <a:rPr lang="en-US" b="0" dirty="0" smtClean="0"/>
              <a:t>.</a:t>
            </a:r>
          </a:p>
          <a:p>
            <a:r>
              <a:rPr lang="en-US" b="0" dirty="0" smtClean="0"/>
              <a:t>If Open Source Product (OSS):</a:t>
            </a:r>
          </a:p>
          <a:p>
            <a:pPr lvl="1"/>
            <a:r>
              <a:rPr lang="en-US" b="0" dirty="0" smtClean="0"/>
              <a:t>DSOP Developer defines best source to gather dependencies and </a:t>
            </a:r>
            <a:r>
              <a:rPr lang="en-US" b="0" dirty="0" err="1" smtClean="0"/>
              <a:t>Dockerfile</a:t>
            </a:r>
            <a:r>
              <a:rPr lang="en-US" b="0" dirty="0" smtClean="0"/>
              <a:t>.</a:t>
            </a:r>
          </a:p>
          <a:p>
            <a:pPr lvl="1"/>
            <a:r>
              <a:rPr lang="en-US" b="0" dirty="0" smtClean="0"/>
              <a:t>DSOP Developer rebases container to UBI </a:t>
            </a:r>
            <a:r>
              <a:rPr lang="en-US" b="0" dirty="0" err="1" smtClean="0"/>
              <a:t>STIGed</a:t>
            </a:r>
            <a:r>
              <a:rPr lang="en-US" b="0" dirty="0" smtClean="0"/>
              <a:t> if possible.</a:t>
            </a:r>
          </a:p>
          <a:p>
            <a:pPr lvl="1"/>
            <a:r>
              <a:rPr lang="en-US" b="0" dirty="0" smtClean="0"/>
              <a:t>DSOP Developer creates </a:t>
            </a:r>
            <a:r>
              <a:rPr lang="en-US" b="0" dirty="0" err="1" smtClean="0"/>
              <a:t>download.yaml</a:t>
            </a:r>
            <a:r>
              <a:rPr lang="en-US" b="0" dirty="0" smtClean="0"/>
              <a:t> to automate the download of binaries/dependencies to decouple download from </a:t>
            </a:r>
            <a:r>
              <a:rPr lang="en-US" b="0" dirty="0" err="1" smtClean="0"/>
              <a:t>Dockerfile</a:t>
            </a:r>
            <a:r>
              <a:rPr lang="en-US" b="0" dirty="0" smtClean="0"/>
              <a:t>.</a:t>
            </a:r>
          </a:p>
          <a:p>
            <a:r>
              <a:rPr lang="en-US" b="0" dirty="0" smtClean="0"/>
              <a:t>DSOP Developer creates new repository in DCCSCR repository for vendor and the container</a:t>
            </a:r>
          </a:p>
          <a:p>
            <a:r>
              <a:rPr lang="en-US" b="0" dirty="0" smtClean="0"/>
              <a:t>DSOP Developer configures CI/CD orchestrator to detect code change in DCCSCR to automate build/scanning pipeline.</a:t>
            </a:r>
          </a:p>
          <a:p>
            <a:r>
              <a:rPr lang="en-US" b="0" dirty="0" smtClean="0"/>
              <a:t>DSOP Developer pushes </a:t>
            </a:r>
            <a:r>
              <a:rPr lang="en-US" b="0" dirty="0" err="1" smtClean="0"/>
              <a:t>Dockerfile</a:t>
            </a:r>
            <a:r>
              <a:rPr lang="en-US" b="0" dirty="0" smtClean="0"/>
              <a:t> and download scripts to DCCSCR which triggers CI/CD phases (see next slide)</a:t>
            </a:r>
          </a:p>
          <a:p>
            <a:pPr lvl="1"/>
            <a:endParaRPr lang="en-US" b="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FC5674-A1A8-480F-9472-1EE3C7CAEA6F}" type="slidenum">
              <a:rPr kumimoji="0" lang="en-US" sz="1000" b="0" i="0" u="none" strike="noStrike" kern="1200" cap="none" spc="0" normalizeH="0" baseline="0" noProof="0" smtClean="0">
                <a:ln>
                  <a:noFill/>
                </a:ln>
                <a:solidFill>
                  <a:srgbClr val="96969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srgbClr val="808080"/>
              </a:solidFill>
              <a:effectLst/>
              <a:uLnTx/>
              <a:uFillTx/>
              <a:latin typeface="Arial" charset="0"/>
              <a:ea typeface="+mn-ea"/>
              <a:cs typeface="+mn-cs"/>
            </a:endParaRPr>
          </a:p>
        </p:txBody>
      </p:sp>
    </p:spTree>
    <p:extLst>
      <p:ext uri="{BB962C8B-B14F-4D97-AF65-F5344CB8AC3E}">
        <p14:creationId xmlns:p14="http://schemas.microsoft.com/office/powerpoint/2010/main" val="18936907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Hardening Process </a:t>
            </a:r>
            <a:r>
              <a:rPr lang="en-US" dirty="0"/>
              <a:t>(Continued)</a:t>
            </a:r>
          </a:p>
        </p:txBody>
      </p:sp>
      <p:sp>
        <p:nvSpPr>
          <p:cNvPr id="3" name="Content Placeholder 2"/>
          <p:cNvSpPr>
            <a:spLocks noGrp="1"/>
          </p:cNvSpPr>
          <p:nvPr>
            <p:ph idx="1"/>
          </p:nvPr>
        </p:nvSpPr>
        <p:spPr>
          <a:xfrm>
            <a:off x="584200" y="1504950"/>
            <a:ext cx="11590867" cy="4743450"/>
          </a:xfrm>
        </p:spPr>
        <p:txBody>
          <a:bodyPr>
            <a:noAutofit/>
          </a:bodyPr>
          <a:lstStyle/>
          <a:p>
            <a:pPr>
              <a:lnSpc>
                <a:spcPct val="120000"/>
              </a:lnSpc>
            </a:pPr>
            <a:r>
              <a:rPr lang="en-US" sz="1400" b="0" dirty="0" smtClean="0"/>
              <a:t>CI/CD orchestrator run multiple phases once it detects a code change in DCCSCR:</a:t>
            </a:r>
          </a:p>
          <a:p>
            <a:pPr lvl="1">
              <a:lnSpc>
                <a:spcPct val="120000"/>
              </a:lnSpc>
            </a:pPr>
            <a:r>
              <a:rPr lang="en-US" sz="1400" b="0" dirty="0" smtClean="0"/>
              <a:t>Phase 1 – Download: will download all dependencies by using </a:t>
            </a:r>
            <a:r>
              <a:rPr lang="en-US" sz="1400" b="0" dirty="0" err="1" smtClean="0"/>
              <a:t>download.yaml</a:t>
            </a:r>
            <a:r>
              <a:rPr lang="en-US" sz="1400" b="0" dirty="0" smtClean="0"/>
              <a:t> in DCCSCR which connects to various Internet sources to pull the updated binaries and </a:t>
            </a:r>
            <a:r>
              <a:rPr lang="en-US" sz="1400" b="0" dirty="0" err="1" smtClean="0"/>
              <a:t>Dockerfile</a:t>
            </a:r>
            <a:r>
              <a:rPr lang="en-US" sz="1400" b="0" dirty="0" smtClean="0"/>
              <a:t>. This will be an ephemeral container running on « Development Namespace »</a:t>
            </a:r>
          </a:p>
          <a:p>
            <a:pPr lvl="1">
              <a:lnSpc>
                <a:spcPct val="120000"/>
              </a:lnSpc>
            </a:pPr>
            <a:r>
              <a:rPr lang="en-US" sz="1400" b="0" dirty="0" smtClean="0"/>
              <a:t>Phase 2 – Build: will launch an ephemeral container in « Build namespace » to build the container offline to ensure no download is done by the </a:t>
            </a:r>
            <a:r>
              <a:rPr lang="en-US" sz="1400" b="0" dirty="0" err="1" smtClean="0"/>
              <a:t>Dockerfile</a:t>
            </a:r>
            <a:r>
              <a:rPr lang="en-US" sz="1400" b="0" dirty="0" smtClean="0"/>
              <a:t>.</a:t>
            </a:r>
          </a:p>
          <a:p>
            <a:pPr lvl="1">
              <a:lnSpc>
                <a:spcPct val="120000"/>
              </a:lnSpc>
            </a:pPr>
            <a:r>
              <a:rPr lang="fr-FR" sz="1400" b="0" dirty="0" smtClean="0"/>
              <a:t>Phase 3 – Copy </a:t>
            </a:r>
            <a:r>
              <a:rPr lang="fr-FR" sz="1400" b="0" dirty="0" err="1" smtClean="0"/>
              <a:t>artifacts</a:t>
            </a:r>
            <a:r>
              <a:rPr lang="fr-FR" sz="1400" b="0" dirty="0" smtClean="0"/>
              <a:t>: </a:t>
            </a:r>
            <a:r>
              <a:rPr lang="fr-FR" sz="1400" b="0" dirty="0" err="1" smtClean="0"/>
              <a:t>artifacts</a:t>
            </a:r>
            <a:r>
              <a:rPr lang="fr-FR" sz="1400" b="0" dirty="0" smtClean="0"/>
              <a:t> are </a:t>
            </a:r>
            <a:r>
              <a:rPr lang="fr-FR" sz="1400" b="0" dirty="0" err="1" smtClean="0"/>
              <a:t>pushed</a:t>
            </a:r>
            <a:r>
              <a:rPr lang="fr-FR" sz="1400" b="0" dirty="0" smtClean="0"/>
              <a:t> to </a:t>
            </a:r>
            <a:r>
              <a:rPr lang="fr-FR" sz="1400" b="0" dirty="0" err="1" smtClean="0"/>
              <a:t>Artifact</a:t>
            </a:r>
            <a:r>
              <a:rPr lang="fr-FR" sz="1400" b="0" dirty="0" smtClean="0"/>
              <a:t> </a:t>
            </a:r>
            <a:r>
              <a:rPr lang="fr-FR" sz="1400" b="0" dirty="0" err="1" smtClean="0"/>
              <a:t>repository</a:t>
            </a:r>
            <a:r>
              <a:rPr lang="fr-FR" sz="1400" b="0" dirty="0" smtClean="0"/>
              <a:t>/container </a:t>
            </a:r>
            <a:r>
              <a:rPr lang="fr-FR" sz="1400" b="0" dirty="0" err="1" smtClean="0"/>
              <a:t>registry</a:t>
            </a:r>
            <a:endParaRPr lang="en-US" sz="1400" b="0" dirty="0" smtClean="0"/>
          </a:p>
          <a:p>
            <a:pPr lvl="1">
              <a:lnSpc>
                <a:spcPct val="120000"/>
              </a:lnSpc>
            </a:pPr>
            <a:r>
              <a:rPr lang="en-US" sz="1400" b="0" dirty="0" smtClean="0"/>
              <a:t>Phase 4 – Scanning: will launch ephemeral containers in « Staging Namespace » to scan using </a:t>
            </a:r>
            <a:r>
              <a:rPr lang="en-US" sz="1400" b="0" dirty="0" err="1" smtClean="0"/>
              <a:t>Twistlock</a:t>
            </a:r>
            <a:r>
              <a:rPr lang="en-US" sz="1400" b="0" dirty="0" smtClean="0"/>
              <a:t> and </a:t>
            </a:r>
            <a:r>
              <a:rPr lang="en-US" sz="1400" b="0" dirty="0" err="1" smtClean="0"/>
              <a:t>Anchore</a:t>
            </a:r>
            <a:r>
              <a:rPr lang="en-US" sz="1400" b="0" dirty="0" smtClean="0"/>
              <a:t>. Additionally, it uses the </a:t>
            </a:r>
            <a:r>
              <a:rPr lang="en-US" sz="1400" b="0" dirty="0" err="1" smtClean="0"/>
              <a:t>OpenSCAP</a:t>
            </a:r>
            <a:r>
              <a:rPr lang="en-US" sz="1400" b="0" dirty="0" smtClean="0"/>
              <a:t> VM to scan the container for STIG findings. </a:t>
            </a:r>
          </a:p>
          <a:p>
            <a:pPr lvl="1">
              <a:lnSpc>
                <a:spcPct val="120000"/>
              </a:lnSpc>
            </a:pPr>
            <a:r>
              <a:rPr lang="en-US" sz="1400" b="0" dirty="0" smtClean="0"/>
              <a:t>Phase 5 – CVE analysis: aggregate all findings from </a:t>
            </a:r>
            <a:r>
              <a:rPr lang="en-US" sz="1400" b="0" dirty="0" err="1" smtClean="0"/>
              <a:t>Twistlock</a:t>
            </a:r>
            <a:r>
              <a:rPr lang="en-US" sz="1400" b="0" dirty="0" smtClean="0"/>
              <a:t>, </a:t>
            </a:r>
            <a:r>
              <a:rPr lang="en-US" sz="1400" b="0" dirty="0" err="1" smtClean="0"/>
              <a:t>Anchore</a:t>
            </a:r>
            <a:r>
              <a:rPr lang="en-US" sz="1400" b="0" dirty="0" smtClean="0"/>
              <a:t>, </a:t>
            </a:r>
            <a:r>
              <a:rPr lang="en-US" sz="1400" b="0" dirty="0" err="1" smtClean="0"/>
              <a:t>OpenSCAP</a:t>
            </a:r>
            <a:r>
              <a:rPr lang="en-US" sz="1400" b="0" dirty="0" smtClean="0"/>
              <a:t> into a single list of findings.</a:t>
            </a:r>
          </a:p>
          <a:p>
            <a:pPr lvl="1">
              <a:lnSpc>
                <a:spcPct val="120000"/>
              </a:lnSpc>
            </a:pPr>
            <a:r>
              <a:rPr lang="fr-FR" sz="1400" b="0" dirty="0" smtClean="0"/>
              <a:t>Phase 6 – </a:t>
            </a:r>
            <a:r>
              <a:rPr lang="fr-FR" sz="1400" b="0" dirty="0" err="1" smtClean="0"/>
              <a:t>Hardening</a:t>
            </a:r>
            <a:r>
              <a:rPr lang="fr-FR" sz="1400" b="0" dirty="0" smtClean="0"/>
              <a:t>: </a:t>
            </a:r>
            <a:r>
              <a:rPr lang="fr-FR" sz="1400" b="0" dirty="0" err="1" smtClean="0"/>
              <a:t>Developer</a:t>
            </a:r>
            <a:r>
              <a:rPr lang="fr-FR" sz="1400" b="0" dirty="0" smtClean="0"/>
              <a:t> tries to </a:t>
            </a:r>
            <a:r>
              <a:rPr lang="fr-FR" sz="1400" b="0" dirty="0" err="1" smtClean="0"/>
              <a:t>harden</a:t>
            </a:r>
            <a:r>
              <a:rPr lang="fr-FR" sz="1400" b="0" dirty="0" smtClean="0"/>
              <a:t> / </a:t>
            </a:r>
            <a:r>
              <a:rPr lang="fr-FR" sz="1400" b="0" dirty="0" err="1" smtClean="0"/>
              <a:t>mitigate</a:t>
            </a:r>
            <a:r>
              <a:rPr lang="fr-FR" sz="1400" b="0" dirty="0" smtClean="0"/>
              <a:t> </a:t>
            </a:r>
            <a:r>
              <a:rPr lang="fr-FR" sz="1400" b="0" dirty="0" err="1" smtClean="0"/>
              <a:t>findings</a:t>
            </a:r>
            <a:r>
              <a:rPr lang="fr-FR" sz="1400" b="0" dirty="0" smtClean="0"/>
              <a:t> and </a:t>
            </a:r>
            <a:r>
              <a:rPr lang="fr-FR" sz="1400" b="0" dirty="0" err="1" smtClean="0"/>
              <a:t>loop</a:t>
            </a:r>
            <a:r>
              <a:rPr lang="fr-FR" sz="1400" b="0" dirty="0" smtClean="0"/>
              <a:t> back to phase 1 at </a:t>
            </a:r>
            <a:r>
              <a:rPr lang="fr-FR" sz="1400" b="0" dirty="0" err="1" smtClean="0"/>
              <a:t>each</a:t>
            </a:r>
            <a:r>
              <a:rPr lang="fr-FR" sz="1400" b="0" dirty="0" smtClean="0"/>
              <a:t> code change.</a:t>
            </a:r>
            <a:endParaRPr lang="en-US" sz="1400" b="0" dirty="0" smtClean="0"/>
          </a:p>
          <a:p>
            <a:pPr lvl="1">
              <a:lnSpc>
                <a:spcPct val="120000"/>
              </a:lnSpc>
            </a:pPr>
            <a:r>
              <a:rPr lang="en-US" sz="1400" b="0" dirty="0" smtClean="0"/>
              <a:t>Phase 7 – First time only or if new CVE found – MANUAL review: Authorizing Official reviews the findings and whitelist approved CVEs. If new CVE, break the build and go to manual review again.</a:t>
            </a:r>
          </a:p>
          <a:p>
            <a:pPr lvl="1">
              <a:lnSpc>
                <a:spcPct val="120000"/>
              </a:lnSpc>
            </a:pPr>
            <a:r>
              <a:rPr lang="en-US" sz="1400" b="0" dirty="0" smtClean="0"/>
              <a:t>Phase 8 – CVE whitelist: The whitelist UI tool is used to approve CVEs for the SPECIFIC container image (the whitelist is PER container). AO authorizes merge request into DCCSCR for the container.</a:t>
            </a:r>
          </a:p>
          <a:p>
            <a:pPr lvl="1">
              <a:lnSpc>
                <a:spcPct val="120000"/>
              </a:lnSpc>
            </a:pPr>
            <a:r>
              <a:rPr lang="en-US" sz="1400" b="0" dirty="0" smtClean="0"/>
              <a:t>Phase 9 – Signing: signed (GPG) with approved DCAR private key.</a:t>
            </a:r>
          </a:p>
          <a:p>
            <a:pPr lvl="1">
              <a:lnSpc>
                <a:spcPct val="120000"/>
              </a:lnSpc>
            </a:pPr>
            <a:r>
              <a:rPr lang="en-US" sz="1400" b="0" dirty="0" smtClean="0"/>
              <a:t>Phase 10 – Publishing: pushed to DCAR with all necessary artifacts (Scan results, GPG keys, README, LICENSE etc.)</a:t>
            </a:r>
          </a:p>
          <a:p>
            <a:pPr lvl="1">
              <a:lnSpc>
                <a:spcPct val="120000"/>
              </a:lnSpc>
            </a:pPr>
            <a:endParaRPr lang="en-US" sz="1400" b="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FC5674-A1A8-480F-9472-1EE3C7CAEA6F}" type="slidenum">
              <a:rPr kumimoji="0" lang="en-US" sz="1000" b="0" i="0" u="none" strike="noStrike" kern="1200" cap="none" spc="0" normalizeH="0" baseline="0" noProof="0" smtClean="0">
                <a:ln>
                  <a:noFill/>
                </a:ln>
                <a:solidFill>
                  <a:srgbClr val="96969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808080"/>
              </a:solidFill>
              <a:effectLst/>
              <a:uLnTx/>
              <a:uFillTx/>
              <a:latin typeface="Arial" charset="0"/>
              <a:ea typeface="+mn-ea"/>
              <a:cs typeface="+mn-cs"/>
            </a:endParaRPr>
          </a:p>
        </p:txBody>
      </p:sp>
    </p:spTree>
    <p:extLst>
      <p:ext uri="{BB962C8B-B14F-4D97-AF65-F5344CB8AC3E}">
        <p14:creationId xmlns:p14="http://schemas.microsoft.com/office/powerpoint/2010/main" val="19811342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Hardening Process </a:t>
            </a:r>
            <a:r>
              <a:rPr lang="en-US" dirty="0"/>
              <a:t>(Continued)</a:t>
            </a:r>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24</a:t>
            </a:fld>
            <a:endParaRPr lang="en-US" dirty="0">
              <a:solidFill>
                <a:schemeClr val="bg2"/>
              </a:solidFill>
            </a:endParaRPr>
          </a:p>
        </p:txBody>
      </p:sp>
      <p:pic>
        <p:nvPicPr>
          <p:cNvPr id="3" name="Picture 2"/>
          <p:cNvPicPr>
            <a:picLocks noChangeAspect="1"/>
          </p:cNvPicPr>
          <p:nvPr/>
        </p:nvPicPr>
        <p:blipFill rotWithShape="1">
          <a:blip r:embed="rId2"/>
          <a:srcRect l="13628" t="13616" r="26617" b="5061"/>
          <a:stretch/>
        </p:blipFill>
        <p:spPr>
          <a:xfrm>
            <a:off x="2593731" y="1335457"/>
            <a:ext cx="6220527" cy="4761983"/>
          </a:xfrm>
          <a:prstGeom prst="rect">
            <a:avLst/>
          </a:prstGeom>
        </p:spPr>
      </p:pic>
      <p:sp>
        <p:nvSpPr>
          <p:cNvPr id="5" name="Rectangle 4"/>
          <p:cNvSpPr/>
          <p:nvPr/>
        </p:nvSpPr>
        <p:spPr>
          <a:xfrm>
            <a:off x="525775" y="6097441"/>
            <a:ext cx="5724388" cy="307777"/>
          </a:xfrm>
          <a:prstGeom prst="rect">
            <a:avLst/>
          </a:prstGeom>
        </p:spPr>
        <p:txBody>
          <a:bodyPr wrap="none">
            <a:spAutoFit/>
          </a:bodyPr>
          <a:lstStyle/>
          <a:p>
            <a:r>
              <a:rPr lang="en-US" dirty="0">
                <a:hlinkClick r:id="rId3"/>
              </a:rPr>
              <a:t>https://</a:t>
            </a:r>
            <a:r>
              <a:rPr lang="en-US" dirty="0" smtClean="0">
                <a:hlinkClick r:id="rId3"/>
              </a:rPr>
              <a:t>software.af.mil/wp-content/uploads/2020/03/Iron-Bank-Flow.pdf</a:t>
            </a:r>
            <a:r>
              <a:rPr lang="en-US" dirty="0" smtClean="0"/>
              <a:t> </a:t>
            </a:r>
            <a:endParaRPr lang="en-US" dirty="0"/>
          </a:p>
        </p:txBody>
      </p:sp>
    </p:spTree>
    <p:extLst>
      <p:ext uri="{BB962C8B-B14F-4D97-AF65-F5344CB8AC3E}">
        <p14:creationId xmlns:p14="http://schemas.microsoft.com/office/powerpoint/2010/main" val="6013514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Hardening Process (Continued)</a:t>
            </a:r>
            <a:endParaRPr lang="en-US"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25</a:t>
            </a:fld>
            <a:endParaRPr lang="en-US" dirty="0">
              <a:solidFill>
                <a:schemeClr val="bg2"/>
              </a:solidFill>
            </a:endParaRPr>
          </a:p>
        </p:txBody>
      </p:sp>
      <p:pic>
        <p:nvPicPr>
          <p:cNvPr id="3" name="Picture 2"/>
          <p:cNvPicPr>
            <a:picLocks noChangeAspect="1"/>
          </p:cNvPicPr>
          <p:nvPr/>
        </p:nvPicPr>
        <p:blipFill rotWithShape="1">
          <a:blip r:embed="rId2"/>
          <a:srcRect l="26110" t="14463" r="39381" b="28571"/>
          <a:stretch/>
        </p:blipFill>
        <p:spPr>
          <a:xfrm>
            <a:off x="3552092" y="1354016"/>
            <a:ext cx="5124730" cy="4758680"/>
          </a:xfrm>
          <a:prstGeom prst="rect">
            <a:avLst/>
          </a:prstGeom>
        </p:spPr>
      </p:pic>
      <p:sp>
        <p:nvSpPr>
          <p:cNvPr id="6" name="Rectangle 5"/>
          <p:cNvSpPr/>
          <p:nvPr/>
        </p:nvSpPr>
        <p:spPr>
          <a:xfrm>
            <a:off x="445477" y="5958807"/>
            <a:ext cx="7602538" cy="307777"/>
          </a:xfrm>
          <a:prstGeom prst="rect">
            <a:avLst/>
          </a:prstGeom>
        </p:spPr>
        <p:txBody>
          <a:bodyPr wrap="square">
            <a:spAutoFit/>
          </a:bodyPr>
          <a:lstStyle/>
          <a:p>
            <a:r>
              <a:rPr lang="en-US" dirty="0">
                <a:hlinkClick r:id="rId3"/>
              </a:rPr>
              <a:t>https://</a:t>
            </a:r>
            <a:r>
              <a:rPr lang="en-US" dirty="0" smtClean="0">
                <a:hlinkClick r:id="rId3"/>
              </a:rPr>
              <a:t>software.af.mil/wp-content/uploads/2020/03/Iron-Bank-Branching.pdf</a:t>
            </a:r>
            <a:r>
              <a:rPr lang="en-US" dirty="0" smtClean="0"/>
              <a:t> </a:t>
            </a:r>
            <a:endParaRPr lang="en-US" dirty="0"/>
          </a:p>
        </p:txBody>
      </p:sp>
    </p:spTree>
    <p:extLst>
      <p:ext uri="{BB962C8B-B14F-4D97-AF65-F5344CB8AC3E}">
        <p14:creationId xmlns:p14="http://schemas.microsoft.com/office/powerpoint/2010/main" val="1601453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Hardening Process (Continued)</a:t>
            </a:r>
            <a:endParaRPr lang="en-US"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26</a:t>
            </a:fld>
            <a:endParaRPr lang="en-US" dirty="0">
              <a:solidFill>
                <a:schemeClr val="bg2"/>
              </a:solidFill>
            </a:endParaRPr>
          </a:p>
        </p:txBody>
      </p:sp>
      <p:pic>
        <p:nvPicPr>
          <p:cNvPr id="5" name="Picture 4"/>
          <p:cNvPicPr>
            <a:picLocks noChangeAspect="1"/>
          </p:cNvPicPr>
          <p:nvPr/>
        </p:nvPicPr>
        <p:blipFill rotWithShape="1">
          <a:blip r:embed="rId2"/>
          <a:srcRect l="25689" t="13664" r="39250" b="36849"/>
          <a:stretch/>
        </p:blipFill>
        <p:spPr>
          <a:xfrm>
            <a:off x="2699239" y="1383342"/>
            <a:ext cx="6268915" cy="4977141"/>
          </a:xfrm>
          <a:prstGeom prst="rect">
            <a:avLst/>
          </a:prstGeom>
        </p:spPr>
      </p:pic>
      <p:sp>
        <p:nvSpPr>
          <p:cNvPr id="7" name="Rectangle 6"/>
          <p:cNvSpPr/>
          <p:nvPr/>
        </p:nvSpPr>
        <p:spPr>
          <a:xfrm>
            <a:off x="471854" y="6114250"/>
            <a:ext cx="7071946" cy="307777"/>
          </a:xfrm>
          <a:prstGeom prst="rect">
            <a:avLst/>
          </a:prstGeom>
        </p:spPr>
        <p:txBody>
          <a:bodyPr wrap="square">
            <a:spAutoFit/>
          </a:bodyPr>
          <a:lstStyle/>
          <a:p>
            <a:r>
              <a:rPr lang="en-US" dirty="0">
                <a:hlinkClick r:id="rId3"/>
              </a:rPr>
              <a:t>https://</a:t>
            </a:r>
            <a:r>
              <a:rPr lang="en-US" dirty="0" smtClean="0">
                <a:hlinkClick r:id="rId3"/>
              </a:rPr>
              <a:t>software.af.mil/wp-content/uploads/2020/03/Iron-Bank-Process-Flow.pdf</a:t>
            </a:r>
            <a:r>
              <a:rPr lang="en-US" dirty="0" smtClean="0"/>
              <a:t> </a:t>
            </a:r>
            <a:endParaRPr lang="en-US" dirty="0"/>
          </a:p>
        </p:txBody>
      </p:sp>
    </p:spTree>
    <p:extLst>
      <p:ext uri="{BB962C8B-B14F-4D97-AF65-F5344CB8AC3E}">
        <p14:creationId xmlns:p14="http://schemas.microsoft.com/office/powerpoint/2010/main" val="2368718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Chat Capability</a:t>
            </a:r>
            <a:br>
              <a:rPr lang="en-US" dirty="0" smtClean="0"/>
            </a:br>
            <a:r>
              <a:rPr lang="en-US" dirty="0" smtClean="0"/>
              <a:t>Thanks Platform One!</a:t>
            </a:r>
            <a:endParaRPr lang="en-US" dirty="0"/>
          </a:p>
        </p:txBody>
      </p:sp>
      <p:sp>
        <p:nvSpPr>
          <p:cNvPr id="3" name="Content Placeholder 2"/>
          <p:cNvSpPr>
            <a:spLocks noGrp="1"/>
          </p:cNvSpPr>
          <p:nvPr>
            <p:ph idx="1"/>
          </p:nvPr>
        </p:nvSpPr>
        <p:spPr>
          <a:xfrm>
            <a:off x="584199" y="1629524"/>
            <a:ext cx="11006667" cy="4743450"/>
          </a:xfrm>
        </p:spPr>
        <p:txBody>
          <a:bodyPr/>
          <a:lstStyle/>
          <a:p>
            <a:r>
              <a:rPr lang="en-US" b="0" dirty="0" smtClean="0"/>
              <a:t>Special Thanks to Matt Huston and Jeff McCoy and the rest of Platform One for setting up in 28H a dedicated Cloud enclave with Kubernetes and our DevSecOps stack to deploy </a:t>
            </a:r>
            <a:r>
              <a:rPr lang="en-US" b="0" dirty="0" err="1" smtClean="0"/>
              <a:t>MatterMost</a:t>
            </a:r>
            <a:endParaRPr lang="en-US" b="0" dirty="0" smtClean="0"/>
          </a:p>
          <a:p>
            <a:r>
              <a:rPr lang="en-US" b="0" dirty="0" smtClean="0"/>
              <a:t>URL is: </a:t>
            </a:r>
            <a:r>
              <a:rPr lang="en-US" dirty="0">
                <a:hlinkClick r:id="rId2"/>
              </a:rPr>
              <a:t>https://chat.collab.cdl.af.mil</a:t>
            </a:r>
            <a:r>
              <a:rPr lang="en-US" dirty="0" smtClean="0">
                <a:hlinkClick r:id="rId2"/>
              </a:rPr>
              <a:t>/</a:t>
            </a:r>
            <a:endParaRPr lang="en-US" dirty="0" smtClean="0"/>
          </a:p>
          <a:p>
            <a:r>
              <a:rPr lang="en-US" dirty="0" smtClean="0"/>
              <a:t>Can provide chat and file sharing capabilities. Can integrate with Zoom and we are looking at bots and various plugins as well.</a:t>
            </a:r>
          </a:p>
          <a:p>
            <a:r>
              <a:rPr lang="en-US" b="0" dirty="0" smtClean="0"/>
              <a:t>The chat is up to FOUO (IL4) in private Teams only (not public teams/chats which is IL2)</a:t>
            </a:r>
          </a:p>
          <a:p>
            <a:r>
              <a:rPr lang="en-US" b="0" dirty="0" smtClean="0"/>
              <a:t>Doesn’t need CAC, just MFA using Google/Microsoft Authenticator</a:t>
            </a:r>
          </a:p>
          <a:p>
            <a:r>
              <a:rPr lang="en-US" b="0" dirty="0" smtClean="0"/>
              <a:t>Accessible from GFE or BYOD (mobile and web based) from within or outside </a:t>
            </a:r>
            <a:r>
              <a:rPr lang="en-US" b="0" dirty="0" err="1" smtClean="0"/>
              <a:t>DoDIN</a:t>
            </a:r>
            <a:r>
              <a:rPr lang="en-US" b="0" dirty="0" smtClean="0"/>
              <a:t>!</a:t>
            </a:r>
          </a:p>
          <a:p>
            <a:r>
              <a:rPr lang="en-US" b="0" dirty="0" smtClean="0"/>
              <a:t>10,000+ active users</a:t>
            </a:r>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255245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DSAWG DevSecOps </a:t>
            </a:r>
            <a:r>
              <a:rPr lang="fr-FR" dirty="0" err="1" smtClean="0"/>
              <a:t>Subgroup</a:t>
            </a:r>
            <a:endParaRPr lang="en-US" dirty="0"/>
          </a:p>
        </p:txBody>
      </p:sp>
      <p:sp>
        <p:nvSpPr>
          <p:cNvPr id="3" name="Content Placeholder 2"/>
          <p:cNvSpPr>
            <a:spLocks noGrp="1"/>
          </p:cNvSpPr>
          <p:nvPr>
            <p:ph idx="1"/>
          </p:nvPr>
        </p:nvSpPr>
        <p:spPr>
          <a:xfrm>
            <a:off x="584199" y="1418508"/>
            <a:ext cx="11006667" cy="4743450"/>
          </a:xfrm>
        </p:spPr>
        <p:txBody>
          <a:bodyPr/>
          <a:lstStyle/>
          <a:p>
            <a:r>
              <a:rPr lang="en-US" sz="1400" b="0" dirty="0" smtClean="0"/>
              <a:t>Voting members:</a:t>
            </a:r>
          </a:p>
          <a:p>
            <a:pPr lvl="1"/>
            <a:r>
              <a:rPr lang="en-US" sz="1400" b="0" dirty="0" smtClean="0"/>
              <a:t>SAF/CSO (chair), DoD CIO/DISA and A&amp;S</a:t>
            </a:r>
          </a:p>
          <a:p>
            <a:r>
              <a:rPr lang="en-US" sz="1400" b="0" dirty="0" smtClean="0"/>
              <a:t>Advisory members:</a:t>
            </a:r>
          </a:p>
          <a:p>
            <a:pPr lvl="1"/>
            <a:r>
              <a:rPr lang="en-US" sz="1400" b="0" dirty="0" smtClean="0"/>
              <a:t>Air Force, Navy, Army, IC representation, 4</a:t>
            </a:r>
            <a:r>
              <a:rPr lang="en-US" sz="1400" b="0" baseline="30000" dirty="0" smtClean="0"/>
              <a:t>th</a:t>
            </a:r>
            <a:r>
              <a:rPr lang="en-US" sz="1400" b="0" dirty="0" smtClean="0"/>
              <a:t> estate representation, OSD A&amp;S, Joint Staff, RMF Tag Team</a:t>
            </a:r>
          </a:p>
          <a:p>
            <a:pPr lvl="1"/>
            <a:r>
              <a:rPr lang="en-US" sz="1400" b="0" dirty="0" smtClean="0"/>
              <a:t>Companies joining to provide advices: Microsoft, </a:t>
            </a:r>
            <a:r>
              <a:rPr lang="en-US" sz="1400" b="0" dirty="0" err="1" smtClean="0"/>
              <a:t>RedHat</a:t>
            </a:r>
            <a:r>
              <a:rPr lang="en-US" sz="1400" b="0" dirty="0" smtClean="0"/>
              <a:t>, VMWare, Pivotal, </a:t>
            </a:r>
            <a:r>
              <a:rPr lang="en-US" sz="1400" b="0" dirty="0" err="1" smtClean="0"/>
              <a:t>Splunk</a:t>
            </a:r>
            <a:r>
              <a:rPr lang="en-US" sz="1400" b="0" dirty="0" smtClean="0"/>
              <a:t>, Rancher, </a:t>
            </a:r>
            <a:r>
              <a:rPr lang="en-US" sz="1400" b="0" dirty="0" err="1" smtClean="0"/>
              <a:t>Anchore</a:t>
            </a:r>
            <a:r>
              <a:rPr lang="en-US" sz="1400" b="0" dirty="0" smtClean="0"/>
              <a:t>, </a:t>
            </a:r>
            <a:r>
              <a:rPr lang="en-US" sz="1400" b="0" dirty="0" err="1" smtClean="0"/>
              <a:t>Stackrox</a:t>
            </a:r>
            <a:r>
              <a:rPr lang="en-US" sz="1400" b="0" dirty="0" smtClean="0"/>
              <a:t>, </a:t>
            </a:r>
            <a:r>
              <a:rPr lang="en-US" sz="1400" b="0" dirty="0" err="1" smtClean="0"/>
              <a:t>Sysdig</a:t>
            </a:r>
            <a:r>
              <a:rPr lang="en-US" sz="1400" b="0" dirty="0" smtClean="0"/>
              <a:t>, FFRDC (SEI/MITRE) + Linux Foundation + more TBD.</a:t>
            </a:r>
          </a:p>
          <a:p>
            <a:r>
              <a:rPr lang="en-US" sz="1400" b="0" dirty="0" smtClean="0"/>
              <a:t>Key deliverables:</a:t>
            </a:r>
          </a:p>
          <a:p>
            <a:pPr lvl="1"/>
            <a:r>
              <a:rPr lang="en-US" sz="1400" b="0" dirty="0" smtClean="0"/>
              <a:t>Documents (members can be in multiple teams): </a:t>
            </a:r>
          </a:p>
          <a:p>
            <a:pPr lvl="2"/>
            <a:r>
              <a:rPr lang="en-US" sz="1400" b="0" dirty="0" smtClean="0"/>
              <a:t>Team 1: DoD Enterprise DevSecOps Ref Design (and following updates)</a:t>
            </a:r>
          </a:p>
          <a:p>
            <a:pPr lvl="2"/>
            <a:r>
              <a:rPr lang="en-US" sz="1400" b="0" dirty="0"/>
              <a:t>Team </a:t>
            </a:r>
            <a:r>
              <a:rPr lang="en-US" sz="1400" b="0" dirty="0" smtClean="0"/>
              <a:t>2: </a:t>
            </a:r>
            <a:r>
              <a:rPr lang="en-US" sz="1400" b="0" dirty="0"/>
              <a:t>Kubernetes </a:t>
            </a:r>
            <a:r>
              <a:rPr lang="en-US" sz="1400" b="0" dirty="0" smtClean="0"/>
              <a:t>SRG</a:t>
            </a:r>
          </a:p>
          <a:p>
            <a:pPr lvl="2"/>
            <a:r>
              <a:rPr lang="en-US" sz="1400" b="0" dirty="0"/>
              <a:t>Team </a:t>
            </a:r>
            <a:r>
              <a:rPr lang="en-US" sz="1400" b="0" dirty="0" smtClean="0"/>
              <a:t>3: </a:t>
            </a:r>
            <a:r>
              <a:rPr lang="en-US" sz="1400" b="0" dirty="0"/>
              <a:t>Containers </a:t>
            </a:r>
            <a:r>
              <a:rPr lang="en-US" sz="1400" b="0" dirty="0" smtClean="0"/>
              <a:t>SRG</a:t>
            </a:r>
          </a:p>
          <a:p>
            <a:pPr lvl="2"/>
            <a:r>
              <a:rPr lang="en-US" sz="1400" b="0" dirty="0"/>
              <a:t>Team </a:t>
            </a:r>
            <a:r>
              <a:rPr lang="en-US" sz="1400" b="0" dirty="0" smtClean="0"/>
              <a:t>4: Cloud Native Access Point</a:t>
            </a:r>
          </a:p>
          <a:p>
            <a:pPr lvl="2"/>
            <a:r>
              <a:rPr lang="en-US" sz="1400" b="0" dirty="0"/>
              <a:t>Team </a:t>
            </a:r>
            <a:r>
              <a:rPr lang="en-US" sz="1400" b="0" dirty="0" smtClean="0"/>
              <a:t>5: </a:t>
            </a:r>
            <a:r>
              <a:rPr lang="en-US" sz="1400" b="0" dirty="0"/>
              <a:t>Work </a:t>
            </a:r>
            <a:r>
              <a:rPr lang="en-US" sz="1400" b="0" dirty="0" smtClean="0"/>
              <a:t>with NIST (Ron Ross) on DevSecOps new publication based on Ref Design.</a:t>
            </a:r>
          </a:p>
          <a:p>
            <a:pPr lvl="2"/>
            <a:r>
              <a:rPr lang="en-US" sz="1400" b="0" dirty="0"/>
              <a:t>Team </a:t>
            </a:r>
            <a:r>
              <a:rPr lang="en-US" sz="1400" b="0" dirty="0" smtClean="0"/>
              <a:t>6: </a:t>
            </a:r>
            <a:r>
              <a:rPr lang="en-US" sz="1400" b="0" dirty="0"/>
              <a:t>Continuous </a:t>
            </a:r>
            <a:r>
              <a:rPr lang="en-US" sz="1400" b="0" dirty="0" smtClean="0"/>
              <a:t>ATO Guidance, defining the: </a:t>
            </a:r>
          </a:p>
          <a:p>
            <a:pPr lvl="3"/>
            <a:r>
              <a:rPr lang="en-US" sz="1400" b="0" dirty="0"/>
              <a:t>A</a:t>
            </a:r>
            <a:r>
              <a:rPr lang="en-US" sz="1400" b="0" dirty="0" smtClean="0"/>
              <a:t>ccreditation requirements to accredit DevSecOps pipeline process and the various </a:t>
            </a:r>
            <a:r>
              <a:rPr lang="en-US" sz="1400" u="sng" dirty="0" smtClean="0"/>
              <a:t>layers</a:t>
            </a:r>
          </a:p>
          <a:p>
            <a:pPr lvl="3"/>
            <a:r>
              <a:rPr lang="en-US" sz="1400" b="0" dirty="0" smtClean="0"/>
              <a:t>Accreditation requirements to accredit teams to use the accredited pipelines</a:t>
            </a:r>
          </a:p>
          <a:p>
            <a:pPr lvl="3"/>
            <a:r>
              <a:rPr lang="en-US" sz="1400" b="0" dirty="0" smtClean="0"/>
              <a:t>The expected deliverables / artifacts of pipelines/platforms + automation </a:t>
            </a:r>
            <a:r>
              <a:rPr lang="en-US" sz="1400" b="0" dirty="0" err="1" smtClean="0"/>
              <a:t>eMass</a:t>
            </a:r>
            <a:r>
              <a:rPr lang="en-US" sz="1400" b="0" dirty="0" smtClean="0"/>
              <a:t> etc.</a:t>
            </a:r>
          </a:p>
          <a:p>
            <a:pPr lvl="2"/>
            <a:r>
              <a:rPr lang="en-US" sz="1400" b="0" dirty="0" smtClean="0"/>
              <a:t>Team 7: Write the required training for SCAs and ISSMs and AOs to understand how to adopt to new </a:t>
            </a:r>
            <a:r>
              <a:rPr lang="en-US" sz="1400" b="0" dirty="0" err="1" smtClean="0"/>
              <a:t>cATO</a:t>
            </a:r>
            <a:r>
              <a:rPr lang="en-US" sz="1400" b="0" dirty="0" smtClean="0"/>
              <a:t> guidance</a:t>
            </a:r>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15617702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Kubernetes/Containers with </a:t>
            </a:r>
            <a:br>
              <a:rPr lang="en-US" dirty="0" smtClean="0"/>
            </a:br>
            <a:r>
              <a:rPr lang="en-US" dirty="0" smtClean="0"/>
              <a:t>Real-Time Systems (1)</a:t>
            </a:r>
            <a:endParaRPr lang="en-US" dirty="0"/>
          </a:p>
        </p:txBody>
      </p:sp>
      <p:sp>
        <p:nvSpPr>
          <p:cNvPr id="3" name="Content Placeholder 2"/>
          <p:cNvSpPr>
            <a:spLocks noGrp="1"/>
          </p:cNvSpPr>
          <p:nvPr>
            <p:ph idx="1"/>
          </p:nvPr>
        </p:nvSpPr>
        <p:spPr>
          <a:xfrm>
            <a:off x="584199" y="1409716"/>
            <a:ext cx="11006667" cy="4743450"/>
          </a:xfrm>
        </p:spPr>
        <p:txBody>
          <a:bodyPr>
            <a:normAutofit fontScale="85000" lnSpcReduction="20000"/>
          </a:bodyPr>
          <a:lstStyle/>
          <a:p>
            <a:r>
              <a:rPr lang="en-US" b="0" dirty="0" smtClean="0"/>
              <a:t>Existing use cases:</a:t>
            </a:r>
          </a:p>
          <a:p>
            <a:pPr lvl="1"/>
            <a:r>
              <a:rPr lang="en-US" b="0" dirty="0" smtClean="0"/>
              <a:t>We put Kubernetes/</a:t>
            </a:r>
            <a:r>
              <a:rPr lang="en-US" b="0" dirty="0" err="1" smtClean="0"/>
              <a:t>Istio</a:t>
            </a:r>
            <a:r>
              <a:rPr lang="en-US" b="0" dirty="0" smtClean="0"/>
              <a:t> on F-16 jets but this wasn’t </a:t>
            </a:r>
            <a:r>
              <a:rPr lang="en-US" b="0" dirty="0"/>
              <a:t>on real-time OS: </a:t>
            </a:r>
            <a:r>
              <a:rPr lang="en-US" b="0" dirty="0">
                <a:hlinkClick r:id="rId2"/>
              </a:rPr>
              <a:t>https://</a:t>
            </a:r>
            <a:r>
              <a:rPr lang="en-US" b="0" dirty="0" smtClean="0">
                <a:hlinkClick r:id="rId2"/>
              </a:rPr>
              <a:t>youtu.be/YjZ4AZ7hRM0</a:t>
            </a:r>
            <a:r>
              <a:rPr lang="en-US" b="0" dirty="0" smtClean="0"/>
              <a:t> </a:t>
            </a:r>
            <a:endParaRPr lang="en-US" b="0" dirty="0"/>
          </a:p>
          <a:p>
            <a:pPr lvl="1"/>
            <a:r>
              <a:rPr lang="en-US" b="0" dirty="0" smtClean="0"/>
              <a:t>Real-time </a:t>
            </a:r>
            <a:r>
              <a:rPr lang="en-US" b="0" dirty="0"/>
              <a:t>on Kubernetes? Yes it is possible! </a:t>
            </a:r>
            <a:r>
              <a:rPr lang="en-US" b="0" dirty="0" smtClean="0">
                <a:hlinkClick r:id="rId3"/>
              </a:rPr>
              <a:t>https</a:t>
            </a:r>
            <a:r>
              <a:rPr lang="en-US" b="0" dirty="0">
                <a:hlinkClick r:id="rId3"/>
              </a:rPr>
              <a:t>://</a:t>
            </a:r>
            <a:r>
              <a:rPr lang="en-US" b="0" dirty="0" smtClean="0">
                <a:hlinkClick r:id="rId3"/>
              </a:rPr>
              <a:t>www.youtube.com/watch?v=R_JOhWlwsXo</a:t>
            </a:r>
            <a:r>
              <a:rPr lang="en-US" b="0" dirty="0" smtClean="0"/>
              <a:t>    </a:t>
            </a:r>
            <a:endParaRPr lang="en-US" b="0" dirty="0"/>
          </a:p>
          <a:p>
            <a:pPr lvl="1"/>
            <a:r>
              <a:rPr lang="en-US" b="0" dirty="0" smtClean="0"/>
              <a:t>K3S </a:t>
            </a:r>
            <a:r>
              <a:rPr lang="en-US" b="0" dirty="0"/>
              <a:t>on cars! </a:t>
            </a:r>
            <a:r>
              <a:rPr lang="en-US" b="0" dirty="0">
                <a:hlinkClick r:id="rId4"/>
              </a:rPr>
              <a:t>https://</a:t>
            </a:r>
            <a:r>
              <a:rPr lang="en-US" b="0" dirty="0" smtClean="0">
                <a:hlinkClick r:id="rId4"/>
              </a:rPr>
              <a:t>youtu.be/zmuOxFp3CAk</a:t>
            </a:r>
            <a:r>
              <a:rPr lang="en-US" b="0" dirty="0" smtClean="0"/>
              <a:t>. Also checkout BMW with </a:t>
            </a:r>
            <a:r>
              <a:rPr lang="en-US" b="0" dirty="0" err="1" smtClean="0"/>
              <a:t>OpenShift</a:t>
            </a:r>
            <a:r>
              <a:rPr lang="en-US" b="0" dirty="0" smtClean="0"/>
              <a:t>.</a:t>
            </a:r>
          </a:p>
          <a:p>
            <a:r>
              <a:rPr lang="en-US" b="0" dirty="0" smtClean="0"/>
              <a:t>Check out: </a:t>
            </a:r>
          </a:p>
          <a:p>
            <a:pPr lvl="1"/>
            <a:r>
              <a:rPr lang="en-US" b="0" dirty="0" smtClean="0"/>
              <a:t>new </a:t>
            </a:r>
            <a:r>
              <a:rPr lang="en-US" b="0" dirty="0" err="1" smtClean="0"/>
              <a:t>DevStar</a:t>
            </a:r>
            <a:r>
              <a:rPr lang="en-US" b="0" dirty="0" smtClean="0"/>
              <a:t> page: </a:t>
            </a:r>
            <a:r>
              <a:rPr lang="en-US" b="0" dirty="0" smtClean="0">
                <a:hlinkClick r:id="rId5"/>
              </a:rPr>
              <a:t>https://software.af.mil/dsop/dsop-devstar/</a:t>
            </a:r>
            <a:r>
              <a:rPr lang="en-US" b="0" dirty="0" smtClean="0"/>
              <a:t> </a:t>
            </a:r>
          </a:p>
          <a:p>
            <a:pPr lvl="1"/>
            <a:r>
              <a:rPr lang="en-US" b="0" dirty="0" smtClean="0"/>
              <a:t>New RFI on embedded systems: </a:t>
            </a:r>
            <a:r>
              <a:rPr lang="en-US" b="0" dirty="0" smtClean="0">
                <a:hlinkClick r:id="rId6"/>
              </a:rPr>
              <a:t>https://beta.sam.gov/</a:t>
            </a:r>
            <a:r>
              <a:rPr lang="en-US" b="0" dirty="0"/>
              <a:t> (</a:t>
            </a:r>
            <a:r>
              <a:rPr lang="en-US" b="0" dirty="0" smtClean="0"/>
              <a:t>W9133L-20-SS-AATC-01)  </a:t>
            </a:r>
            <a:endParaRPr lang="en-US" b="0" dirty="0"/>
          </a:p>
          <a:p>
            <a:r>
              <a:rPr lang="en-US" b="0" dirty="0" smtClean="0"/>
              <a:t>Discussions with </a:t>
            </a:r>
            <a:r>
              <a:rPr lang="en-US" b="0" dirty="0" err="1" smtClean="0"/>
              <a:t>WindRiver</a:t>
            </a:r>
            <a:r>
              <a:rPr lang="en-US" b="0" dirty="0" smtClean="0"/>
              <a:t>, </a:t>
            </a:r>
            <a:r>
              <a:rPr lang="en-US" b="0" dirty="0" err="1" smtClean="0"/>
              <a:t>Opensource</a:t>
            </a:r>
            <a:r>
              <a:rPr lang="en-US" b="0" dirty="0" smtClean="0"/>
              <a:t> Linux with Kernel patches and </a:t>
            </a:r>
            <a:r>
              <a:rPr lang="en-US" b="0" dirty="0" err="1" smtClean="0"/>
              <a:t>OpenShift</a:t>
            </a:r>
            <a:r>
              <a:rPr lang="en-US" b="0" dirty="0" smtClean="0"/>
              <a:t> (4.4 has a real-time beta)</a:t>
            </a:r>
          </a:p>
          <a:p>
            <a:r>
              <a:rPr lang="en-US" b="0" dirty="0" smtClean="0"/>
              <a:t>Certifications:</a:t>
            </a:r>
          </a:p>
          <a:p>
            <a:pPr lvl="1"/>
            <a:r>
              <a:rPr lang="en-US" b="0" dirty="0" smtClean="0"/>
              <a:t>DAL-A/B/C/D?</a:t>
            </a:r>
          </a:p>
          <a:p>
            <a:r>
              <a:rPr lang="en-US" b="0" dirty="0" smtClean="0"/>
              <a:t>MVP with B-21/F-35/GBSD/F-16/SWEG/AATC/AFRL/</a:t>
            </a:r>
            <a:r>
              <a:rPr lang="en-US" b="0" dirty="0" err="1" smtClean="0"/>
              <a:t>SpaceX</a:t>
            </a:r>
            <a:r>
              <a:rPr lang="en-US" b="0" dirty="0" smtClean="0"/>
              <a:t>: </a:t>
            </a:r>
          </a:p>
          <a:p>
            <a:pPr lvl="1"/>
            <a:r>
              <a:rPr lang="en-US" b="0" dirty="0" smtClean="0"/>
              <a:t>Bring Kubernetes and </a:t>
            </a:r>
            <a:r>
              <a:rPr lang="en-US" b="0" dirty="0" err="1" smtClean="0"/>
              <a:t>Istio</a:t>
            </a:r>
            <a:r>
              <a:rPr lang="en-US" b="0" dirty="0" smtClean="0"/>
              <a:t> on real-time OS, including </a:t>
            </a:r>
            <a:r>
              <a:rPr lang="en-US" b="0" dirty="0" err="1" smtClean="0"/>
              <a:t>Kubelet</a:t>
            </a:r>
            <a:r>
              <a:rPr lang="en-US" b="0" dirty="0" smtClean="0"/>
              <a:t> </a:t>
            </a:r>
            <a:r>
              <a:rPr lang="en-US" b="0" dirty="0"/>
              <a:t>etc. </a:t>
            </a:r>
            <a:endParaRPr lang="en-US" b="0" dirty="0" smtClean="0"/>
          </a:p>
          <a:p>
            <a:pPr lvl="1"/>
            <a:r>
              <a:rPr lang="en-US" b="0" dirty="0" smtClean="0"/>
              <a:t>Hardware in the loop automation with DevSecOps dev/test on Cloud One then pushed to </a:t>
            </a:r>
            <a:r>
              <a:rPr lang="en-US" b="0" dirty="0" err="1" smtClean="0"/>
              <a:t>on-premise</a:t>
            </a:r>
            <a:r>
              <a:rPr lang="en-US" b="0" dirty="0" smtClean="0"/>
              <a:t> Hill AFB for HW test.</a:t>
            </a:r>
          </a:p>
          <a:p>
            <a:r>
              <a:rPr lang="en-US" b="0" dirty="0" smtClean="0"/>
              <a:t>New </a:t>
            </a:r>
            <a:r>
              <a:rPr lang="en-US" b="0" dirty="0" err="1"/>
              <a:t>CoP</a:t>
            </a:r>
            <a:r>
              <a:rPr lang="en-US" b="0" dirty="0"/>
              <a:t> RTOS/embedded Workgroup: interested? Email </a:t>
            </a:r>
            <a:r>
              <a:rPr lang="en-US" b="0" dirty="0" smtClean="0">
                <a:hlinkClick r:id="rId7"/>
              </a:rPr>
              <a:t>af.cso@us.af.mil</a:t>
            </a:r>
            <a:r>
              <a:rPr lang="en-US" b="0" dirty="0" smtClean="0"/>
              <a:t> </a:t>
            </a:r>
            <a:r>
              <a:rPr lang="en-US" b="0" dirty="0"/>
              <a:t>to join.</a:t>
            </a:r>
          </a:p>
          <a:p>
            <a:pPr lvl="1"/>
            <a:endParaRPr lang="en-US" b="0" dirty="0" smtClean="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228040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CSO Website – Continuously Updated!</a:t>
            </a:r>
            <a:endParaRPr lang="en-US" dirty="0"/>
          </a:p>
        </p:txBody>
      </p:sp>
      <p:sp>
        <p:nvSpPr>
          <p:cNvPr id="3" name="Content Placeholder 2"/>
          <p:cNvSpPr>
            <a:spLocks noGrp="1"/>
          </p:cNvSpPr>
          <p:nvPr>
            <p:ph idx="1"/>
          </p:nvPr>
        </p:nvSpPr>
        <p:spPr>
          <a:xfrm>
            <a:off x="601784" y="1383340"/>
            <a:ext cx="11006667" cy="4743450"/>
          </a:xfrm>
        </p:spPr>
        <p:txBody>
          <a:bodyPr/>
          <a:lstStyle/>
          <a:p>
            <a:r>
              <a:rPr lang="en-US" b="0" dirty="0" smtClean="0"/>
              <a:t>Want to find information about the DevSecOps initiative and the CSO?</a:t>
            </a:r>
          </a:p>
          <a:p>
            <a:pPr lvl="1"/>
            <a:r>
              <a:rPr lang="en-US" u="sng" dirty="0" smtClean="0"/>
              <a:t>Our </a:t>
            </a:r>
            <a:r>
              <a:rPr lang="en-US" u="sng" dirty="0"/>
              <a:t>latest </a:t>
            </a:r>
            <a:r>
              <a:rPr lang="en-US" u="sng" dirty="0" smtClean="0"/>
              <a:t>documents/videos: </a:t>
            </a:r>
            <a:r>
              <a:rPr lang="en-US" u="sng" dirty="0">
                <a:hlinkClick r:id="rId2"/>
              </a:rPr>
              <a:t>https://software.af.mil/dsop/documents/</a:t>
            </a:r>
            <a:r>
              <a:rPr lang="en-US" u="sng" dirty="0"/>
              <a:t> </a:t>
            </a:r>
            <a:endParaRPr lang="en-US" u="sng" dirty="0" smtClean="0"/>
          </a:p>
          <a:p>
            <a:pPr lvl="1"/>
            <a:r>
              <a:rPr lang="en-US" u="sng" dirty="0" smtClean="0"/>
              <a:t>Our latest training videos/content at: </a:t>
            </a:r>
            <a:r>
              <a:rPr lang="en-US" u="sng" dirty="0">
                <a:hlinkClick r:id="rId3"/>
              </a:rPr>
              <a:t>https://software.af.mil/training/</a:t>
            </a:r>
            <a:endParaRPr lang="en-US" u="sng" dirty="0"/>
          </a:p>
          <a:p>
            <a:pPr lvl="1"/>
            <a:r>
              <a:rPr lang="en-US" u="sng" dirty="0" smtClean="0"/>
              <a:t>Platform One Services: </a:t>
            </a:r>
            <a:r>
              <a:rPr lang="en-US" u="sng" dirty="0">
                <a:hlinkClick r:id="rId4"/>
              </a:rPr>
              <a:t>https://software.af.mil/dsop/services/</a:t>
            </a:r>
            <a:endParaRPr lang="en-US" u="sng" dirty="0" smtClean="0"/>
          </a:p>
          <a:p>
            <a:pPr lvl="1"/>
            <a:r>
              <a:rPr lang="en-US" b="0" dirty="0" smtClean="0"/>
              <a:t>More information about :</a:t>
            </a:r>
          </a:p>
          <a:p>
            <a:pPr lvl="2"/>
            <a:r>
              <a:rPr lang="en-US" b="0" dirty="0"/>
              <a:t>Platform One On Boarding: </a:t>
            </a:r>
            <a:r>
              <a:rPr lang="en-US" dirty="0">
                <a:hlinkClick r:id="rId5"/>
              </a:rPr>
              <a:t>https://software.af.mil/team/platformone/</a:t>
            </a:r>
            <a:endParaRPr lang="en-US" b="0" dirty="0"/>
          </a:p>
          <a:p>
            <a:pPr lvl="2"/>
            <a:r>
              <a:rPr lang="en-US" b="0" dirty="0" smtClean="0"/>
              <a:t>Cloud One: </a:t>
            </a:r>
            <a:r>
              <a:rPr lang="en-US" dirty="0">
                <a:hlinkClick r:id="rId6"/>
              </a:rPr>
              <a:t>https://software.af.mil/team/cloud-one/</a:t>
            </a:r>
            <a:endParaRPr lang="en-US" b="0" dirty="0" smtClean="0"/>
          </a:p>
          <a:p>
            <a:pPr lvl="2"/>
            <a:r>
              <a:rPr lang="en-US" b="0" dirty="0" smtClean="0"/>
              <a:t>Repo One: </a:t>
            </a:r>
            <a:r>
              <a:rPr lang="en-US" dirty="0" smtClean="0">
                <a:hlinkClick r:id="rId7"/>
              </a:rPr>
              <a:t>https://repo1.dsop.io</a:t>
            </a:r>
            <a:r>
              <a:rPr lang="en-US" dirty="0" smtClean="0"/>
              <a:t> </a:t>
            </a:r>
          </a:p>
          <a:p>
            <a:pPr lvl="2"/>
            <a:r>
              <a:rPr lang="fr-FR" b="0" dirty="0" err="1" smtClean="0"/>
              <a:t>Iron</a:t>
            </a:r>
            <a:r>
              <a:rPr lang="fr-FR" b="0" dirty="0" smtClean="0"/>
              <a:t> Bank: </a:t>
            </a:r>
            <a:r>
              <a:rPr lang="fr-FR" dirty="0" smtClean="0">
                <a:hlinkClick r:id="rId8"/>
              </a:rPr>
              <a:t>https://ironbank.dsop.io</a:t>
            </a:r>
            <a:r>
              <a:rPr lang="fr-FR" b="0" dirty="0" smtClean="0"/>
              <a:t> </a:t>
            </a:r>
            <a:endParaRPr lang="en-US" b="0" dirty="0" smtClean="0"/>
          </a:p>
          <a:p>
            <a:pPr lvl="2"/>
            <a:r>
              <a:rPr lang="en-US" b="0" dirty="0" err="1" smtClean="0"/>
              <a:t>DevStar</a:t>
            </a:r>
            <a:r>
              <a:rPr lang="en-US" b="0" dirty="0" smtClean="0"/>
              <a:t>: </a:t>
            </a:r>
            <a:r>
              <a:rPr lang="en-US" dirty="0">
                <a:hlinkClick r:id="rId9"/>
              </a:rPr>
              <a:t>https://software.af.mil/dsop/dsop-devstar/</a:t>
            </a:r>
            <a:endParaRPr lang="en-US" b="0" dirty="0" smtClean="0"/>
          </a:p>
          <a:p>
            <a:pPr lvl="2"/>
            <a:r>
              <a:rPr lang="en-US" b="0" dirty="0" smtClean="0"/>
              <a:t>Software Factories: </a:t>
            </a:r>
            <a:r>
              <a:rPr lang="en-US" dirty="0">
                <a:hlinkClick r:id="rId10"/>
              </a:rPr>
              <a:t>https://software.af.mil/software-factories/</a:t>
            </a:r>
            <a:endParaRPr lang="en-US" b="0" dirty="0" smtClean="0"/>
          </a:p>
          <a:p>
            <a:pPr lvl="2"/>
            <a:r>
              <a:rPr lang="en-US" b="0" dirty="0" smtClean="0"/>
              <a:t>Our Events/News: </a:t>
            </a:r>
            <a:r>
              <a:rPr lang="en-US" dirty="0">
                <a:hlinkClick r:id="rId11"/>
              </a:rPr>
              <a:t>https://software.af.mil/events</a:t>
            </a:r>
            <a:r>
              <a:rPr lang="en-US" dirty="0" smtClean="0">
                <a:hlinkClick r:id="rId11"/>
              </a:rPr>
              <a:t>/</a:t>
            </a:r>
            <a:endParaRPr lang="en-US" dirty="0" smtClean="0"/>
          </a:p>
          <a:p>
            <a:pPr lvl="2"/>
            <a:r>
              <a:rPr lang="en-US" b="0" dirty="0" smtClean="0"/>
              <a:t>.mil only IL4 Chat (</a:t>
            </a:r>
            <a:r>
              <a:rPr lang="en-US" b="0" dirty="0" err="1" smtClean="0"/>
              <a:t>MatterMost</a:t>
            </a:r>
            <a:r>
              <a:rPr lang="en-US" b="0" dirty="0" smtClean="0"/>
              <a:t>): </a:t>
            </a:r>
            <a:r>
              <a:rPr lang="en-US" dirty="0">
                <a:hlinkClick r:id="rId12"/>
              </a:rPr>
              <a:t>https://chat.collab.cdl.af.mil/</a:t>
            </a:r>
            <a:endParaRPr lang="en-US" dirty="0"/>
          </a:p>
          <a:p>
            <a:pPr marL="803275" lvl="2" indent="0">
              <a:buNone/>
            </a:pPr>
            <a:endParaRPr lang="en-US" b="0" dirty="0" smtClean="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223762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Kubernetes/Containers with </a:t>
            </a:r>
            <a:br>
              <a:rPr lang="en-US" dirty="0" smtClean="0"/>
            </a:br>
            <a:r>
              <a:rPr lang="en-US" dirty="0" smtClean="0"/>
              <a:t>Real-Time Systems (2)</a:t>
            </a:r>
            <a:endParaRPr lang="en-US"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30</a:t>
            </a:fld>
            <a:endParaRPr lang="en-US" dirty="0">
              <a:solidFill>
                <a:schemeClr val="bg2"/>
              </a:solidFill>
            </a:endParaRPr>
          </a:p>
        </p:txBody>
      </p:sp>
      <p:pic>
        <p:nvPicPr>
          <p:cNvPr id="1026" name="Picture 2" descr="https://software.af.mil/wp-content/uploads/2020/02/devst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098" y="1428749"/>
            <a:ext cx="9144000" cy="488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8925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GitOps</a:t>
            </a:r>
            <a:r>
              <a:rPr lang="en-US" dirty="0" smtClean="0"/>
              <a:t>?</a:t>
            </a:r>
            <a:endParaRPr lang="en-US" dirty="0"/>
          </a:p>
        </p:txBody>
      </p:sp>
      <p:sp>
        <p:nvSpPr>
          <p:cNvPr id="3" name="Content Placeholder 2"/>
          <p:cNvSpPr>
            <a:spLocks noGrp="1"/>
          </p:cNvSpPr>
          <p:nvPr>
            <p:ph idx="1"/>
          </p:nvPr>
        </p:nvSpPr>
        <p:spPr>
          <a:xfrm>
            <a:off x="584199" y="1409716"/>
            <a:ext cx="11006667" cy="4743450"/>
          </a:xfrm>
        </p:spPr>
        <p:txBody>
          <a:bodyPr/>
          <a:lstStyle/>
          <a:p>
            <a:r>
              <a:rPr lang="en-US" b="0" dirty="0" smtClean="0"/>
              <a:t>Based on Infrastructure as Code concepts, makes </a:t>
            </a:r>
            <a:r>
              <a:rPr lang="en-US" b="0" dirty="0" err="1" smtClean="0"/>
              <a:t>Git</a:t>
            </a:r>
            <a:r>
              <a:rPr lang="en-US" b="0" dirty="0" smtClean="0"/>
              <a:t> the single source of truth of the desired state of your Infrastructure, Platform and Applications.</a:t>
            </a:r>
          </a:p>
          <a:p>
            <a:r>
              <a:rPr lang="en-US" b="0" dirty="0" smtClean="0"/>
              <a:t>Benefits:</a:t>
            </a:r>
          </a:p>
          <a:p>
            <a:pPr lvl="1"/>
            <a:r>
              <a:rPr lang="en-US" b="0" dirty="0" smtClean="0"/>
              <a:t>Everything is code: infrastructure, networking, configuration, sealed secrets etc.</a:t>
            </a:r>
          </a:p>
          <a:p>
            <a:pPr lvl="1"/>
            <a:r>
              <a:rPr lang="en-US" b="0" dirty="0" smtClean="0"/>
              <a:t>Auditability &amp; Compliance, including least privilege and need to know</a:t>
            </a:r>
          </a:p>
          <a:p>
            <a:pPr lvl="1"/>
            <a:r>
              <a:rPr lang="en-US" b="0" dirty="0" smtClean="0"/>
              <a:t>Consistent deployments and rollback (no drifts between environment)</a:t>
            </a:r>
          </a:p>
          <a:p>
            <a:pPr lvl="1"/>
            <a:r>
              <a:rPr lang="en-US" b="0" dirty="0" smtClean="0"/>
              <a:t>Configuration Management enforcement</a:t>
            </a:r>
          </a:p>
          <a:p>
            <a:pPr lvl="1"/>
            <a:r>
              <a:rPr lang="en-US" b="0" dirty="0" smtClean="0"/>
              <a:t>Disaster Recovery</a:t>
            </a:r>
          </a:p>
          <a:p>
            <a:pPr lvl="1"/>
            <a:r>
              <a:rPr lang="en-US" b="0" dirty="0" smtClean="0"/>
              <a:t>Baked-in security: Kubernetes clusters </a:t>
            </a:r>
            <a:r>
              <a:rPr lang="en-US" u="sng" dirty="0" smtClean="0"/>
              <a:t>pulls</a:t>
            </a:r>
            <a:r>
              <a:rPr lang="en-US" b="0" dirty="0" smtClean="0"/>
              <a:t> from </a:t>
            </a:r>
            <a:r>
              <a:rPr lang="en-US" b="0" dirty="0" err="1" smtClean="0"/>
              <a:t>Git</a:t>
            </a:r>
            <a:r>
              <a:rPr lang="en-US" b="0" dirty="0" smtClean="0"/>
              <a:t>. CI/CD won’t have access to production clusters. Removing human from production environments</a:t>
            </a:r>
          </a:p>
          <a:p>
            <a:pPr lvl="1"/>
            <a:r>
              <a:rPr lang="en-US" b="0" dirty="0" smtClean="0"/>
              <a:t>Declarative manifests and playbooks</a:t>
            </a:r>
          </a:p>
          <a:p>
            <a:r>
              <a:rPr lang="en-US" b="0" dirty="0" smtClean="0"/>
              <a:t>Options:</a:t>
            </a:r>
          </a:p>
          <a:p>
            <a:pPr lvl="1"/>
            <a:r>
              <a:rPr lang="en-US" b="0" dirty="0" smtClean="0"/>
              <a:t>Argo CD, Flux as FOSS. Projects are merging into a single FOSS.</a:t>
            </a:r>
          </a:p>
          <a:p>
            <a:pPr lvl="1"/>
            <a:endParaRPr lang="en-US" b="0" dirty="0" smtClean="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14998089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584" y="186953"/>
            <a:ext cx="9737185" cy="1143000"/>
          </a:xfrm>
        </p:spPr>
        <p:txBody>
          <a:bodyPr/>
          <a:lstStyle/>
          <a:p>
            <a:r>
              <a:rPr lang="en-US" dirty="0" smtClean="0"/>
              <a:t>Basic </a:t>
            </a:r>
            <a:r>
              <a:rPr lang="en-US" dirty="0" err="1" smtClean="0"/>
              <a:t>GitOps</a:t>
            </a:r>
            <a:r>
              <a:rPr lang="en-US" dirty="0"/>
              <a:t/>
            </a:r>
            <a:br>
              <a:rPr lang="en-US" dirty="0"/>
            </a:br>
            <a:r>
              <a:rPr lang="en-US" dirty="0" smtClean="0"/>
              <a:t>Team Architecture</a:t>
            </a:r>
            <a:endParaRPr lang="en-US" dirty="0"/>
          </a:p>
        </p:txBody>
      </p:sp>
      <p:sp>
        <p:nvSpPr>
          <p:cNvPr id="4" name="Slide Number Placeholder 3"/>
          <p:cNvSpPr>
            <a:spLocks noGrp="1"/>
          </p:cNvSpPr>
          <p:nvPr>
            <p:ph type="sldNum" sz="quarter" idx="11"/>
          </p:nvPr>
        </p:nvSpPr>
        <p:spPr>
          <a:xfrm>
            <a:off x="10651067" y="6535773"/>
            <a:ext cx="1524000" cy="304800"/>
          </a:xfrm>
        </p:spPr>
        <p:txBody>
          <a:bodyPr/>
          <a:lstStyle/>
          <a:p>
            <a:pPr>
              <a:defRPr/>
            </a:pPr>
            <a:fld id="{77FC5674-A1A8-480F-9472-1EE3C7CAEA6F}" type="slidenum">
              <a:rPr lang="en-US" smtClean="0"/>
              <a:pPr>
                <a:defRPr/>
              </a:pPr>
              <a:t>32</a:t>
            </a:fld>
            <a:endParaRPr lang="en-US" dirty="0">
              <a:solidFill>
                <a:schemeClr val="bg2"/>
              </a:solidFill>
            </a:endParaRPr>
          </a:p>
        </p:txBody>
      </p:sp>
      <p:sp>
        <p:nvSpPr>
          <p:cNvPr id="5" name="Oval 4"/>
          <p:cNvSpPr/>
          <p:nvPr/>
        </p:nvSpPr>
        <p:spPr bwMode="auto">
          <a:xfrm>
            <a:off x="248712" y="2217713"/>
            <a:ext cx="877735" cy="835269"/>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Dev</a:t>
            </a:r>
          </a:p>
        </p:txBody>
      </p:sp>
      <p:sp>
        <p:nvSpPr>
          <p:cNvPr id="11" name="Oval 10"/>
          <p:cNvSpPr/>
          <p:nvPr/>
        </p:nvSpPr>
        <p:spPr bwMode="auto">
          <a:xfrm>
            <a:off x="1685563" y="2036873"/>
            <a:ext cx="1245741" cy="1148799"/>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50" u="sng" dirty="0" err="1" smtClean="0">
                <a:solidFill>
                  <a:schemeClr val="tx1"/>
                </a:solidFill>
              </a:rPr>
              <a:t>Git</a:t>
            </a:r>
            <a:r>
              <a:rPr lang="en-US" sz="1050" u="sng" dirty="0" smtClean="0">
                <a:solidFill>
                  <a:schemeClr val="tx1"/>
                </a:solidFill>
              </a:rPr>
              <a:t> Repo: </a:t>
            </a:r>
            <a:r>
              <a:rPr lang="en-US" sz="1050" b="0" dirty="0" smtClean="0">
                <a:solidFill>
                  <a:schemeClr val="tx1"/>
                </a:solidFill>
              </a:rPr>
              <a:t>Service </a:t>
            </a:r>
            <a:r>
              <a:rPr lang="en-US" b="0" u="sng" dirty="0" smtClean="0">
                <a:solidFill>
                  <a:schemeClr val="tx1"/>
                </a:solidFill>
              </a:rPr>
              <a:t>New Branch </a:t>
            </a:r>
            <a:r>
              <a:rPr lang="en-US" sz="1050" b="0" dirty="0" smtClean="0">
                <a:solidFill>
                  <a:schemeClr val="tx1"/>
                </a:solidFill>
              </a:rPr>
              <a:t>(Containers etc.)</a:t>
            </a:r>
            <a:endParaRPr kumimoji="0" lang="en-US" sz="1050" b="0" i="0" u="none" strike="noStrike" cap="none" normalizeH="0" baseline="0" dirty="0" smtClean="0">
              <a:ln>
                <a:noFill/>
              </a:ln>
              <a:solidFill>
                <a:schemeClr val="tx1"/>
              </a:solidFill>
              <a:effectLst/>
            </a:endParaRPr>
          </a:p>
        </p:txBody>
      </p:sp>
      <p:sp>
        <p:nvSpPr>
          <p:cNvPr id="9" name="Right Arrow 8"/>
          <p:cNvSpPr/>
          <p:nvPr/>
        </p:nvSpPr>
        <p:spPr bwMode="auto">
          <a:xfrm>
            <a:off x="1126447" y="2482946"/>
            <a:ext cx="715916" cy="304800"/>
          </a:xfrm>
          <a:prstGeom prst="rightArrow">
            <a:avLst/>
          </a:prstGeom>
          <a:solidFill>
            <a:schemeClr val="tx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effectLst/>
                <a:latin typeface="Arial" charset="0"/>
              </a:rPr>
              <a:t>Commits</a:t>
            </a:r>
          </a:p>
        </p:txBody>
      </p:sp>
      <p:sp>
        <p:nvSpPr>
          <p:cNvPr id="14" name="Oval 13"/>
          <p:cNvSpPr/>
          <p:nvPr/>
        </p:nvSpPr>
        <p:spPr bwMode="auto">
          <a:xfrm>
            <a:off x="5046286" y="2155636"/>
            <a:ext cx="1060673" cy="979177"/>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Reviewer(s)</a:t>
            </a:r>
          </a:p>
        </p:txBody>
      </p:sp>
      <p:sp>
        <p:nvSpPr>
          <p:cNvPr id="12" name="U-Turn Arrow 11"/>
          <p:cNvSpPr/>
          <p:nvPr/>
        </p:nvSpPr>
        <p:spPr bwMode="auto">
          <a:xfrm rot="10800000">
            <a:off x="535853" y="3089613"/>
            <a:ext cx="5105994" cy="620866"/>
          </a:xfrm>
          <a:prstGeom prst="uturnArrow">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scene3d>
              <a:camera prst="orthographicFront">
                <a:rot lat="0" lon="0" rev="10800000"/>
              </a:camera>
              <a:lightRig rig="threePt" dir="t"/>
            </a:scene3d>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Reject change</a:t>
            </a:r>
          </a:p>
        </p:txBody>
      </p:sp>
      <p:sp>
        <p:nvSpPr>
          <p:cNvPr id="24" name="Oval 23"/>
          <p:cNvSpPr/>
          <p:nvPr/>
        </p:nvSpPr>
        <p:spPr bwMode="auto">
          <a:xfrm>
            <a:off x="8864009" y="2101843"/>
            <a:ext cx="1161858" cy="1117220"/>
          </a:xfrm>
          <a:prstGeom prst="ellipse">
            <a:avLst/>
          </a:prstGeom>
          <a:solidFill>
            <a:schemeClr val="accent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50" u="sng" dirty="0" smtClean="0">
                <a:solidFill>
                  <a:schemeClr val="tx1"/>
                </a:solidFill>
              </a:rPr>
              <a:t>CI/CD Pipeline</a:t>
            </a:r>
            <a:endParaRPr kumimoji="0" lang="en-US" sz="1050" b="0" i="0" u="none" strike="noStrike" cap="none" normalizeH="0" baseline="0" dirty="0" smtClean="0">
              <a:ln>
                <a:noFill/>
              </a:ln>
              <a:solidFill>
                <a:schemeClr val="tx1"/>
              </a:solidFill>
              <a:effectLst/>
            </a:endParaRPr>
          </a:p>
        </p:txBody>
      </p:sp>
      <p:sp>
        <p:nvSpPr>
          <p:cNvPr id="30" name="Oval 29"/>
          <p:cNvSpPr/>
          <p:nvPr/>
        </p:nvSpPr>
        <p:spPr bwMode="auto">
          <a:xfrm>
            <a:off x="10548911" y="2155636"/>
            <a:ext cx="1161858" cy="111722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900" u="sng" dirty="0" smtClean="0">
                <a:solidFill>
                  <a:schemeClr val="tx1"/>
                </a:solidFill>
              </a:rPr>
              <a:t>Artifacts Repository</a:t>
            </a:r>
            <a:endParaRPr kumimoji="0" lang="en-US" sz="900" b="0" i="0" u="none" strike="noStrike" cap="none" normalizeH="0" baseline="0" dirty="0" smtClean="0">
              <a:ln>
                <a:noFill/>
              </a:ln>
              <a:solidFill>
                <a:schemeClr val="tx1"/>
              </a:solidFill>
              <a:effectLst/>
            </a:endParaRPr>
          </a:p>
        </p:txBody>
      </p:sp>
      <p:sp>
        <p:nvSpPr>
          <p:cNvPr id="31" name="Oval 30"/>
          <p:cNvSpPr/>
          <p:nvPr/>
        </p:nvSpPr>
        <p:spPr bwMode="auto">
          <a:xfrm>
            <a:off x="7095224" y="2094408"/>
            <a:ext cx="1245741" cy="1148799"/>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50" u="sng" dirty="0" err="1" smtClean="0">
                <a:solidFill>
                  <a:schemeClr val="tx1"/>
                </a:solidFill>
              </a:rPr>
              <a:t>Git</a:t>
            </a:r>
            <a:r>
              <a:rPr lang="en-US" sz="1050" u="sng" dirty="0" smtClean="0">
                <a:solidFill>
                  <a:schemeClr val="tx1"/>
                </a:solidFill>
              </a:rPr>
              <a:t> Repo: </a:t>
            </a:r>
            <a:r>
              <a:rPr lang="en-US" sz="1050" b="0" dirty="0" smtClean="0">
                <a:solidFill>
                  <a:schemeClr val="tx1"/>
                </a:solidFill>
              </a:rPr>
              <a:t>Services</a:t>
            </a:r>
          </a:p>
          <a:p>
            <a:pPr marL="0" marR="0" indent="0" algn="ctr" defTabSz="914400" rtl="0" eaLnBrk="0" fontAlgn="base" latinLnBrk="0" hangingPunct="0">
              <a:lnSpc>
                <a:spcPct val="100000"/>
              </a:lnSpc>
              <a:spcBef>
                <a:spcPct val="0"/>
              </a:spcBef>
              <a:spcAft>
                <a:spcPct val="0"/>
              </a:spcAft>
              <a:buClrTx/>
              <a:buSzTx/>
              <a:buFontTx/>
              <a:buNone/>
              <a:tabLst/>
            </a:pPr>
            <a:r>
              <a:rPr lang="en-US" sz="800" b="0" dirty="0" smtClean="0">
                <a:solidFill>
                  <a:schemeClr val="tx1"/>
                </a:solidFill>
              </a:rPr>
              <a:t>Master Branch</a:t>
            </a:r>
            <a:r>
              <a:rPr lang="en-US" sz="1050" b="0" dirty="0" smtClean="0">
                <a:solidFill>
                  <a:schemeClr val="tx1"/>
                </a:solidFill>
              </a:rPr>
              <a:t> (Containers etc.)</a:t>
            </a:r>
            <a:endParaRPr kumimoji="0" lang="en-US" sz="1050" b="0" i="0" u="none" strike="noStrike" cap="none" normalizeH="0" baseline="0" dirty="0" smtClean="0">
              <a:ln>
                <a:noFill/>
              </a:ln>
              <a:solidFill>
                <a:schemeClr val="tx1"/>
              </a:solidFill>
              <a:effectLst/>
            </a:endParaRPr>
          </a:p>
        </p:txBody>
      </p:sp>
      <p:pic>
        <p:nvPicPr>
          <p:cNvPr id="33" name="Picture 4" descr="Image result for k8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35707" y="4599560"/>
            <a:ext cx="1109800" cy="1077431"/>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bwMode="auto">
          <a:xfrm>
            <a:off x="3311256" y="2052662"/>
            <a:ext cx="1161858" cy="1117220"/>
          </a:xfrm>
          <a:prstGeom prst="ellipse">
            <a:avLst/>
          </a:prstGeom>
          <a:solidFill>
            <a:schemeClr val="accent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50" u="sng" dirty="0" smtClean="0">
                <a:solidFill>
                  <a:schemeClr val="tx1"/>
                </a:solidFill>
              </a:rPr>
              <a:t>CI/CD Pipeline</a:t>
            </a:r>
            <a:endParaRPr kumimoji="0" lang="en-US" sz="1050" b="0" i="0" u="none" strike="noStrike" cap="none" normalizeH="0" baseline="0" dirty="0" smtClean="0">
              <a:ln>
                <a:noFill/>
              </a:ln>
              <a:solidFill>
                <a:schemeClr val="tx1"/>
              </a:solidFill>
              <a:effectLst/>
            </a:endParaRPr>
          </a:p>
        </p:txBody>
      </p:sp>
      <p:sp>
        <p:nvSpPr>
          <p:cNvPr id="35" name="Right Arrow 34"/>
          <p:cNvSpPr/>
          <p:nvPr/>
        </p:nvSpPr>
        <p:spPr bwMode="auto">
          <a:xfrm>
            <a:off x="2794145" y="2492824"/>
            <a:ext cx="761358" cy="304800"/>
          </a:xfrm>
          <a:prstGeom prst="rightArrow">
            <a:avLst/>
          </a:prstGeom>
          <a:solidFill>
            <a:schemeClr val="tx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800" b="0" dirty="0" smtClean="0"/>
              <a:t>Triggers</a:t>
            </a:r>
            <a:endParaRPr kumimoji="0" lang="en-US" sz="800" b="0" i="0" u="none" strike="noStrike" cap="none" normalizeH="0" baseline="0" dirty="0" smtClean="0">
              <a:ln>
                <a:noFill/>
              </a:ln>
              <a:effectLst/>
              <a:latin typeface="Arial" charset="0"/>
            </a:endParaRPr>
          </a:p>
        </p:txBody>
      </p:sp>
      <p:sp>
        <p:nvSpPr>
          <p:cNvPr id="15" name="Right Arrow 14"/>
          <p:cNvSpPr/>
          <p:nvPr/>
        </p:nvSpPr>
        <p:spPr bwMode="auto">
          <a:xfrm>
            <a:off x="4324088" y="2482945"/>
            <a:ext cx="926463" cy="304800"/>
          </a:xfrm>
          <a:prstGeom prst="rightArrow">
            <a:avLst/>
          </a:prstGeom>
          <a:solidFill>
            <a:schemeClr val="tx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800" b="0" dirty="0" smtClean="0"/>
              <a:t>Peer</a:t>
            </a:r>
            <a:r>
              <a:rPr kumimoji="0" lang="en-US" sz="800" b="0" i="0" u="none" strike="noStrike" cap="none" normalizeH="0" baseline="0" dirty="0" smtClean="0">
                <a:ln>
                  <a:noFill/>
                </a:ln>
                <a:effectLst/>
                <a:latin typeface="Arial" charset="0"/>
              </a:rPr>
              <a:t> review</a:t>
            </a:r>
          </a:p>
        </p:txBody>
      </p:sp>
      <p:sp>
        <p:nvSpPr>
          <p:cNvPr id="3" name="TextBox 2"/>
          <p:cNvSpPr txBox="1"/>
          <p:nvPr/>
        </p:nvSpPr>
        <p:spPr>
          <a:xfrm>
            <a:off x="233872" y="1441685"/>
            <a:ext cx="9777155" cy="307777"/>
          </a:xfrm>
          <a:prstGeom prst="rect">
            <a:avLst/>
          </a:prstGeom>
          <a:noFill/>
          <a:scene3d>
            <a:camera prst="orthographicFront">
              <a:rot lat="0" lon="0" rev="0"/>
            </a:camera>
            <a:lightRig rig="threePt" dir="t"/>
          </a:scene3d>
        </p:spPr>
        <p:txBody>
          <a:bodyPr wrap="square" rtlCol="0">
            <a:spAutoFit/>
          </a:bodyPr>
          <a:lstStyle/>
          <a:p>
            <a:r>
              <a:rPr lang="en-US" sz="1400" b="0" dirty="0" smtClean="0">
                <a:solidFill>
                  <a:sysClr val="windowText" lastClr="000000"/>
                </a:solidFill>
              </a:rPr>
              <a:t>Each team would get one (or more) “Service Repository” and a “Manifests” Repository (for least privilege) </a:t>
            </a:r>
            <a:r>
              <a:rPr lang="en-US" sz="1400" b="0" dirty="0" smtClean="0"/>
              <a:t> </a:t>
            </a:r>
            <a:endParaRPr lang="en-US" sz="1400" b="0" dirty="0"/>
          </a:p>
        </p:txBody>
      </p:sp>
      <p:sp>
        <p:nvSpPr>
          <p:cNvPr id="16" name="Right Arrow 15"/>
          <p:cNvSpPr/>
          <p:nvPr/>
        </p:nvSpPr>
        <p:spPr bwMode="auto">
          <a:xfrm>
            <a:off x="5997231" y="2482945"/>
            <a:ext cx="1245741" cy="304800"/>
          </a:xfrm>
          <a:prstGeom prst="rightArrow">
            <a:avLst/>
          </a:prstGeom>
          <a:solidFill>
            <a:schemeClr val="tx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800" b="0" dirty="0" smtClean="0"/>
              <a:t>Accept &amp; Merge code</a:t>
            </a:r>
            <a:endParaRPr kumimoji="0" lang="en-US" sz="800" b="0" i="0" u="none" strike="noStrike" cap="none" normalizeH="0" baseline="0" dirty="0" smtClean="0">
              <a:ln>
                <a:noFill/>
              </a:ln>
              <a:effectLst/>
              <a:latin typeface="Arial" charset="0"/>
            </a:endParaRPr>
          </a:p>
        </p:txBody>
      </p:sp>
      <p:sp>
        <p:nvSpPr>
          <p:cNvPr id="37" name="Right Arrow 36"/>
          <p:cNvSpPr/>
          <p:nvPr/>
        </p:nvSpPr>
        <p:spPr bwMode="auto">
          <a:xfrm>
            <a:off x="8262009" y="2503986"/>
            <a:ext cx="761358" cy="304800"/>
          </a:xfrm>
          <a:prstGeom prst="rightArrow">
            <a:avLst/>
          </a:prstGeom>
          <a:solidFill>
            <a:schemeClr val="tx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800" b="0" dirty="0" smtClean="0"/>
              <a:t>Triggers</a:t>
            </a:r>
            <a:endParaRPr kumimoji="0" lang="en-US" sz="800" b="0" i="0" u="none" strike="noStrike" cap="none" normalizeH="0" baseline="0" dirty="0" smtClean="0">
              <a:ln>
                <a:noFill/>
              </a:ln>
              <a:effectLst/>
              <a:latin typeface="Arial" charset="0"/>
            </a:endParaRPr>
          </a:p>
        </p:txBody>
      </p:sp>
      <p:sp>
        <p:nvSpPr>
          <p:cNvPr id="29" name="Right Arrow 28"/>
          <p:cNvSpPr/>
          <p:nvPr/>
        </p:nvSpPr>
        <p:spPr bwMode="auto">
          <a:xfrm>
            <a:off x="9888708" y="2531354"/>
            <a:ext cx="762360" cy="304800"/>
          </a:xfrm>
          <a:prstGeom prst="rightArrow">
            <a:avLst/>
          </a:prstGeom>
          <a:solidFill>
            <a:schemeClr val="tx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800" b="0" dirty="0" smtClean="0"/>
              <a:t>Push</a:t>
            </a:r>
            <a:endParaRPr kumimoji="0" lang="en-US" sz="800" b="0" i="0" u="none" strike="noStrike" cap="none" normalizeH="0" baseline="0" dirty="0" smtClean="0">
              <a:ln>
                <a:noFill/>
              </a:ln>
              <a:effectLst/>
              <a:latin typeface="Arial" charset="0"/>
            </a:endParaRPr>
          </a:p>
        </p:txBody>
      </p:sp>
      <p:sp>
        <p:nvSpPr>
          <p:cNvPr id="38" name="Oval 37"/>
          <p:cNvSpPr/>
          <p:nvPr/>
        </p:nvSpPr>
        <p:spPr bwMode="auto">
          <a:xfrm>
            <a:off x="233872" y="4706534"/>
            <a:ext cx="877735" cy="835269"/>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Dev</a:t>
            </a:r>
          </a:p>
        </p:txBody>
      </p:sp>
      <p:sp>
        <p:nvSpPr>
          <p:cNvPr id="39" name="Oval 38"/>
          <p:cNvSpPr/>
          <p:nvPr/>
        </p:nvSpPr>
        <p:spPr bwMode="auto">
          <a:xfrm>
            <a:off x="1670723" y="4525694"/>
            <a:ext cx="1245741" cy="1148799"/>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50" u="sng" dirty="0" err="1" smtClean="0">
                <a:solidFill>
                  <a:schemeClr val="tx1"/>
                </a:solidFill>
              </a:rPr>
              <a:t>Git</a:t>
            </a:r>
            <a:r>
              <a:rPr lang="en-US" sz="1050" u="sng" dirty="0" smtClean="0">
                <a:solidFill>
                  <a:schemeClr val="tx1"/>
                </a:solidFill>
              </a:rPr>
              <a:t> Repo: </a:t>
            </a:r>
            <a:r>
              <a:rPr lang="en-US" sz="1050" b="0" dirty="0" smtClean="0">
                <a:solidFill>
                  <a:schemeClr val="tx1"/>
                </a:solidFill>
              </a:rPr>
              <a:t>Manifests </a:t>
            </a:r>
            <a:r>
              <a:rPr lang="en-US" b="0" u="sng" dirty="0" smtClean="0">
                <a:solidFill>
                  <a:schemeClr val="tx1"/>
                </a:solidFill>
              </a:rPr>
              <a:t>New Branch </a:t>
            </a:r>
            <a:endParaRPr kumimoji="0" lang="en-US" sz="1050" b="0" i="0" u="none" strike="noStrike" cap="none" normalizeH="0" baseline="0" dirty="0" smtClean="0">
              <a:ln>
                <a:noFill/>
              </a:ln>
              <a:solidFill>
                <a:schemeClr val="tx1"/>
              </a:solidFill>
              <a:effectLst/>
            </a:endParaRPr>
          </a:p>
        </p:txBody>
      </p:sp>
      <p:sp>
        <p:nvSpPr>
          <p:cNvPr id="40" name="Right Arrow 39"/>
          <p:cNvSpPr/>
          <p:nvPr/>
        </p:nvSpPr>
        <p:spPr bwMode="auto">
          <a:xfrm>
            <a:off x="1111607" y="4971767"/>
            <a:ext cx="715916" cy="304800"/>
          </a:xfrm>
          <a:prstGeom prst="rightArrow">
            <a:avLst/>
          </a:prstGeom>
          <a:solidFill>
            <a:schemeClr val="tx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effectLst/>
                <a:latin typeface="Arial" charset="0"/>
              </a:rPr>
              <a:t>Commits</a:t>
            </a:r>
          </a:p>
        </p:txBody>
      </p:sp>
      <p:sp>
        <p:nvSpPr>
          <p:cNvPr id="41" name="Oval 40"/>
          <p:cNvSpPr/>
          <p:nvPr/>
        </p:nvSpPr>
        <p:spPr bwMode="auto">
          <a:xfrm>
            <a:off x="5031446" y="4644457"/>
            <a:ext cx="1060673" cy="979177"/>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Reviewer(s)</a:t>
            </a:r>
          </a:p>
        </p:txBody>
      </p:sp>
      <p:sp>
        <p:nvSpPr>
          <p:cNvPr id="42" name="U-Turn Arrow 41"/>
          <p:cNvSpPr/>
          <p:nvPr/>
        </p:nvSpPr>
        <p:spPr bwMode="auto">
          <a:xfrm rot="10800000">
            <a:off x="521013" y="5578434"/>
            <a:ext cx="5105994" cy="620866"/>
          </a:xfrm>
          <a:prstGeom prst="uturnArrow">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scene3d>
              <a:camera prst="orthographicFront">
                <a:rot lat="0" lon="0" rev="10800000"/>
              </a:camera>
              <a:lightRig rig="threePt" dir="t"/>
            </a:scene3d>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Reject change</a:t>
            </a:r>
          </a:p>
        </p:txBody>
      </p:sp>
      <p:sp>
        <p:nvSpPr>
          <p:cNvPr id="43" name="Oval 42"/>
          <p:cNvSpPr/>
          <p:nvPr/>
        </p:nvSpPr>
        <p:spPr bwMode="auto">
          <a:xfrm>
            <a:off x="7080384" y="4583229"/>
            <a:ext cx="1245741" cy="1148799"/>
          </a:xfrm>
          <a:prstGeom prst="ellipse">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50" u="sng" dirty="0" err="1" smtClean="0">
                <a:solidFill>
                  <a:schemeClr val="tx1"/>
                </a:solidFill>
              </a:rPr>
              <a:t>Git</a:t>
            </a:r>
            <a:r>
              <a:rPr lang="en-US" sz="1050" u="sng" dirty="0" smtClean="0">
                <a:solidFill>
                  <a:schemeClr val="tx1"/>
                </a:solidFill>
              </a:rPr>
              <a:t> Repo: </a:t>
            </a:r>
            <a:r>
              <a:rPr lang="en-US" sz="1050" b="0" dirty="0" smtClean="0">
                <a:solidFill>
                  <a:schemeClr val="tx1"/>
                </a:solidFill>
              </a:rPr>
              <a:t>Services</a:t>
            </a:r>
          </a:p>
          <a:p>
            <a:pPr marL="0" marR="0" indent="0" algn="ctr" defTabSz="914400" rtl="0" eaLnBrk="0" fontAlgn="base" latinLnBrk="0" hangingPunct="0">
              <a:lnSpc>
                <a:spcPct val="100000"/>
              </a:lnSpc>
              <a:spcBef>
                <a:spcPct val="0"/>
              </a:spcBef>
              <a:spcAft>
                <a:spcPct val="0"/>
              </a:spcAft>
              <a:buClrTx/>
              <a:buSzTx/>
              <a:buFontTx/>
              <a:buNone/>
              <a:tabLst/>
            </a:pPr>
            <a:r>
              <a:rPr lang="en-US" sz="1050" b="0" dirty="0" smtClean="0">
                <a:solidFill>
                  <a:schemeClr val="tx1"/>
                </a:solidFill>
              </a:rPr>
              <a:t>Master Branch</a:t>
            </a:r>
            <a:endParaRPr kumimoji="0" lang="en-US" sz="1050" b="0" i="0" u="none" strike="noStrike" cap="none" normalizeH="0" baseline="0" dirty="0" smtClean="0">
              <a:ln>
                <a:noFill/>
              </a:ln>
              <a:solidFill>
                <a:schemeClr val="tx1"/>
              </a:solidFill>
              <a:effectLst/>
            </a:endParaRPr>
          </a:p>
        </p:txBody>
      </p:sp>
      <p:sp>
        <p:nvSpPr>
          <p:cNvPr id="44" name="Oval 43"/>
          <p:cNvSpPr/>
          <p:nvPr/>
        </p:nvSpPr>
        <p:spPr bwMode="auto">
          <a:xfrm>
            <a:off x="3296416" y="4541483"/>
            <a:ext cx="1161858" cy="1117220"/>
          </a:xfrm>
          <a:prstGeom prst="ellipse">
            <a:avLst/>
          </a:prstGeom>
          <a:solidFill>
            <a:schemeClr val="accent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50" u="sng" dirty="0" smtClean="0">
                <a:solidFill>
                  <a:schemeClr val="tx1"/>
                </a:solidFill>
              </a:rPr>
              <a:t>CI/CD Pipeline</a:t>
            </a:r>
            <a:endParaRPr kumimoji="0" lang="en-US" sz="1050" b="0" i="0" u="none" strike="noStrike" cap="none" normalizeH="0" baseline="0" dirty="0" smtClean="0">
              <a:ln>
                <a:noFill/>
              </a:ln>
              <a:solidFill>
                <a:schemeClr val="tx1"/>
              </a:solidFill>
              <a:effectLst/>
            </a:endParaRPr>
          </a:p>
        </p:txBody>
      </p:sp>
      <p:sp>
        <p:nvSpPr>
          <p:cNvPr id="45" name="Right Arrow 44"/>
          <p:cNvSpPr/>
          <p:nvPr/>
        </p:nvSpPr>
        <p:spPr bwMode="auto">
          <a:xfrm>
            <a:off x="2779305" y="4981645"/>
            <a:ext cx="761358" cy="304800"/>
          </a:xfrm>
          <a:prstGeom prst="rightArrow">
            <a:avLst/>
          </a:prstGeom>
          <a:solidFill>
            <a:schemeClr val="tx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800" b="0" dirty="0" smtClean="0"/>
              <a:t>Triggers</a:t>
            </a:r>
            <a:endParaRPr kumimoji="0" lang="en-US" sz="800" b="0" i="0" u="none" strike="noStrike" cap="none" normalizeH="0" baseline="0" dirty="0" smtClean="0">
              <a:ln>
                <a:noFill/>
              </a:ln>
              <a:effectLst/>
              <a:latin typeface="Arial" charset="0"/>
            </a:endParaRPr>
          </a:p>
        </p:txBody>
      </p:sp>
      <p:sp>
        <p:nvSpPr>
          <p:cNvPr id="46" name="Right Arrow 45"/>
          <p:cNvSpPr/>
          <p:nvPr/>
        </p:nvSpPr>
        <p:spPr bwMode="auto">
          <a:xfrm>
            <a:off x="4309248" y="4971766"/>
            <a:ext cx="926463" cy="304800"/>
          </a:xfrm>
          <a:prstGeom prst="rightArrow">
            <a:avLst/>
          </a:prstGeom>
          <a:solidFill>
            <a:schemeClr val="tx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800" b="0" dirty="0" smtClean="0"/>
              <a:t>Peer</a:t>
            </a:r>
            <a:r>
              <a:rPr kumimoji="0" lang="en-US" sz="800" b="0" i="0" u="none" strike="noStrike" cap="none" normalizeH="0" baseline="0" dirty="0" smtClean="0">
                <a:ln>
                  <a:noFill/>
                </a:ln>
                <a:effectLst/>
                <a:latin typeface="Arial" charset="0"/>
              </a:rPr>
              <a:t> review</a:t>
            </a:r>
          </a:p>
        </p:txBody>
      </p:sp>
      <p:sp>
        <p:nvSpPr>
          <p:cNvPr id="47" name="Right Arrow 46"/>
          <p:cNvSpPr/>
          <p:nvPr/>
        </p:nvSpPr>
        <p:spPr bwMode="auto">
          <a:xfrm>
            <a:off x="5982391" y="4971766"/>
            <a:ext cx="1245741" cy="304800"/>
          </a:xfrm>
          <a:prstGeom prst="rightArrow">
            <a:avLst/>
          </a:prstGeom>
          <a:solidFill>
            <a:schemeClr val="tx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800" b="0" dirty="0" smtClean="0"/>
              <a:t>Accept &amp; Merge code</a:t>
            </a:r>
            <a:endParaRPr kumimoji="0" lang="en-US" sz="800" b="0" i="0" u="none" strike="noStrike" cap="none" normalizeH="0" baseline="0" dirty="0" smtClean="0">
              <a:ln>
                <a:noFill/>
              </a:ln>
              <a:effectLst/>
              <a:latin typeface="Arial" charset="0"/>
            </a:endParaRPr>
          </a:p>
        </p:txBody>
      </p:sp>
      <p:sp>
        <p:nvSpPr>
          <p:cNvPr id="32" name="Left Arrow 31"/>
          <p:cNvSpPr/>
          <p:nvPr/>
        </p:nvSpPr>
        <p:spPr bwMode="auto">
          <a:xfrm>
            <a:off x="8244866" y="4979864"/>
            <a:ext cx="778501" cy="304800"/>
          </a:xfrm>
          <a:prstGeom prst="leftArrow">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effectLst/>
                <a:latin typeface="Arial" charset="0"/>
              </a:rPr>
              <a:t>pulls</a:t>
            </a:r>
          </a:p>
        </p:txBody>
      </p:sp>
      <p:sp>
        <p:nvSpPr>
          <p:cNvPr id="34" name="U-Turn Arrow 33"/>
          <p:cNvSpPr/>
          <p:nvPr/>
        </p:nvSpPr>
        <p:spPr bwMode="auto">
          <a:xfrm rot="10800000">
            <a:off x="585802" y="1955638"/>
            <a:ext cx="3350577" cy="355550"/>
          </a:xfrm>
          <a:prstGeom prst="uturnArrow">
            <a:avLst/>
          </a:prstGeom>
          <a:solidFill>
            <a:srgbClr val="FF0000"/>
          </a:solidFill>
          <a:ln w="12700" cap="flat" cmpd="sng" algn="ctr">
            <a:noFill/>
            <a:prstDash val="solid"/>
            <a:round/>
            <a:headEnd type="none" w="med" len="med"/>
            <a:tailEnd type="none" w="med" len="med"/>
          </a:ln>
          <a:effectLst/>
          <a:scene3d>
            <a:camera prst="orthographicFront">
              <a:rot lat="0" lon="10800000" rev="10800000"/>
            </a:camera>
            <a:lightRig rig="threePt" dir="t"/>
          </a:scene3d>
        </p:spPr>
        <p:txBody>
          <a:bodyPr vert="horz" wrap="square" lIns="91440" tIns="45720" rIns="91440" bIns="45720" numCol="1" rtlCol="0" anchor="ctr" anchorCtr="1" compatLnSpc="1">
            <a:prstTxWarp prst="textNoShape">
              <a:avLst/>
            </a:prstTxWarp>
            <a:scene3d>
              <a:camera prst="orthographicFront">
                <a:rot lat="0" lon="0" rev="10800000"/>
              </a:camera>
              <a:lightRig rig="threePt" dir="t"/>
            </a:scene3d>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p:txBody>
      </p:sp>
      <p:sp>
        <p:nvSpPr>
          <p:cNvPr id="48" name="U-Turn Arrow 47"/>
          <p:cNvSpPr/>
          <p:nvPr/>
        </p:nvSpPr>
        <p:spPr bwMode="auto">
          <a:xfrm rot="10800000">
            <a:off x="585802" y="4439374"/>
            <a:ext cx="3350577" cy="355550"/>
          </a:xfrm>
          <a:prstGeom prst="uturnArrow">
            <a:avLst/>
          </a:prstGeom>
          <a:solidFill>
            <a:srgbClr val="FF0000"/>
          </a:solidFill>
          <a:ln w="12700" cap="flat" cmpd="sng" algn="ctr">
            <a:noFill/>
            <a:prstDash val="solid"/>
            <a:round/>
            <a:headEnd type="none" w="med" len="med"/>
            <a:tailEnd type="none" w="med" len="med"/>
          </a:ln>
          <a:effectLst/>
          <a:scene3d>
            <a:camera prst="orthographicFront">
              <a:rot lat="0" lon="10800000" rev="10800000"/>
            </a:camera>
            <a:lightRig rig="threePt" dir="t"/>
          </a:scene3d>
        </p:spPr>
        <p:txBody>
          <a:bodyPr vert="horz" wrap="square" lIns="91440" tIns="45720" rIns="91440" bIns="45720" numCol="1" rtlCol="0" anchor="ctr" anchorCtr="1" compatLnSpc="1">
            <a:prstTxWarp prst="textNoShape">
              <a:avLst/>
            </a:prstTxWarp>
            <a:scene3d>
              <a:camera prst="orthographicFront">
                <a:rot lat="0" lon="0" rev="10800000"/>
              </a:camera>
              <a:lightRig rig="threePt" dir="t"/>
            </a:scene3d>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p:txBody>
      </p:sp>
      <p:sp>
        <p:nvSpPr>
          <p:cNvPr id="7" name="Right Arrow 6"/>
          <p:cNvSpPr/>
          <p:nvPr/>
        </p:nvSpPr>
        <p:spPr bwMode="auto">
          <a:xfrm rot="18484356">
            <a:off x="9334565" y="3770748"/>
            <a:ext cx="1905649" cy="359776"/>
          </a:xfrm>
          <a:prstGeom prst="rightArrow">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Arial" charset="0"/>
              </a:rPr>
              <a:t>pulls</a:t>
            </a:r>
          </a:p>
        </p:txBody>
      </p:sp>
    </p:spTree>
    <p:extLst>
      <p:ext uri="{BB962C8B-B14F-4D97-AF65-F5344CB8AC3E}">
        <p14:creationId xmlns:p14="http://schemas.microsoft.com/office/powerpoint/2010/main" val="22880135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 About </a:t>
            </a:r>
            <a:r>
              <a:rPr lang="en-US" dirty="0" err="1" smtClean="0"/>
              <a:t>GitOps</a:t>
            </a:r>
            <a:endParaRPr lang="en-US" dirty="0"/>
          </a:p>
        </p:txBody>
      </p:sp>
      <p:sp>
        <p:nvSpPr>
          <p:cNvPr id="3" name="Content Placeholder 2"/>
          <p:cNvSpPr>
            <a:spLocks noGrp="1"/>
          </p:cNvSpPr>
          <p:nvPr>
            <p:ph idx="1"/>
          </p:nvPr>
        </p:nvSpPr>
        <p:spPr>
          <a:xfrm>
            <a:off x="584199" y="1409716"/>
            <a:ext cx="11006667" cy="4743450"/>
          </a:xfrm>
        </p:spPr>
        <p:txBody>
          <a:bodyPr/>
          <a:lstStyle/>
          <a:p>
            <a:pPr lvl="1"/>
            <a:r>
              <a:rPr lang="en-US" b="0" dirty="0" err="1"/>
              <a:t>GitOps</a:t>
            </a:r>
            <a:r>
              <a:rPr lang="en-US" b="0" dirty="0"/>
              <a:t> at Scale with Jenkins and Argo CD on </a:t>
            </a:r>
            <a:r>
              <a:rPr lang="en-US" b="0" dirty="0" smtClean="0"/>
              <a:t>Kubernetes: </a:t>
            </a:r>
            <a:r>
              <a:rPr lang="en-US" b="0" dirty="0" smtClean="0">
                <a:hlinkClick r:id="rId2"/>
              </a:rPr>
              <a:t>https</a:t>
            </a:r>
            <a:r>
              <a:rPr lang="en-US" b="0" dirty="0">
                <a:hlinkClick r:id="rId2"/>
              </a:rPr>
              <a:t>://</a:t>
            </a:r>
            <a:r>
              <a:rPr lang="en-US" b="0" dirty="0" smtClean="0">
                <a:hlinkClick r:id="rId2"/>
              </a:rPr>
              <a:t>www.youtube.com/watch?v=4owbdHzfyMY</a:t>
            </a:r>
            <a:r>
              <a:rPr lang="en-US" b="0" dirty="0" smtClean="0"/>
              <a:t> </a:t>
            </a:r>
          </a:p>
          <a:p>
            <a:pPr lvl="1"/>
            <a:r>
              <a:rPr lang="en-US" b="0" dirty="0" smtClean="0"/>
              <a:t>Intro</a:t>
            </a:r>
            <a:r>
              <a:rPr lang="en-US" b="0" dirty="0"/>
              <a:t>: Flux - Stefan </a:t>
            </a:r>
            <a:r>
              <a:rPr lang="en-US" b="0" dirty="0" err="1"/>
              <a:t>Prodan</a:t>
            </a:r>
            <a:r>
              <a:rPr lang="en-US" b="0" dirty="0"/>
              <a:t>, </a:t>
            </a:r>
            <a:r>
              <a:rPr lang="en-US" b="0" dirty="0" err="1"/>
              <a:t>Weaveworks</a:t>
            </a:r>
            <a:r>
              <a:rPr lang="en-US" b="0" dirty="0"/>
              <a:t> &amp; Alexis Richardson, </a:t>
            </a:r>
            <a:r>
              <a:rPr lang="en-US" b="0" dirty="0" err="1" smtClean="0"/>
              <a:t>Weaveworks</a:t>
            </a:r>
            <a:r>
              <a:rPr lang="en-US" b="0" dirty="0"/>
              <a:t>: </a:t>
            </a:r>
            <a:r>
              <a:rPr lang="en-US" b="0" dirty="0">
                <a:hlinkClick r:id="rId3"/>
              </a:rPr>
              <a:t>https://</a:t>
            </a:r>
            <a:r>
              <a:rPr lang="en-US" b="0" dirty="0" smtClean="0">
                <a:hlinkClick r:id="rId3"/>
              </a:rPr>
              <a:t>www.youtube.com/watch?v=u8usjpl3jWM</a:t>
            </a:r>
            <a:r>
              <a:rPr lang="en-US" b="0" dirty="0" smtClean="0"/>
              <a:t> </a:t>
            </a:r>
          </a:p>
          <a:p>
            <a:pPr lvl="1"/>
            <a:r>
              <a:rPr lang="en-US" b="0" dirty="0"/>
              <a:t>Tutorial: Everything You Need To Become a </a:t>
            </a:r>
            <a:r>
              <a:rPr lang="en-US" b="0" dirty="0" err="1"/>
              <a:t>GitOps</a:t>
            </a:r>
            <a:r>
              <a:rPr lang="en-US" b="0" dirty="0"/>
              <a:t> Ninja - Alex Collins &amp; Alexander </a:t>
            </a:r>
            <a:r>
              <a:rPr lang="en-US" b="0" dirty="0" err="1" smtClean="0"/>
              <a:t>Matyushentsev</a:t>
            </a:r>
            <a:r>
              <a:rPr lang="en-US" b="0" dirty="0"/>
              <a:t>: </a:t>
            </a:r>
            <a:r>
              <a:rPr lang="en-US" b="0" dirty="0">
                <a:hlinkClick r:id="rId4"/>
              </a:rPr>
              <a:t>https://</a:t>
            </a:r>
            <a:r>
              <a:rPr lang="en-US" b="0" dirty="0" smtClean="0">
                <a:hlinkClick r:id="rId4"/>
              </a:rPr>
              <a:t>www.youtube.com/watch?v=r50tRQjisxw</a:t>
            </a:r>
            <a:r>
              <a:rPr lang="en-US" b="0" dirty="0" smtClean="0"/>
              <a:t> </a:t>
            </a:r>
          </a:p>
          <a:p>
            <a:pPr lvl="1"/>
            <a:endParaRPr lang="en-US" b="0" dirty="0" smtClean="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26320373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DoD Enterprise DevSecOps Initiative?</a:t>
            </a:r>
            <a:endParaRPr lang="en-US" dirty="0"/>
          </a:p>
        </p:txBody>
      </p:sp>
      <p:sp>
        <p:nvSpPr>
          <p:cNvPr id="3" name="Content Placeholder 2"/>
          <p:cNvSpPr>
            <a:spLocks noGrp="1"/>
          </p:cNvSpPr>
          <p:nvPr>
            <p:ph idx="1"/>
          </p:nvPr>
        </p:nvSpPr>
        <p:spPr>
          <a:xfrm>
            <a:off x="584199" y="1251457"/>
            <a:ext cx="11006667" cy="4743450"/>
          </a:xfrm>
        </p:spPr>
        <p:txBody>
          <a:bodyPr/>
          <a:lstStyle/>
          <a:p>
            <a:r>
              <a:rPr lang="en-US" sz="1600" b="0" dirty="0" smtClean="0"/>
              <a:t>Joint </a:t>
            </a:r>
            <a:r>
              <a:rPr lang="en-US" sz="1600" b="0" dirty="0"/>
              <a:t>Program with </a:t>
            </a:r>
            <a:r>
              <a:rPr lang="en-US" sz="1600" b="0" dirty="0" smtClean="0"/>
              <a:t>OUSD(A&amp;S), </a:t>
            </a:r>
            <a:r>
              <a:rPr lang="en-US" sz="1600" b="0" dirty="0"/>
              <a:t>DoD </a:t>
            </a:r>
            <a:r>
              <a:rPr lang="en-US" sz="1600" b="0" dirty="0" smtClean="0"/>
              <a:t>CIO, U.S. Air Force, DISA </a:t>
            </a:r>
            <a:r>
              <a:rPr lang="en-US" sz="1600" b="0" dirty="0"/>
              <a:t>and the </a:t>
            </a:r>
            <a:r>
              <a:rPr lang="en-US" sz="1600" b="0" dirty="0" smtClean="0"/>
              <a:t>Military </a:t>
            </a:r>
            <a:r>
              <a:rPr lang="en-US" sz="1600" b="0" dirty="0"/>
              <a:t>Services. </a:t>
            </a:r>
          </a:p>
          <a:p>
            <a:r>
              <a:rPr lang="en-US" sz="1600" b="0" dirty="0" smtClean="0"/>
              <a:t>Technology:</a:t>
            </a:r>
            <a:endParaRPr lang="en-US" sz="1600" b="0" dirty="0"/>
          </a:p>
          <a:p>
            <a:pPr lvl="1"/>
            <a:r>
              <a:rPr lang="en-US" sz="1600" dirty="0"/>
              <a:t>Avoid vendor lock-in</a:t>
            </a:r>
            <a:r>
              <a:rPr lang="en-US" sz="1600" b="0" dirty="0"/>
              <a:t> at the Infrastructure and Platform Layer by leveraging FOSS with Kubernetes and OCI </a:t>
            </a:r>
            <a:r>
              <a:rPr lang="en-US" sz="1600" b="0" dirty="0" smtClean="0"/>
              <a:t>containers</a:t>
            </a:r>
            <a:endParaRPr lang="en-US" sz="1600" b="0" dirty="0"/>
          </a:p>
          <a:p>
            <a:pPr lvl="1"/>
            <a:r>
              <a:rPr lang="en-US" sz="1600" b="0" dirty="0"/>
              <a:t>Creating the </a:t>
            </a:r>
            <a:r>
              <a:rPr lang="en-US" sz="1600" b="0" u="sng" dirty="0"/>
              <a:t>DoD Centralized Artifacts Repository (DCAR)</a:t>
            </a:r>
            <a:r>
              <a:rPr lang="en-US" sz="1600" b="0" dirty="0"/>
              <a:t> of hardened and centrally accredited containers: selecting, certifying, and securing best of breed development tools and software capabilities (over 170+ containers) - </a:t>
            </a:r>
            <a:r>
              <a:rPr lang="en-US" sz="1600" b="0" dirty="0">
                <a:hlinkClick r:id="rId2"/>
              </a:rPr>
              <a:t>https://dccscr.dsop.io/dsop</a:t>
            </a:r>
            <a:r>
              <a:rPr lang="en-US" sz="1600" b="0" dirty="0" smtClean="0">
                <a:hlinkClick r:id="rId2"/>
              </a:rPr>
              <a:t>/</a:t>
            </a:r>
            <a:r>
              <a:rPr lang="en-US" sz="1600" b="0" dirty="0" smtClean="0"/>
              <a:t> and </a:t>
            </a:r>
            <a:r>
              <a:rPr lang="en-US" sz="1600" b="0" dirty="0">
                <a:hlinkClick r:id="rId3"/>
              </a:rPr>
              <a:t>https://</a:t>
            </a:r>
            <a:r>
              <a:rPr lang="en-US" sz="1600" b="0" dirty="0" smtClean="0">
                <a:hlinkClick r:id="rId3"/>
              </a:rPr>
              <a:t>dcar.dsop.io</a:t>
            </a:r>
            <a:r>
              <a:rPr lang="en-US" sz="1600" b="0" dirty="0" smtClean="0"/>
              <a:t>    </a:t>
            </a:r>
            <a:endParaRPr lang="en-US" sz="1600" b="0" dirty="0"/>
          </a:p>
          <a:p>
            <a:pPr lvl="1"/>
            <a:r>
              <a:rPr lang="en-US" sz="1600" dirty="0"/>
              <a:t>Baked-in Zero Trust Security </a:t>
            </a:r>
            <a:r>
              <a:rPr lang="en-US" sz="1600" b="0" dirty="0"/>
              <a:t>with our Sidecar Container Security Stack (SCSS) leveraging behavior detection, zero trust down to the container/function level.</a:t>
            </a:r>
          </a:p>
          <a:p>
            <a:pPr lvl="1"/>
            <a:r>
              <a:rPr lang="en-US" sz="1600" b="0" dirty="0"/>
              <a:t>Leveraging a Scalable </a:t>
            </a:r>
            <a:r>
              <a:rPr lang="en-US" sz="1600" b="0" dirty="0" err="1"/>
              <a:t>Microservices</a:t>
            </a:r>
            <a:r>
              <a:rPr lang="en-US" sz="1600" b="0" dirty="0"/>
              <a:t> Architecture </a:t>
            </a:r>
            <a:r>
              <a:rPr lang="en-US" sz="1600" b="0" dirty="0" smtClean="0"/>
              <a:t>with </a:t>
            </a:r>
            <a:r>
              <a:rPr lang="en-US" sz="1600" dirty="0" err="1" smtClean="0"/>
              <a:t>Istio</a:t>
            </a:r>
            <a:r>
              <a:rPr lang="en-US" sz="1600" dirty="0" smtClean="0"/>
              <a:t> as </a:t>
            </a:r>
            <a:r>
              <a:rPr lang="en-US" sz="1600" dirty="0"/>
              <a:t>Service </a:t>
            </a:r>
            <a:r>
              <a:rPr lang="en-US" sz="1600" dirty="0" smtClean="0"/>
              <a:t>Mesh </a:t>
            </a:r>
            <a:r>
              <a:rPr lang="en-US" sz="1600" b="0" dirty="0" smtClean="0"/>
              <a:t>and </a:t>
            </a:r>
            <a:r>
              <a:rPr lang="en-US" sz="1600" b="0" dirty="0"/>
              <a:t>baked-in </a:t>
            </a:r>
            <a:r>
              <a:rPr lang="en-US" sz="1600" b="0" dirty="0" smtClean="0"/>
              <a:t>security</a:t>
            </a:r>
            <a:endParaRPr lang="en-US" sz="1600" b="0" dirty="0"/>
          </a:p>
          <a:p>
            <a:pPr lvl="1"/>
            <a:r>
              <a:rPr lang="en-US" sz="1600" b="0" dirty="0"/>
              <a:t>Leveraging </a:t>
            </a:r>
            <a:r>
              <a:rPr lang="en-US" sz="1600" dirty="0" err="1"/>
              <a:t>KNative</a:t>
            </a:r>
            <a:r>
              <a:rPr lang="en-US" sz="1600" b="0" dirty="0"/>
              <a:t> to avoid lock-in to Cloud provider </a:t>
            </a:r>
            <a:r>
              <a:rPr lang="en-US" sz="1600" b="0" dirty="0" err="1"/>
              <a:t>Serverless</a:t>
            </a:r>
            <a:r>
              <a:rPr lang="en-US" sz="1600" b="0" dirty="0"/>
              <a:t> stacks</a:t>
            </a:r>
          </a:p>
          <a:p>
            <a:r>
              <a:rPr lang="en-US" sz="1600" b="0" dirty="0" smtClean="0"/>
              <a:t>Bringing </a:t>
            </a:r>
            <a:r>
              <a:rPr lang="en-US" sz="1600" dirty="0"/>
              <a:t>Enterprise IT Capabilities with Cloud One and Platform One</a:t>
            </a:r>
            <a:r>
              <a:rPr lang="en-US" sz="1600" b="0" dirty="0"/>
              <a:t> – Cloud and DevSecOps as Managed Services capabilities, </a:t>
            </a:r>
            <a:r>
              <a:rPr lang="en-US" sz="1600" b="0" dirty="0" smtClean="0"/>
              <a:t>on-boarding, contract vehicles </a:t>
            </a:r>
            <a:r>
              <a:rPr lang="en-US" sz="1600" b="0" dirty="0"/>
              <a:t>and support!</a:t>
            </a:r>
          </a:p>
          <a:p>
            <a:r>
              <a:rPr lang="en-US" sz="1600" b="0" dirty="0"/>
              <a:t>Standardizing metrics and define acceptable thresholds for </a:t>
            </a:r>
            <a:r>
              <a:rPr lang="en-US" sz="1600" u="sng" dirty="0"/>
              <a:t>DoD-wide continuous Authority to Operate</a:t>
            </a:r>
          </a:p>
          <a:p>
            <a:r>
              <a:rPr lang="en-US" sz="1600" b="0" dirty="0"/>
              <a:t>Massive </a:t>
            </a:r>
            <a:r>
              <a:rPr lang="en-US" sz="1600" dirty="0"/>
              <a:t>Scale Training with Self Learning Capabilities</a:t>
            </a:r>
            <a:r>
              <a:rPr lang="en-US" sz="1600" b="0" dirty="0"/>
              <a:t> (train over 100K people within a year) and bring state of the art DevSecOps curriculum</a:t>
            </a:r>
          </a:p>
          <a:p>
            <a:r>
              <a:rPr lang="en-US" sz="1600" b="0" dirty="0" smtClean="0"/>
              <a:t>Created </a:t>
            </a:r>
            <a:r>
              <a:rPr lang="en-US" sz="1600" b="0" dirty="0"/>
              <a:t>new Agile contracting language to enable and incentivize the use of DevSecOps</a:t>
            </a:r>
          </a:p>
          <a:p>
            <a:pPr marL="0" indent="0">
              <a:buNone/>
            </a:pPr>
            <a:endParaRPr lang="en-US" sz="1600"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41586186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Options</a:t>
            </a:r>
            <a:endParaRPr lang="en-US" dirty="0"/>
          </a:p>
        </p:txBody>
      </p:sp>
      <p:sp>
        <p:nvSpPr>
          <p:cNvPr id="3" name="Content Placeholder 2"/>
          <p:cNvSpPr>
            <a:spLocks noGrp="1"/>
          </p:cNvSpPr>
          <p:nvPr>
            <p:ph idx="1"/>
          </p:nvPr>
        </p:nvSpPr>
        <p:spPr>
          <a:xfrm>
            <a:off x="294053" y="1500187"/>
            <a:ext cx="11006667" cy="4743450"/>
          </a:xfrm>
        </p:spPr>
        <p:txBody>
          <a:bodyPr/>
          <a:lstStyle/>
          <a:p>
            <a:pPr lvl="1"/>
            <a:r>
              <a:rPr lang="en-US" sz="1800" u="sng" dirty="0" smtClean="0"/>
              <a:t>Our latest training videos from DAU available at: </a:t>
            </a:r>
            <a:r>
              <a:rPr lang="en-US" sz="1800" u="sng" dirty="0" smtClean="0">
                <a:hlinkClick r:id="rId2"/>
              </a:rPr>
              <a:t>https://software.af.mil/training/</a:t>
            </a:r>
            <a:endParaRPr lang="en-US" sz="1800" u="sng" dirty="0" smtClean="0"/>
          </a:p>
          <a:p>
            <a:pPr lvl="1"/>
            <a:r>
              <a:rPr lang="en-US" sz="1800" b="0" dirty="0" smtClean="0"/>
              <a:t>Check out our curated YouTube videos on Kafka, Kubernetes, Service Mesh, </a:t>
            </a:r>
            <a:r>
              <a:rPr lang="en-US" sz="1800" b="0" dirty="0" err="1" smtClean="0"/>
              <a:t>Microservices</a:t>
            </a:r>
            <a:r>
              <a:rPr lang="en-US" sz="1800" b="0" dirty="0" smtClean="0"/>
              <a:t>, Cloud etc. at </a:t>
            </a:r>
            <a:r>
              <a:rPr lang="en-US" sz="1800" dirty="0" smtClean="0">
                <a:hlinkClick r:id="rId2"/>
              </a:rPr>
              <a:t>https://software.af.mil/training/</a:t>
            </a:r>
            <a:endParaRPr lang="en-US" sz="1800" dirty="0" smtClean="0"/>
          </a:p>
          <a:p>
            <a:pPr lvl="1"/>
            <a:r>
              <a:rPr lang="en-US" sz="1800" u="sng" dirty="0" smtClean="0"/>
              <a:t>NEW: </a:t>
            </a:r>
            <a:r>
              <a:rPr lang="en-US" sz="1800" b="0" dirty="0" smtClean="0"/>
              <a:t>Federal employees/Military personnel (limited number of seats, free of charge): reach out to us at </a:t>
            </a:r>
            <a:r>
              <a:rPr lang="en-US" sz="1800" b="0" dirty="0">
                <a:hlinkClick r:id="rId3"/>
              </a:rPr>
              <a:t>af.cso@us.af.mil</a:t>
            </a:r>
            <a:r>
              <a:rPr lang="en-US" sz="1800" b="0" dirty="0" smtClean="0"/>
              <a:t> if you want to pilot the access to the </a:t>
            </a:r>
            <a:r>
              <a:rPr lang="en-US" sz="1800" u="sng" dirty="0" smtClean="0"/>
              <a:t>O’Reilly Online Learning Platform</a:t>
            </a:r>
            <a:r>
              <a:rPr lang="en-US" sz="1800" b="0" dirty="0" smtClean="0"/>
              <a:t> (all O’Reilly content + virtualized K8S </a:t>
            </a:r>
            <a:r>
              <a:rPr lang="en-US" sz="1800" b="0" dirty="0" err="1" smtClean="0"/>
              <a:t>env</a:t>
            </a:r>
            <a:r>
              <a:rPr lang="en-US" sz="1800" b="0" dirty="0" smtClean="0"/>
              <a:t>)!</a:t>
            </a:r>
          </a:p>
          <a:p>
            <a:pPr lvl="1"/>
            <a:r>
              <a:rPr lang="en-US" sz="1800" b="0" dirty="0" smtClean="0"/>
              <a:t>Platform One Training/On-Boarding Options:</a:t>
            </a:r>
          </a:p>
          <a:p>
            <a:pPr lvl="2"/>
            <a:r>
              <a:rPr lang="en-US" sz="1600" b="0" dirty="0" smtClean="0"/>
              <a:t>1-day training Session: introduction to DevSecOps. Overview and understanding of the vision and activities</a:t>
            </a:r>
          </a:p>
          <a:p>
            <a:pPr lvl="2"/>
            <a:r>
              <a:rPr lang="en-US" sz="1600" b="0" dirty="0" smtClean="0"/>
              <a:t>A 3-day introduction to LevelUP DevSecOps tech stack. Hands on code and User-Centered Design (UCD) to deploy your first demo app to production</a:t>
            </a:r>
          </a:p>
          <a:p>
            <a:pPr lvl="2"/>
            <a:r>
              <a:rPr lang="en-US" sz="1600" b="0" dirty="0" smtClean="0"/>
              <a:t>A several week full on-boarding, that concludes with an MVP ready for production</a:t>
            </a:r>
          </a:p>
          <a:p>
            <a:pPr lvl="2"/>
            <a:r>
              <a:rPr lang="en-US" sz="1600" b="0" dirty="0" smtClean="0"/>
              <a:t>A several month full on-boarding, that concludes with your platform team being able to support your own DevSecOps applications for development and production</a:t>
            </a:r>
          </a:p>
          <a:p>
            <a:pPr lvl="2"/>
            <a:r>
              <a:rPr lang="en-US" sz="1600" b="0" dirty="0" smtClean="0"/>
              <a:t>Customized training options (both at our locations or on your premises)</a:t>
            </a:r>
          </a:p>
          <a:p>
            <a:pPr lvl="1"/>
            <a:r>
              <a:rPr lang="en-US" sz="1600" b="0" dirty="0" smtClean="0"/>
              <a:t>Follow the CNCF channel: </a:t>
            </a:r>
            <a:r>
              <a:rPr lang="en-US" sz="1600" dirty="0" smtClean="0">
                <a:hlinkClick r:id="rId4"/>
              </a:rPr>
              <a:t>https://www.youtube.com/channel/UCvqbFHwN-nwalWPjPUKpvTA</a:t>
            </a:r>
            <a:endParaRPr lang="en-US" sz="160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42673068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One/Platform One Timelines</a:t>
            </a:r>
            <a:endParaRPr lang="en-US" dirty="0"/>
          </a:p>
        </p:txBody>
      </p:sp>
      <p:sp>
        <p:nvSpPr>
          <p:cNvPr id="3" name="Content Placeholder 2"/>
          <p:cNvSpPr>
            <a:spLocks noGrp="1"/>
          </p:cNvSpPr>
          <p:nvPr>
            <p:ph idx="1"/>
          </p:nvPr>
        </p:nvSpPr>
        <p:spPr>
          <a:xfrm>
            <a:off x="584199" y="1268508"/>
            <a:ext cx="11006667" cy="4743450"/>
          </a:xfrm>
        </p:spPr>
        <p:txBody>
          <a:bodyPr/>
          <a:lstStyle/>
          <a:p>
            <a:pPr lvl="1"/>
            <a:r>
              <a:rPr lang="en-US" sz="1500" b="0" dirty="0" smtClean="0"/>
              <a:t>Container Hardening: 40 containers today, will be at 170+ containers by July 2020</a:t>
            </a:r>
          </a:p>
          <a:p>
            <a:pPr lvl="1"/>
            <a:r>
              <a:rPr lang="en-US" sz="1500" b="0" dirty="0" smtClean="0"/>
              <a:t>Cloud One:</a:t>
            </a:r>
          </a:p>
          <a:p>
            <a:pPr lvl="2"/>
            <a:r>
              <a:rPr lang="en-US" sz="1500" b="0" dirty="0" smtClean="0"/>
              <a:t>Cloud One Dev IL5 environment up mid February 2020. Cloud One production IL5 is ready</a:t>
            </a:r>
          </a:p>
          <a:p>
            <a:pPr lvl="2"/>
            <a:r>
              <a:rPr lang="en-US" sz="1500" b="0" dirty="0" smtClean="0"/>
              <a:t>IL 6 Dev/Test available 1Q 2020. Production waiting on DoD Provisional ATO</a:t>
            </a:r>
          </a:p>
          <a:p>
            <a:pPr lvl="1"/>
            <a:r>
              <a:rPr lang="en-US" sz="1500" b="0" dirty="0" smtClean="0"/>
              <a:t>Platform One:</a:t>
            </a:r>
          </a:p>
          <a:p>
            <a:pPr lvl="2"/>
            <a:r>
              <a:rPr lang="en-US" sz="1500" b="0" dirty="0" smtClean="0"/>
              <a:t>Basic Ordering Agreements: protests are cleared, we can use the BOAs today</a:t>
            </a:r>
          </a:p>
          <a:p>
            <a:pPr lvl="2"/>
            <a:r>
              <a:rPr lang="en-US" sz="1500" b="0" dirty="0" smtClean="0"/>
              <a:t>IL5 DevSecOps Development Environment at Scale by mid-February 2020</a:t>
            </a:r>
          </a:p>
          <a:p>
            <a:pPr lvl="2"/>
            <a:r>
              <a:rPr lang="en-US" sz="1500" b="0" dirty="0" smtClean="0"/>
              <a:t>IL2/6/FENCES/C2S DevSecOps Managed Environment available today</a:t>
            </a:r>
          </a:p>
          <a:p>
            <a:pPr lvl="2"/>
            <a:r>
              <a:rPr lang="en-US" sz="1500" b="0" dirty="0" smtClean="0"/>
              <a:t>“Push </a:t>
            </a:r>
            <a:r>
              <a:rPr lang="en-US" sz="1500" b="0" dirty="0"/>
              <a:t>button" Platform One Factory for IL-2, IL-5, S, </a:t>
            </a:r>
            <a:r>
              <a:rPr lang="en-US" sz="1500" b="0" dirty="0" smtClean="0"/>
              <a:t>C2S, </a:t>
            </a:r>
            <a:r>
              <a:rPr lang="en-US" sz="1500" b="0" dirty="0"/>
              <a:t>and </a:t>
            </a:r>
            <a:r>
              <a:rPr lang="en-US" sz="1500" b="0" dirty="0" smtClean="0"/>
              <a:t>FENCES available </a:t>
            </a:r>
            <a:r>
              <a:rPr lang="en-US" sz="1500" b="0" dirty="0"/>
              <a:t>June </a:t>
            </a:r>
            <a:r>
              <a:rPr lang="en-US" sz="1500" b="0" dirty="0" smtClean="0"/>
              <a:t>2020</a:t>
            </a:r>
            <a:endParaRPr lang="en-US" sz="1500" b="0" dirty="0"/>
          </a:p>
          <a:p>
            <a:pPr lvl="2"/>
            <a:r>
              <a:rPr lang="en-US" sz="1500" b="0" dirty="0" smtClean="0"/>
              <a:t>“Push </a:t>
            </a:r>
            <a:r>
              <a:rPr lang="en-US" sz="1500" b="0" dirty="0"/>
              <a:t>button" Platform One Factory on </a:t>
            </a:r>
            <a:r>
              <a:rPr lang="en-US" sz="1500" b="0" dirty="0" smtClean="0"/>
              <a:t>premise </a:t>
            </a:r>
            <a:r>
              <a:rPr lang="en-US" sz="1500" b="0" dirty="0"/>
              <a:t>available Aug </a:t>
            </a:r>
            <a:r>
              <a:rPr lang="en-US" sz="1500" b="0" dirty="0" smtClean="0"/>
              <a:t>2020</a:t>
            </a:r>
          </a:p>
          <a:p>
            <a:pPr lvl="2"/>
            <a:r>
              <a:rPr lang="en-US" sz="1500" b="0" dirty="0" smtClean="0"/>
              <a:t>Internet Facing Cloud VPN IL5: Feb 2020 (doesn’t need CAP/IAP)</a:t>
            </a:r>
          </a:p>
          <a:p>
            <a:pPr lvl="2"/>
            <a:r>
              <a:rPr lang="en-US" sz="1500" b="0" dirty="0" smtClean="0"/>
              <a:t>Can deploy on C2S/SC2S as needed by programs today</a:t>
            </a:r>
          </a:p>
          <a:p>
            <a:pPr lvl="2"/>
            <a:r>
              <a:rPr lang="en-US" sz="1500" b="0" dirty="0" smtClean="0"/>
              <a:t>Can deploy on FENCES (SAP) as needed by programs by March 2020</a:t>
            </a:r>
          </a:p>
          <a:p>
            <a:pPr lvl="2"/>
            <a:r>
              <a:rPr lang="en-US" sz="1500" b="0" dirty="0" smtClean="0"/>
              <a:t>Can deploy on premise as needed today</a:t>
            </a:r>
          </a:p>
          <a:p>
            <a:pPr lvl="2"/>
            <a:r>
              <a:rPr lang="en-US" sz="1500" b="0" dirty="0" smtClean="0"/>
              <a:t>Training Sessions are available now (preferred in San Antonio, TX or Colorado Springs, CO)</a:t>
            </a:r>
          </a:p>
          <a:p>
            <a:pPr lvl="2"/>
            <a:r>
              <a:rPr lang="en-US" sz="1500" b="0" dirty="0" smtClean="0"/>
              <a:t>Self Learning Capability: Access is available today with few options (D2IQ/O’Reilly)</a:t>
            </a:r>
          </a:p>
          <a:p>
            <a:pPr lvl="2"/>
            <a:r>
              <a:rPr lang="en-US" sz="1500" b="0" dirty="0" smtClean="0"/>
              <a:t>Managed (« Opinionated ») DevSecOps stack with various options (Source code repo/Artifact repo/Chat/CI/CD/Cyber etc.), should be available around June 2020</a:t>
            </a:r>
            <a:endParaRPr lang="en-US" sz="1500"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16439620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Digital Workforce </a:t>
            </a:r>
            <a:r>
              <a:rPr lang="en-US" dirty="0" smtClean="0"/>
              <a:t/>
            </a:r>
            <a:br>
              <a:rPr lang="en-US" dirty="0" smtClean="0"/>
            </a:br>
            <a:r>
              <a:rPr lang="en-US" dirty="0" smtClean="0"/>
              <a:t>for </a:t>
            </a:r>
            <a:r>
              <a:rPr lang="en-US" dirty="0"/>
              <a:t>a Digital Air Force“</a:t>
            </a:r>
          </a:p>
        </p:txBody>
      </p:sp>
      <p:sp>
        <p:nvSpPr>
          <p:cNvPr id="3" name="Content Placeholder 2"/>
          <p:cNvSpPr>
            <a:spLocks noGrp="1"/>
          </p:cNvSpPr>
          <p:nvPr>
            <p:ph idx="1"/>
          </p:nvPr>
        </p:nvSpPr>
        <p:spPr>
          <a:xfrm>
            <a:off x="584199" y="1462470"/>
            <a:ext cx="11006667" cy="4743450"/>
          </a:xfrm>
        </p:spPr>
        <p:txBody>
          <a:bodyPr/>
          <a:lstStyle/>
          <a:p>
            <a:pPr marL="3175" indent="0">
              <a:buNone/>
            </a:pPr>
            <a:r>
              <a:rPr lang="en-US" sz="1600" b="0" dirty="0" smtClean="0"/>
              <a:t>Incredible work from Hannah Hunt (Kessel Run Chief of Staff) who pulled together Digital Workforce recommendations across the AF for enlisted, officers and civilians.</a:t>
            </a:r>
          </a:p>
          <a:p>
            <a:r>
              <a:rPr lang="en-US" sz="1600" b="0" dirty="0" smtClean="0"/>
              <a:t>The nine recommendations that follow provide actionable steps the U.S. Air Force can take to achieve the needs of a Digital Air Force, and are explained in more detail in the report.  </a:t>
            </a:r>
          </a:p>
          <a:p>
            <a:pPr lvl="1"/>
            <a:r>
              <a:rPr lang="en-US" sz="1600" b="0" dirty="0" smtClean="0"/>
              <a:t>Develop a Software Career Track for military and civilian personnel that isn’t a dead-end</a:t>
            </a:r>
          </a:p>
          <a:p>
            <a:pPr lvl="1"/>
            <a:r>
              <a:rPr lang="en-US" sz="1600" b="0" dirty="0" smtClean="0"/>
              <a:t>Appoint a Chief Talent Officer for the Air Force</a:t>
            </a:r>
          </a:p>
          <a:p>
            <a:pPr lvl="1"/>
            <a:r>
              <a:rPr lang="en-US" sz="1600" b="0" dirty="0" smtClean="0"/>
              <a:t>Build an organization of trust and put hiring and promotion authority at the lowest level of decision-making</a:t>
            </a:r>
          </a:p>
          <a:p>
            <a:pPr lvl="1"/>
            <a:r>
              <a:rPr lang="en-US" sz="1600" b="0" dirty="0" smtClean="0"/>
              <a:t>Automate personnel processing with commercially-available business tools. </a:t>
            </a:r>
          </a:p>
          <a:p>
            <a:pPr lvl="1"/>
            <a:r>
              <a:rPr lang="en-US" sz="1600" b="0" dirty="0" smtClean="0"/>
              <a:t>Track real hiring metrics that matter</a:t>
            </a:r>
          </a:p>
          <a:p>
            <a:pPr lvl="1"/>
            <a:r>
              <a:rPr lang="en-US" sz="1600" b="0" dirty="0" smtClean="0"/>
              <a:t>Make it easier to promote top talent internally </a:t>
            </a:r>
            <a:r>
              <a:rPr lang="en-US" sz="1600" b="0" i="1" dirty="0" smtClean="0"/>
              <a:t>(and compensate them for it)</a:t>
            </a:r>
            <a:endParaRPr lang="en-US" sz="1600" b="0" dirty="0" smtClean="0"/>
          </a:p>
          <a:p>
            <a:pPr lvl="1"/>
            <a:r>
              <a:rPr lang="en-US" sz="1600" b="0" dirty="0" smtClean="0"/>
              <a:t>Build meaningful recruitment campaigns that attract top talent</a:t>
            </a:r>
          </a:p>
          <a:p>
            <a:pPr lvl="1"/>
            <a:r>
              <a:rPr lang="en-US" sz="1600" b="0" dirty="0" smtClean="0"/>
              <a:t>Redefine training requirements for a digital workforce</a:t>
            </a:r>
          </a:p>
          <a:p>
            <a:pPr lvl="1"/>
            <a:r>
              <a:rPr lang="en-US" sz="1600" b="0" dirty="0" smtClean="0"/>
              <a:t>Be less risk-averse up front and be willing to terminate personnel within probationary periods</a:t>
            </a:r>
          </a:p>
          <a:p>
            <a:pPr marL="406400" lvl="1" indent="0">
              <a:buNone/>
            </a:pPr>
            <a:endParaRPr lang="en-US" sz="1600" b="0" dirty="0" smtClean="0"/>
          </a:p>
          <a:p>
            <a:pPr marL="406400" lvl="1" indent="0">
              <a:buNone/>
            </a:pPr>
            <a:r>
              <a:rPr lang="en-US" sz="1600" b="0" dirty="0" smtClean="0"/>
              <a:t>We will provide the draft for review in the next few weeks.</a:t>
            </a:r>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28175052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“DevSecOps” </a:t>
            </a:r>
            <a:br>
              <a:rPr lang="en-US" dirty="0" smtClean="0"/>
            </a:br>
            <a:r>
              <a:rPr lang="en-US" dirty="0" smtClean="0"/>
              <a:t>Ingredients</a:t>
            </a:r>
            <a:endParaRPr lang="en-US" dirty="0"/>
          </a:p>
        </p:txBody>
      </p:sp>
      <p:sp>
        <p:nvSpPr>
          <p:cNvPr id="3" name="Content Placeholder 2"/>
          <p:cNvSpPr>
            <a:spLocks noGrp="1"/>
          </p:cNvSpPr>
          <p:nvPr>
            <p:ph idx="1"/>
          </p:nvPr>
        </p:nvSpPr>
        <p:spPr>
          <a:xfrm>
            <a:off x="219808" y="1504950"/>
            <a:ext cx="11857515" cy="4743450"/>
          </a:xfrm>
        </p:spPr>
        <p:txBody>
          <a:bodyPr>
            <a:noAutofit/>
          </a:bodyPr>
          <a:lstStyle/>
          <a:p>
            <a:r>
              <a:rPr lang="en-US" sz="1500" u="sng" dirty="0"/>
              <a:t>Abstracted</a:t>
            </a:r>
            <a:r>
              <a:rPr lang="en-US" sz="1500" b="0" dirty="0"/>
              <a:t>: to avoid drifts, be agnostic to environment (Cloud/</a:t>
            </a:r>
            <a:r>
              <a:rPr lang="en-US" sz="1500" b="0" dirty="0" err="1"/>
              <a:t>on-premise</a:t>
            </a:r>
            <a:r>
              <a:rPr lang="en-US" sz="1500" b="0" dirty="0"/>
              <a:t>/classified/disconnected…) and prevent lock-ins with Cloud or Platform layers, we leverage CNCF compliant Kubernetes and OCI compliant containers - open source stacks with U.S eyes on code and continuous scanning,</a:t>
            </a:r>
          </a:p>
          <a:p>
            <a:r>
              <a:rPr lang="en-US" sz="1500" u="sng" dirty="0" err="1"/>
              <a:t>GitOps</a:t>
            </a:r>
            <a:r>
              <a:rPr lang="en-US" sz="1500" u="sng" dirty="0"/>
              <a:t> / Infrastructure as Code (</a:t>
            </a:r>
            <a:r>
              <a:rPr lang="en-US" sz="1500" u="sng" dirty="0" err="1"/>
              <a:t>IaC</a:t>
            </a:r>
            <a:r>
              <a:rPr lang="en-US" sz="1500" u="sng" dirty="0"/>
              <a:t>):</a:t>
            </a:r>
            <a:r>
              <a:rPr lang="en-US" sz="1500" b="0" dirty="0"/>
              <a:t> no drift, everything is code (including configuration, networking etc.) Instantiate entire stack automatically,</a:t>
            </a:r>
          </a:p>
          <a:p>
            <a:r>
              <a:rPr lang="en-US" sz="1500" u="sng" dirty="0" smtClean="0"/>
              <a:t>Continuous Integration/Continuous Delivery pipeline (CI/CD)</a:t>
            </a:r>
            <a:r>
              <a:rPr lang="en-US" sz="1500" b="0" dirty="0" smtClean="0"/>
              <a:t>: fully containerized and using Infrastructure as Code (</a:t>
            </a:r>
            <a:r>
              <a:rPr lang="en-US" sz="1500" b="0" dirty="0" err="1" smtClean="0"/>
              <a:t>IaC</a:t>
            </a:r>
            <a:r>
              <a:rPr lang="en-US" sz="1500" b="0" dirty="0" smtClean="0"/>
              <a:t>),</a:t>
            </a:r>
            <a:endParaRPr lang="en-US" sz="1500" b="0" dirty="0"/>
          </a:p>
          <a:p>
            <a:r>
              <a:rPr lang="en-US" sz="1500" u="sng" dirty="0" smtClean="0"/>
              <a:t>Hardened Containers</a:t>
            </a:r>
            <a:r>
              <a:rPr lang="en-US" sz="1500" b="0" dirty="0" smtClean="0"/>
              <a:t>: hardened “Lego blocks” to bring options to development teams (one size fits all lead to shadow IT)</a:t>
            </a:r>
            <a:endParaRPr lang="en-US" sz="1500" b="0" dirty="0"/>
          </a:p>
          <a:p>
            <a:r>
              <a:rPr lang="en-US" sz="1500" u="sng" dirty="0" smtClean="0"/>
              <a:t>Software Testing</a:t>
            </a:r>
            <a:r>
              <a:rPr lang="en-US" sz="1500" b="0" dirty="0" smtClean="0"/>
              <a:t>: mandated high test coverage,</a:t>
            </a:r>
            <a:endParaRPr lang="en-US" sz="1500" b="0" dirty="0"/>
          </a:p>
          <a:p>
            <a:r>
              <a:rPr lang="en-US" sz="1500" u="sng" dirty="0" smtClean="0"/>
              <a:t>Baked-in Security</a:t>
            </a:r>
            <a:r>
              <a:rPr lang="en-US" sz="1500" b="0" dirty="0" smtClean="0"/>
              <a:t>: mandated static/dynamic code analysis, container security, bill of material (supply chain risk) etc.</a:t>
            </a:r>
          </a:p>
          <a:p>
            <a:r>
              <a:rPr lang="en-US" sz="1500" u="sng" dirty="0" smtClean="0"/>
              <a:t>Continuous Monitoring:</a:t>
            </a:r>
            <a:endParaRPr lang="en-US" sz="1500" u="sng" dirty="0"/>
          </a:p>
          <a:p>
            <a:pPr lvl="1"/>
            <a:r>
              <a:rPr lang="en-US" sz="1500" u="sng" dirty="0"/>
              <a:t>Centralized logging and </a:t>
            </a:r>
            <a:r>
              <a:rPr lang="en-US" sz="1500" u="sng" dirty="0" smtClean="0"/>
              <a:t>telemetry</a:t>
            </a:r>
            <a:r>
              <a:rPr lang="en-US" sz="1500" b="0" dirty="0" smtClean="0"/>
              <a:t>,</a:t>
            </a:r>
            <a:endParaRPr lang="en-US" sz="1500" b="0" dirty="0"/>
          </a:p>
          <a:p>
            <a:pPr lvl="1"/>
            <a:r>
              <a:rPr lang="en-US" sz="1500" b="0" dirty="0"/>
              <a:t>Automated </a:t>
            </a:r>
            <a:r>
              <a:rPr lang="en-US" sz="1500" b="0" dirty="0" smtClean="0"/>
              <a:t>alerting,</a:t>
            </a:r>
            <a:endParaRPr lang="en-US" sz="1500" b="0" dirty="0"/>
          </a:p>
          <a:p>
            <a:pPr lvl="1"/>
            <a:r>
              <a:rPr lang="en-US" sz="1500" u="sng" dirty="0"/>
              <a:t>Zero </a:t>
            </a:r>
            <a:r>
              <a:rPr lang="en-US" sz="1500" u="sng" dirty="0" smtClean="0"/>
              <a:t>trust</a:t>
            </a:r>
            <a:r>
              <a:rPr lang="en-US" sz="1500" b="0" dirty="0" smtClean="0"/>
              <a:t>, leveraging Service </a:t>
            </a:r>
            <a:r>
              <a:rPr lang="en-US" sz="1500" b="0" dirty="0"/>
              <a:t>M</a:t>
            </a:r>
            <a:r>
              <a:rPr lang="en-US" sz="1500" b="0" dirty="0" smtClean="0"/>
              <a:t>esh </a:t>
            </a:r>
            <a:r>
              <a:rPr lang="en-US" sz="1500" b="0" dirty="0"/>
              <a:t>as </a:t>
            </a:r>
            <a:r>
              <a:rPr lang="en-US" sz="1500" b="0" dirty="0" smtClean="0"/>
              <a:t>Sidecar (part of SCSS), down to the container level,</a:t>
            </a:r>
            <a:endParaRPr lang="en-US" sz="1500" b="0" dirty="0"/>
          </a:p>
          <a:p>
            <a:pPr lvl="1"/>
            <a:r>
              <a:rPr lang="en-US" sz="1500" u="sng" dirty="0" smtClean="0"/>
              <a:t>Behavior detection</a:t>
            </a:r>
            <a:r>
              <a:rPr lang="en-US" sz="1500" b="0" dirty="0" smtClean="0"/>
              <a:t> (automated prevention),</a:t>
            </a:r>
            <a:endParaRPr lang="en-US" sz="1500" b="0" dirty="0"/>
          </a:p>
          <a:p>
            <a:pPr lvl="1"/>
            <a:r>
              <a:rPr lang="en-US" sz="1500" b="0" dirty="0" smtClean="0"/>
              <a:t>CVE scanning,</a:t>
            </a:r>
            <a:endParaRPr lang="en-US" sz="1500" b="0" dirty="0"/>
          </a:p>
          <a:p>
            <a:r>
              <a:rPr lang="en-US" sz="1500" u="sng" dirty="0"/>
              <a:t>Chaos </a:t>
            </a:r>
            <a:r>
              <a:rPr lang="en-US" sz="1500" u="sng" dirty="0" smtClean="0"/>
              <a:t>engineering</a:t>
            </a:r>
            <a:r>
              <a:rPr lang="en-US" sz="1500" b="0" dirty="0" smtClean="0"/>
              <a:t>: Dynamically kills/restarts container with moving </a:t>
            </a:r>
            <a:r>
              <a:rPr lang="en-US" sz="1500" b="0" dirty="0"/>
              <a:t>target </a:t>
            </a:r>
            <a:r>
              <a:rPr lang="en-US" sz="1500" b="0" dirty="0" smtClean="0"/>
              <a:t>defense.</a:t>
            </a:r>
            <a:endParaRPr lang="en-US" sz="1500"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38</a:t>
            </a:fld>
            <a:endParaRPr lang="en-US" dirty="0">
              <a:solidFill>
                <a:schemeClr val="bg2"/>
              </a:solidFill>
            </a:endParaRPr>
          </a:p>
        </p:txBody>
      </p:sp>
      <p:pic>
        <p:nvPicPr>
          <p:cNvPr id="6" name="Picture 5"/>
          <p:cNvPicPr>
            <a:picLocks noChangeAspect="1"/>
          </p:cNvPicPr>
          <p:nvPr/>
        </p:nvPicPr>
        <p:blipFill>
          <a:blip r:embed="rId2"/>
          <a:stretch>
            <a:fillRect/>
          </a:stretch>
        </p:blipFill>
        <p:spPr>
          <a:xfrm>
            <a:off x="2161498" y="76200"/>
            <a:ext cx="1480823" cy="622164"/>
          </a:xfrm>
          <a:prstGeom prst="rect">
            <a:avLst/>
          </a:prstGeom>
        </p:spPr>
      </p:pic>
    </p:spTree>
    <p:extLst>
      <p:ext uri="{BB962C8B-B14F-4D97-AF65-F5344CB8AC3E}">
        <p14:creationId xmlns:p14="http://schemas.microsoft.com/office/powerpoint/2010/main" val="6224733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“Infrastructure as Code” </a:t>
            </a:r>
            <a:br>
              <a:rPr lang="en-US" dirty="0" smtClean="0"/>
            </a:br>
            <a:r>
              <a:rPr lang="en-US" dirty="0" smtClean="0"/>
              <a:t>Benefits</a:t>
            </a:r>
            <a:endParaRPr lang="en-US" dirty="0"/>
          </a:p>
        </p:txBody>
      </p:sp>
      <p:sp>
        <p:nvSpPr>
          <p:cNvPr id="3" name="Content Placeholder 2"/>
          <p:cNvSpPr>
            <a:spLocks noGrp="1"/>
          </p:cNvSpPr>
          <p:nvPr>
            <p:ph idx="1"/>
          </p:nvPr>
        </p:nvSpPr>
        <p:spPr>
          <a:xfrm>
            <a:off x="584200" y="1504950"/>
            <a:ext cx="11493123" cy="4743450"/>
          </a:xfrm>
        </p:spPr>
        <p:txBody>
          <a:bodyPr>
            <a:noAutofit/>
          </a:bodyPr>
          <a:lstStyle/>
          <a:p>
            <a:pPr marL="0" indent="0">
              <a:buNone/>
            </a:pPr>
            <a:r>
              <a:rPr lang="en-US" b="0" dirty="0" smtClean="0"/>
              <a:t>The “Infrastructure </a:t>
            </a:r>
            <a:r>
              <a:rPr lang="en-US" b="0" dirty="0"/>
              <a:t>as </a:t>
            </a:r>
            <a:r>
              <a:rPr lang="en-US" b="0" dirty="0" smtClean="0"/>
              <a:t>Code” concept is a critical DevSecOps ingredient to ensure </a:t>
            </a:r>
            <a:r>
              <a:rPr lang="en-US" b="0" dirty="0"/>
              <a:t>that production environments do not drift from development/testing environments. No human should make changes in production environments. Changes should </a:t>
            </a:r>
            <a:r>
              <a:rPr lang="en-US" b="0" dirty="0" smtClean="0"/>
              <a:t>only be </a:t>
            </a:r>
            <a:r>
              <a:rPr lang="en-US" b="0" dirty="0"/>
              <a:t>made in </a:t>
            </a:r>
            <a:r>
              <a:rPr lang="en-US" b="0" dirty="0" smtClean="0"/>
              <a:t>source code </a:t>
            </a:r>
            <a:r>
              <a:rPr lang="en-US" b="0" dirty="0"/>
              <a:t>and redeployed by the CI/CD </a:t>
            </a:r>
            <a:r>
              <a:rPr lang="en-US" b="0" dirty="0" smtClean="0"/>
              <a:t>pipeline. </a:t>
            </a:r>
          </a:p>
          <a:p>
            <a:r>
              <a:rPr lang="en-US" b="0" dirty="0" smtClean="0"/>
              <a:t>No drift between environments, whether classified/disconnected/Cloud/</a:t>
            </a:r>
            <a:r>
              <a:rPr lang="en-US" b="0" dirty="0" err="1" smtClean="0"/>
              <a:t>on-premise</a:t>
            </a:r>
            <a:r>
              <a:rPr lang="en-US" b="0" dirty="0" smtClean="0"/>
              <a:t>,</a:t>
            </a:r>
            <a:endParaRPr lang="en-US" b="0" dirty="0"/>
          </a:p>
          <a:p>
            <a:r>
              <a:rPr lang="en-US" b="0" dirty="0" smtClean="0"/>
              <a:t>Immutable,</a:t>
            </a:r>
            <a:endParaRPr lang="en-US" b="0" dirty="0"/>
          </a:p>
          <a:p>
            <a:r>
              <a:rPr lang="en-US" b="0" dirty="0" smtClean="0"/>
              <a:t>Replicable, </a:t>
            </a:r>
            <a:endParaRPr lang="en-US" b="0" dirty="0"/>
          </a:p>
          <a:p>
            <a:r>
              <a:rPr lang="en-US" b="0" dirty="0" smtClean="0"/>
              <a:t>Automated,</a:t>
            </a:r>
            <a:endParaRPr lang="en-US" b="0" dirty="0"/>
          </a:p>
          <a:p>
            <a:r>
              <a:rPr lang="en-US" b="0" dirty="0"/>
              <a:t>No human in </a:t>
            </a:r>
            <a:r>
              <a:rPr lang="en-US" b="0" dirty="0" smtClean="0"/>
              <a:t>production environments: reduces attack surface (disable SSH etc.), insider threat and configuration drifts,</a:t>
            </a:r>
            <a:endParaRPr lang="en-US" b="0" dirty="0"/>
          </a:p>
          <a:p>
            <a:r>
              <a:rPr lang="en-US" b="0" dirty="0"/>
              <a:t>Everything is </a:t>
            </a:r>
            <a:r>
              <a:rPr lang="en-US" b="0" dirty="0" smtClean="0"/>
              <a:t>code: </a:t>
            </a:r>
            <a:r>
              <a:rPr lang="en-US" b="0" dirty="0"/>
              <a:t>including </a:t>
            </a:r>
            <a:r>
              <a:rPr lang="en-US" b="0" dirty="0" smtClean="0"/>
              <a:t>playbooks, networking, tests, configuration</a:t>
            </a:r>
            <a:r>
              <a:rPr lang="en-US" b="0" dirty="0"/>
              <a:t> </a:t>
            </a:r>
            <a:r>
              <a:rPr lang="en-US" b="0" dirty="0" smtClean="0"/>
              <a:t>etc. </a:t>
            </a:r>
            <a:endParaRPr lang="en-US"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39</a:t>
            </a:fld>
            <a:endParaRPr lang="en-US" dirty="0">
              <a:solidFill>
                <a:schemeClr val="bg2"/>
              </a:solidFill>
            </a:endParaRPr>
          </a:p>
        </p:txBody>
      </p:sp>
      <p:pic>
        <p:nvPicPr>
          <p:cNvPr id="6" name="Picture 5"/>
          <p:cNvPicPr>
            <a:picLocks noChangeAspect="1"/>
          </p:cNvPicPr>
          <p:nvPr/>
        </p:nvPicPr>
        <p:blipFill>
          <a:blip r:embed="rId2"/>
          <a:stretch>
            <a:fillRect/>
          </a:stretch>
        </p:blipFill>
        <p:spPr>
          <a:xfrm>
            <a:off x="2161498" y="76200"/>
            <a:ext cx="1480823" cy="622164"/>
          </a:xfrm>
          <a:prstGeom prst="rect">
            <a:avLst/>
          </a:prstGeom>
        </p:spPr>
      </p:pic>
    </p:spTree>
    <p:extLst>
      <p:ext uri="{BB962C8B-B14F-4D97-AF65-F5344CB8AC3E}">
        <p14:creationId xmlns:p14="http://schemas.microsoft.com/office/powerpoint/2010/main" val="3941557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B993-6F7B-1344-ADE1-2E285D2EB4E4}"/>
              </a:ext>
            </a:extLst>
          </p:cNvPr>
          <p:cNvSpPr>
            <a:spLocks noGrp="1"/>
          </p:cNvSpPr>
          <p:nvPr>
            <p:ph type="title"/>
          </p:nvPr>
        </p:nvSpPr>
        <p:spPr/>
        <p:txBody>
          <a:bodyPr/>
          <a:lstStyle/>
          <a:p>
            <a:r>
              <a:rPr lang="en-US" sz="4000" dirty="0"/>
              <a:t>Software Ecosystem</a:t>
            </a:r>
            <a:r>
              <a:rPr lang="en-US" sz="3200" dirty="0"/>
              <a:t/>
            </a:r>
            <a:br>
              <a:rPr lang="en-US" sz="3200" dirty="0"/>
            </a:br>
            <a:r>
              <a:rPr lang="en-US" sz="3200" dirty="0"/>
              <a:t>Multiple Innovation Hubs, One Platform</a:t>
            </a:r>
          </a:p>
        </p:txBody>
      </p:sp>
      <p:sp>
        <p:nvSpPr>
          <p:cNvPr id="4" name="Slide Number Placeholder 3">
            <a:extLst>
              <a:ext uri="{FF2B5EF4-FFF2-40B4-BE49-F238E27FC236}">
                <a16:creationId xmlns:a16="http://schemas.microsoft.com/office/drawing/2014/main" id="{B4E7E6D3-7C0B-4848-BF49-294855A766D9}"/>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7256DB1-98A0-4C5B-B461-C003FBFE3B06}" type="slidenum">
              <a:rPr kumimoji="0" lang="en-US" altLang="en-US" sz="1000" b="0" i="0" u="none" strike="noStrike" kern="1200" cap="none" spc="0" normalizeH="0" baseline="0" noProof="0" smtClean="0">
                <a:ln>
                  <a:noFill/>
                </a:ln>
                <a:solidFill>
                  <a:srgbClr val="7F7F7F"/>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altLang="en-US" sz="1000" b="0" i="0" u="none" strike="noStrike" kern="1200" cap="none" spc="0" normalizeH="0" baseline="0" noProof="0">
              <a:ln>
                <a:noFill/>
              </a:ln>
              <a:solidFill>
                <a:srgbClr val="808080"/>
              </a:solidFill>
              <a:effectLst/>
              <a:uLnTx/>
              <a:uFillTx/>
              <a:latin typeface="Arial" panose="020B0604020202020204" pitchFamily="34" charset="0"/>
              <a:ea typeface="+mn-ea"/>
              <a:cs typeface="+mn-cs"/>
            </a:endParaRPr>
          </a:p>
        </p:txBody>
      </p:sp>
      <p:grpSp>
        <p:nvGrpSpPr>
          <p:cNvPr id="172" name="Group 171">
            <a:extLst>
              <a:ext uri="{FF2B5EF4-FFF2-40B4-BE49-F238E27FC236}">
                <a16:creationId xmlns:a16="http://schemas.microsoft.com/office/drawing/2014/main" id="{7612B563-561E-CE42-AA45-88BEAF9A4994}"/>
              </a:ext>
            </a:extLst>
          </p:cNvPr>
          <p:cNvGrpSpPr/>
          <p:nvPr/>
        </p:nvGrpSpPr>
        <p:grpSpPr>
          <a:xfrm>
            <a:off x="444120" y="1347885"/>
            <a:ext cx="11308180" cy="5048054"/>
            <a:chOff x="656076" y="1318832"/>
            <a:chExt cx="11308180" cy="5048054"/>
          </a:xfrm>
        </p:grpSpPr>
        <p:grpSp>
          <p:nvGrpSpPr>
            <p:cNvPr id="276" name="组合 157">
              <a:extLst>
                <a:ext uri="{FF2B5EF4-FFF2-40B4-BE49-F238E27FC236}">
                  <a16:creationId xmlns:a16="http://schemas.microsoft.com/office/drawing/2014/main" id="{6C239872-BDCF-754E-A803-6518C4CABD35}"/>
                </a:ext>
              </a:extLst>
            </p:cNvPr>
            <p:cNvGrpSpPr/>
            <p:nvPr/>
          </p:nvGrpSpPr>
          <p:grpSpPr>
            <a:xfrm>
              <a:off x="3934047" y="1318832"/>
              <a:ext cx="1574987" cy="791603"/>
              <a:chOff x="429314" y="4659570"/>
              <a:chExt cx="2030356" cy="1020476"/>
            </a:xfrm>
          </p:grpSpPr>
          <p:sp>
            <p:nvSpPr>
              <p:cNvPr id="277" name="圆角矩形 171">
                <a:extLst>
                  <a:ext uri="{FF2B5EF4-FFF2-40B4-BE49-F238E27FC236}">
                    <a16:creationId xmlns:a16="http://schemas.microsoft.com/office/drawing/2014/main" id="{223595EE-D302-4649-AE0E-CE6AAD8C0B67}"/>
                  </a:ext>
                </a:extLst>
              </p:cNvPr>
              <p:cNvSpPr/>
              <p:nvPr/>
            </p:nvSpPr>
            <p:spPr>
              <a:xfrm>
                <a:off x="429314" y="4964087"/>
                <a:ext cx="1972199" cy="715959"/>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278" name="圆角矩形 45">
                <a:extLst>
                  <a:ext uri="{FF2B5EF4-FFF2-40B4-BE49-F238E27FC236}">
                    <a16:creationId xmlns:a16="http://schemas.microsoft.com/office/drawing/2014/main" id="{4B7C4FAC-8DE7-3F48-9712-72809992A712}"/>
                  </a:ext>
                </a:extLst>
              </p:cNvPr>
              <p:cNvSpPr/>
              <p:nvPr/>
            </p:nvSpPr>
            <p:spPr>
              <a:xfrm>
                <a:off x="538966" y="4659570"/>
                <a:ext cx="1752261" cy="612964"/>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N2X Pathfinder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Colorado Springs, CO</a:t>
                </a:r>
              </a:p>
            </p:txBody>
          </p:sp>
          <p:sp>
            <p:nvSpPr>
              <p:cNvPr id="279" name="Text Box 16">
                <a:extLst>
                  <a:ext uri="{FF2B5EF4-FFF2-40B4-BE49-F238E27FC236}">
                    <a16:creationId xmlns:a16="http://schemas.microsoft.com/office/drawing/2014/main" id="{2DC9A6B8-8C88-7E4F-8B29-BAD0E02BF56E}"/>
                  </a:ext>
                </a:extLst>
              </p:cNvPr>
              <p:cNvSpPr txBox="1">
                <a:spLocks noChangeArrowheads="1"/>
              </p:cNvSpPr>
              <p:nvPr/>
            </p:nvSpPr>
            <p:spPr bwMode="auto">
              <a:xfrm>
                <a:off x="481277" y="5301819"/>
                <a:ext cx="1978393" cy="374941"/>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NORAD</a:t>
                </a:r>
              </a:p>
            </p:txBody>
          </p:sp>
        </p:grpSp>
        <p:grpSp>
          <p:nvGrpSpPr>
            <p:cNvPr id="320" name="组合 157">
              <a:extLst>
                <a:ext uri="{FF2B5EF4-FFF2-40B4-BE49-F238E27FC236}">
                  <a16:creationId xmlns:a16="http://schemas.microsoft.com/office/drawing/2014/main" id="{A57D03CB-8614-4B46-A4F2-C1CBAED2C936}"/>
                </a:ext>
              </a:extLst>
            </p:cNvPr>
            <p:cNvGrpSpPr/>
            <p:nvPr/>
          </p:nvGrpSpPr>
          <p:grpSpPr>
            <a:xfrm>
              <a:off x="1039478" y="3154406"/>
              <a:ext cx="1636503" cy="782655"/>
              <a:chOff x="416520" y="4676769"/>
              <a:chExt cx="2109658" cy="1008939"/>
            </a:xfrm>
          </p:grpSpPr>
          <p:sp>
            <p:nvSpPr>
              <p:cNvPr id="321" name="圆角矩形 171">
                <a:extLst>
                  <a:ext uri="{FF2B5EF4-FFF2-40B4-BE49-F238E27FC236}">
                    <a16:creationId xmlns:a16="http://schemas.microsoft.com/office/drawing/2014/main" id="{E2F4F91F-E303-7F46-8BFF-D2522A91B7AC}"/>
                  </a:ext>
                </a:extLst>
              </p:cNvPr>
              <p:cNvSpPr/>
              <p:nvPr/>
            </p:nvSpPr>
            <p:spPr>
              <a:xfrm>
                <a:off x="416520" y="4964087"/>
                <a:ext cx="2109658" cy="721621"/>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322" name="圆角矩形 45">
                <a:extLst>
                  <a:ext uri="{FF2B5EF4-FFF2-40B4-BE49-F238E27FC236}">
                    <a16:creationId xmlns:a16="http://schemas.microsoft.com/office/drawing/2014/main" id="{9999F553-099E-CF46-A32E-AA4AC8390012}"/>
                  </a:ext>
                </a:extLst>
              </p:cNvPr>
              <p:cNvSpPr/>
              <p:nvPr/>
            </p:nvSpPr>
            <p:spPr>
              <a:xfrm>
                <a:off x="687677" y="4676769"/>
                <a:ext cx="1582020" cy="612963"/>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err="1">
                    <a:ln>
                      <a:noFill/>
                    </a:ln>
                    <a:solidFill>
                      <a:srgbClr val="FFFFFF"/>
                    </a:solidFill>
                    <a:effectLst/>
                    <a:uLnTx/>
                    <a:uFillTx/>
                    <a:latin typeface="Arial" panose="020B0604020202020204" pitchFamily="34" charset="0"/>
                    <a:ea typeface="+mn-ea"/>
                    <a:cs typeface="+mn-cs"/>
                  </a:rPr>
                  <a:t>SoniKube</a:t>
                </a:r>
                <a:endPar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Hill AFB, UT</a:t>
                </a:r>
              </a:p>
            </p:txBody>
          </p:sp>
          <p:sp>
            <p:nvSpPr>
              <p:cNvPr id="323" name="Text Box 16">
                <a:extLst>
                  <a:ext uri="{FF2B5EF4-FFF2-40B4-BE49-F238E27FC236}">
                    <a16:creationId xmlns:a16="http://schemas.microsoft.com/office/drawing/2014/main" id="{34ADB2CD-12F9-FC4D-984F-3EC3BC732F75}"/>
                  </a:ext>
                </a:extLst>
              </p:cNvPr>
              <p:cNvSpPr txBox="1">
                <a:spLocks noChangeArrowheads="1"/>
              </p:cNvSpPr>
              <p:nvPr/>
            </p:nvSpPr>
            <p:spPr bwMode="auto">
              <a:xfrm>
                <a:off x="481277" y="5301819"/>
                <a:ext cx="1978393" cy="374941"/>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F-16</a:t>
                </a:r>
              </a:p>
            </p:txBody>
          </p:sp>
        </p:grpSp>
        <p:grpSp>
          <p:nvGrpSpPr>
            <p:cNvPr id="5" name="Group 4">
              <a:extLst>
                <a:ext uri="{FF2B5EF4-FFF2-40B4-BE49-F238E27FC236}">
                  <a16:creationId xmlns:a16="http://schemas.microsoft.com/office/drawing/2014/main" id="{FF3392D5-A3DC-A941-BBC1-38D6BEF16540}"/>
                </a:ext>
              </a:extLst>
            </p:cNvPr>
            <p:cNvGrpSpPr/>
            <p:nvPr/>
          </p:nvGrpSpPr>
          <p:grpSpPr>
            <a:xfrm>
              <a:off x="3329460" y="2186578"/>
              <a:ext cx="6144353" cy="3748500"/>
              <a:chOff x="3225051" y="493713"/>
              <a:chExt cx="6385674" cy="3895725"/>
            </a:xfrm>
          </p:grpSpPr>
          <p:sp>
            <p:nvSpPr>
              <p:cNvPr id="6" name="Freeform 6">
                <a:extLst>
                  <a:ext uri="{FF2B5EF4-FFF2-40B4-BE49-F238E27FC236}">
                    <a16:creationId xmlns:a16="http://schemas.microsoft.com/office/drawing/2014/main" id="{AD03B9AD-4D38-0D4B-AF3A-378158BF3961}"/>
                  </a:ext>
                </a:extLst>
              </p:cNvPr>
              <p:cNvSpPr>
                <a:spLocks/>
              </p:cNvSpPr>
              <p:nvPr/>
            </p:nvSpPr>
            <p:spPr bwMode="auto">
              <a:xfrm>
                <a:off x="7767638" y="1668463"/>
                <a:ext cx="328612" cy="576263"/>
              </a:xfrm>
              <a:custGeom>
                <a:avLst/>
                <a:gdLst>
                  <a:gd name="T0" fmla="*/ 197 w 207"/>
                  <a:gd name="T1" fmla="*/ 261 h 363"/>
                  <a:gd name="T2" fmla="*/ 183 w 207"/>
                  <a:gd name="T3" fmla="*/ 263 h 363"/>
                  <a:gd name="T4" fmla="*/ 177 w 207"/>
                  <a:gd name="T5" fmla="*/ 268 h 363"/>
                  <a:gd name="T6" fmla="*/ 168 w 207"/>
                  <a:gd name="T7" fmla="*/ 268 h 363"/>
                  <a:gd name="T8" fmla="*/ 161 w 207"/>
                  <a:gd name="T9" fmla="*/ 273 h 363"/>
                  <a:gd name="T10" fmla="*/ 160 w 207"/>
                  <a:gd name="T11" fmla="*/ 290 h 363"/>
                  <a:gd name="T12" fmla="*/ 151 w 207"/>
                  <a:gd name="T13" fmla="*/ 302 h 363"/>
                  <a:gd name="T14" fmla="*/ 143 w 207"/>
                  <a:gd name="T15" fmla="*/ 316 h 363"/>
                  <a:gd name="T16" fmla="*/ 143 w 207"/>
                  <a:gd name="T17" fmla="*/ 328 h 363"/>
                  <a:gd name="T18" fmla="*/ 138 w 207"/>
                  <a:gd name="T19" fmla="*/ 331 h 363"/>
                  <a:gd name="T20" fmla="*/ 132 w 207"/>
                  <a:gd name="T21" fmla="*/ 328 h 363"/>
                  <a:gd name="T22" fmla="*/ 124 w 207"/>
                  <a:gd name="T23" fmla="*/ 331 h 363"/>
                  <a:gd name="T24" fmla="*/ 114 w 207"/>
                  <a:gd name="T25" fmla="*/ 324 h 363"/>
                  <a:gd name="T26" fmla="*/ 105 w 207"/>
                  <a:gd name="T27" fmla="*/ 319 h 363"/>
                  <a:gd name="T28" fmla="*/ 100 w 207"/>
                  <a:gd name="T29" fmla="*/ 323 h 363"/>
                  <a:gd name="T30" fmla="*/ 98 w 207"/>
                  <a:gd name="T31" fmla="*/ 328 h 363"/>
                  <a:gd name="T32" fmla="*/ 100 w 207"/>
                  <a:gd name="T33" fmla="*/ 336 h 363"/>
                  <a:gd name="T34" fmla="*/ 83 w 207"/>
                  <a:gd name="T35" fmla="*/ 348 h 363"/>
                  <a:gd name="T36" fmla="*/ 73 w 207"/>
                  <a:gd name="T37" fmla="*/ 346 h 363"/>
                  <a:gd name="T38" fmla="*/ 66 w 207"/>
                  <a:gd name="T39" fmla="*/ 348 h 363"/>
                  <a:gd name="T40" fmla="*/ 59 w 207"/>
                  <a:gd name="T41" fmla="*/ 350 h 363"/>
                  <a:gd name="T42" fmla="*/ 41 w 207"/>
                  <a:gd name="T43" fmla="*/ 346 h 363"/>
                  <a:gd name="T44" fmla="*/ 14 w 207"/>
                  <a:gd name="T45" fmla="*/ 350 h 363"/>
                  <a:gd name="T46" fmla="*/ 7 w 207"/>
                  <a:gd name="T47" fmla="*/ 360 h 363"/>
                  <a:gd name="T48" fmla="*/ 3 w 207"/>
                  <a:gd name="T49" fmla="*/ 355 h 363"/>
                  <a:gd name="T50" fmla="*/ 7 w 207"/>
                  <a:gd name="T51" fmla="*/ 340 h 363"/>
                  <a:gd name="T52" fmla="*/ 7 w 207"/>
                  <a:gd name="T53" fmla="*/ 331 h 363"/>
                  <a:gd name="T54" fmla="*/ 5 w 207"/>
                  <a:gd name="T55" fmla="*/ 323 h 363"/>
                  <a:gd name="T56" fmla="*/ 12 w 207"/>
                  <a:gd name="T57" fmla="*/ 312 h 363"/>
                  <a:gd name="T58" fmla="*/ 15 w 207"/>
                  <a:gd name="T59" fmla="*/ 300 h 363"/>
                  <a:gd name="T60" fmla="*/ 22 w 207"/>
                  <a:gd name="T61" fmla="*/ 277 h 363"/>
                  <a:gd name="T62" fmla="*/ 26 w 207"/>
                  <a:gd name="T63" fmla="*/ 270 h 363"/>
                  <a:gd name="T64" fmla="*/ 27 w 207"/>
                  <a:gd name="T65" fmla="*/ 263 h 363"/>
                  <a:gd name="T66" fmla="*/ 19 w 207"/>
                  <a:gd name="T67" fmla="*/ 255 h 363"/>
                  <a:gd name="T68" fmla="*/ 17 w 207"/>
                  <a:gd name="T69" fmla="*/ 246 h 363"/>
                  <a:gd name="T70" fmla="*/ 20 w 207"/>
                  <a:gd name="T71" fmla="*/ 236 h 363"/>
                  <a:gd name="T72" fmla="*/ 17 w 207"/>
                  <a:gd name="T73" fmla="*/ 185 h 363"/>
                  <a:gd name="T74" fmla="*/ 0 w 207"/>
                  <a:gd name="T75" fmla="*/ 7 h 363"/>
                  <a:gd name="T76" fmla="*/ 9 w 207"/>
                  <a:gd name="T77" fmla="*/ 22 h 363"/>
                  <a:gd name="T78" fmla="*/ 22 w 207"/>
                  <a:gd name="T79" fmla="*/ 29 h 363"/>
                  <a:gd name="T80" fmla="*/ 46 w 207"/>
                  <a:gd name="T81" fmla="*/ 20 h 363"/>
                  <a:gd name="T82" fmla="*/ 54 w 207"/>
                  <a:gd name="T83" fmla="*/ 15 h 363"/>
                  <a:gd name="T84" fmla="*/ 121 w 207"/>
                  <a:gd name="T85" fmla="*/ 5 h 363"/>
                  <a:gd name="T86" fmla="*/ 173 w 207"/>
                  <a:gd name="T87" fmla="*/ 7 h 363"/>
                  <a:gd name="T88" fmla="*/ 207 w 207"/>
                  <a:gd name="T89" fmla="*/ 238 h 363"/>
                  <a:gd name="T90" fmla="*/ 200 w 207"/>
                  <a:gd name="T91" fmla="*/ 243 h 363"/>
                  <a:gd name="T92" fmla="*/ 202 w 207"/>
                  <a:gd name="T93" fmla="*/ 25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363">
                    <a:moveTo>
                      <a:pt x="200" y="258"/>
                    </a:moveTo>
                    <a:lnTo>
                      <a:pt x="200" y="258"/>
                    </a:lnTo>
                    <a:lnTo>
                      <a:pt x="197" y="261"/>
                    </a:lnTo>
                    <a:lnTo>
                      <a:pt x="192" y="261"/>
                    </a:lnTo>
                    <a:lnTo>
                      <a:pt x="187" y="261"/>
                    </a:lnTo>
                    <a:lnTo>
                      <a:pt x="183" y="263"/>
                    </a:lnTo>
                    <a:lnTo>
                      <a:pt x="183" y="263"/>
                    </a:lnTo>
                    <a:lnTo>
                      <a:pt x="180" y="265"/>
                    </a:lnTo>
                    <a:lnTo>
                      <a:pt x="177" y="268"/>
                    </a:lnTo>
                    <a:lnTo>
                      <a:pt x="177" y="268"/>
                    </a:lnTo>
                    <a:lnTo>
                      <a:pt x="171" y="268"/>
                    </a:lnTo>
                    <a:lnTo>
                      <a:pt x="168" y="268"/>
                    </a:lnTo>
                    <a:lnTo>
                      <a:pt x="168" y="268"/>
                    </a:lnTo>
                    <a:lnTo>
                      <a:pt x="163" y="270"/>
                    </a:lnTo>
                    <a:lnTo>
                      <a:pt x="161" y="273"/>
                    </a:lnTo>
                    <a:lnTo>
                      <a:pt x="161" y="282"/>
                    </a:lnTo>
                    <a:lnTo>
                      <a:pt x="161" y="282"/>
                    </a:lnTo>
                    <a:lnTo>
                      <a:pt x="160" y="290"/>
                    </a:lnTo>
                    <a:lnTo>
                      <a:pt x="156" y="300"/>
                    </a:lnTo>
                    <a:lnTo>
                      <a:pt x="156" y="300"/>
                    </a:lnTo>
                    <a:lnTo>
                      <a:pt x="151" y="302"/>
                    </a:lnTo>
                    <a:lnTo>
                      <a:pt x="146" y="306"/>
                    </a:lnTo>
                    <a:lnTo>
                      <a:pt x="144" y="309"/>
                    </a:lnTo>
                    <a:lnTo>
                      <a:pt x="143" y="316"/>
                    </a:lnTo>
                    <a:lnTo>
                      <a:pt x="143" y="316"/>
                    </a:lnTo>
                    <a:lnTo>
                      <a:pt x="143" y="321"/>
                    </a:lnTo>
                    <a:lnTo>
                      <a:pt x="143" y="328"/>
                    </a:lnTo>
                    <a:lnTo>
                      <a:pt x="143" y="328"/>
                    </a:lnTo>
                    <a:lnTo>
                      <a:pt x="139" y="329"/>
                    </a:lnTo>
                    <a:lnTo>
                      <a:pt x="138" y="331"/>
                    </a:lnTo>
                    <a:lnTo>
                      <a:pt x="136" y="329"/>
                    </a:lnTo>
                    <a:lnTo>
                      <a:pt x="132" y="328"/>
                    </a:lnTo>
                    <a:lnTo>
                      <a:pt x="132" y="328"/>
                    </a:lnTo>
                    <a:lnTo>
                      <a:pt x="129" y="331"/>
                    </a:lnTo>
                    <a:lnTo>
                      <a:pt x="124" y="331"/>
                    </a:lnTo>
                    <a:lnTo>
                      <a:pt x="124" y="331"/>
                    </a:lnTo>
                    <a:lnTo>
                      <a:pt x="119" y="329"/>
                    </a:lnTo>
                    <a:lnTo>
                      <a:pt x="114" y="324"/>
                    </a:lnTo>
                    <a:lnTo>
                      <a:pt x="114" y="324"/>
                    </a:lnTo>
                    <a:lnTo>
                      <a:pt x="110" y="321"/>
                    </a:lnTo>
                    <a:lnTo>
                      <a:pt x="107" y="319"/>
                    </a:lnTo>
                    <a:lnTo>
                      <a:pt x="105" y="319"/>
                    </a:lnTo>
                    <a:lnTo>
                      <a:pt x="105" y="319"/>
                    </a:lnTo>
                    <a:lnTo>
                      <a:pt x="102" y="321"/>
                    </a:lnTo>
                    <a:lnTo>
                      <a:pt x="100" y="323"/>
                    </a:lnTo>
                    <a:lnTo>
                      <a:pt x="98" y="326"/>
                    </a:lnTo>
                    <a:lnTo>
                      <a:pt x="98" y="328"/>
                    </a:lnTo>
                    <a:lnTo>
                      <a:pt x="98" y="328"/>
                    </a:lnTo>
                    <a:lnTo>
                      <a:pt x="100" y="329"/>
                    </a:lnTo>
                    <a:lnTo>
                      <a:pt x="100" y="329"/>
                    </a:lnTo>
                    <a:lnTo>
                      <a:pt x="100" y="336"/>
                    </a:lnTo>
                    <a:lnTo>
                      <a:pt x="97" y="343"/>
                    </a:lnTo>
                    <a:lnTo>
                      <a:pt x="90" y="346"/>
                    </a:lnTo>
                    <a:lnTo>
                      <a:pt x="83" y="348"/>
                    </a:lnTo>
                    <a:lnTo>
                      <a:pt x="83" y="348"/>
                    </a:lnTo>
                    <a:lnTo>
                      <a:pt x="76" y="346"/>
                    </a:lnTo>
                    <a:lnTo>
                      <a:pt x="73" y="346"/>
                    </a:lnTo>
                    <a:lnTo>
                      <a:pt x="70" y="346"/>
                    </a:lnTo>
                    <a:lnTo>
                      <a:pt x="70" y="346"/>
                    </a:lnTo>
                    <a:lnTo>
                      <a:pt x="66" y="348"/>
                    </a:lnTo>
                    <a:lnTo>
                      <a:pt x="63" y="350"/>
                    </a:lnTo>
                    <a:lnTo>
                      <a:pt x="63" y="350"/>
                    </a:lnTo>
                    <a:lnTo>
                      <a:pt x="59" y="350"/>
                    </a:lnTo>
                    <a:lnTo>
                      <a:pt x="54" y="348"/>
                    </a:lnTo>
                    <a:lnTo>
                      <a:pt x="54" y="348"/>
                    </a:lnTo>
                    <a:lnTo>
                      <a:pt x="41" y="346"/>
                    </a:lnTo>
                    <a:lnTo>
                      <a:pt x="27" y="348"/>
                    </a:lnTo>
                    <a:lnTo>
                      <a:pt x="27" y="348"/>
                    </a:lnTo>
                    <a:lnTo>
                      <a:pt x="14" y="350"/>
                    </a:lnTo>
                    <a:lnTo>
                      <a:pt x="9" y="353"/>
                    </a:lnTo>
                    <a:lnTo>
                      <a:pt x="7" y="360"/>
                    </a:lnTo>
                    <a:lnTo>
                      <a:pt x="7" y="360"/>
                    </a:lnTo>
                    <a:lnTo>
                      <a:pt x="7" y="363"/>
                    </a:lnTo>
                    <a:lnTo>
                      <a:pt x="7" y="363"/>
                    </a:lnTo>
                    <a:lnTo>
                      <a:pt x="3" y="355"/>
                    </a:lnTo>
                    <a:lnTo>
                      <a:pt x="3" y="346"/>
                    </a:lnTo>
                    <a:lnTo>
                      <a:pt x="3" y="346"/>
                    </a:lnTo>
                    <a:lnTo>
                      <a:pt x="7" y="340"/>
                    </a:lnTo>
                    <a:lnTo>
                      <a:pt x="7" y="333"/>
                    </a:lnTo>
                    <a:lnTo>
                      <a:pt x="7" y="333"/>
                    </a:lnTo>
                    <a:lnTo>
                      <a:pt x="7" y="331"/>
                    </a:lnTo>
                    <a:lnTo>
                      <a:pt x="5" y="329"/>
                    </a:lnTo>
                    <a:lnTo>
                      <a:pt x="5" y="326"/>
                    </a:lnTo>
                    <a:lnTo>
                      <a:pt x="5" y="323"/>
                    </a:lnTo>
                    <a:lnTo>
                      <a:pt x="5" y="323"/>
                    </a:lnTo>
                    <a:lnTo>
                      <a:pt x="9" y="317"/>
                    </a:lnTo>
                    <a:lnTo>
                      <a:pt x="12" y="312"/>
                    </a:lnTo>
                    <a:lnTo>
                      <a:pt x="12" y="312"/>
                    </a:lnTo>
                    <a:lnTo>
                      <a:pt x="15" y="300"/>
                    </a:lnTo>
                    <a:lnTo>
                      <a:pt x="15" y="300"/>
                    </a:lnTo>
                    <a:lnTo>
                      <a:pt x="20" y="289"/>
                    </a:lnTo>
                    <a:lnTo>
                      <a:pt x="22" y="277"/>
                    </a:lnTo>
                    <a:lnTo>
                      <a:pt x="22" y="277"/>
                    </a:lnTo>
                    <a:lnTo>
                      <a:pt x="26" y="275"/>
                    </a:lnTo>
                    <a:lnTo>
                      <a:pt x="26" y="275"/>
                    </a:lnTo>
                    <a:lnTo>
                      <a:pt x="26" y="270"/>
                    </a:lnTo>
                    <a:lnTo>
                      <a:pt x="26" y="270"/>
                    </a:lnTo>
                    <a:lnTo>
                      <a:pt x="27" y="263"/>
                    </a:lnTo>
                    <a:lnTo>
                      <a:pt x="27" y="263"/>
                    </a:lnTo>
                    <a:lnTo>
                      <a:pt x="24" y="260"/>
                    </a:lnTo>
                    <a:lnTo>
                      <a:pt x="22" y="258"/>
                    </a:lnTo>
                    <a:lnTo>
                      <a:pt x="19" y="255"/>
                    </a:lnTo>
                    <a:lnTo>
                      <a:pt x="17" y="251"/>
                    </a:lnTo>
                    <a:lnTo>
                      <a:pt x="17" y="251"/>
                    </a:lnTo>
                    <a:lnTo>
                      <a:pt x="17" y="246"/>
                    </a:lnTo>
                    <a:lnTo>
                      <a:pt x="17" y="243"/>
                    </a:lnTo>
                    <a:lnTo>
                      <a:pt x="20" y="236"/>
                    </a:lnTo>
                    <a:lnTo>
                      <a:pt x="20" y="236"/>
                    </a:lnTo>
                    <a:lnTo>
                      <a:pt x="22" y="224"/>
                    </a:lnTo>
                    <a:lnTo>
                      <a:pt x="20" y="211"/>
                    </a:lnTo>
                    <a:lnTo>
                      <a:pt x="17" y="185"/>
                    </a:lnTo>
                    <a:lnTo>
                      <a:pt x="17" y="185"/>
                    </a:lnTo>
                    <a:lnTo>
                      <a:pt x="0" y="7"/>
                    </a:lnTo>
                    <a:lnTo>
                      <a:pt x="0" y="7"/>
                    </a:lnTo>
                    <a:lnTo>
                      <a:pt x="3" y="15"/>
                    </a:lnTo>
                    <a:lnTo>
                      <a:pt x="9" y="22"/>
                    </a:lnTo>
                    <a:lnTo>
                      <a:pt x="9" y="22"/>
                    </a:lnTo>
                    <a:lnTo>
                      <a:pt x="12" y="25"/>
                    </a:lnTo>
                    <a:lnTo>
                      <a:pt x="17" y="27"/>
                    </a:lnTo>
                    <a:lnTo>
                      <a:pt x="22" y="29"/>
                    </a:lnTo>
                    <a:lnTo>
                      <a:pt x="27" y="29"/>
                    </a:lnTo>
                    <a:lnTo>
                      <a:pt x="37" y="25"/>
                    </a:lnTo>
                    <a:lnTo>
                      <a:pt x="46" y="20"/>
                    </a:lnTo>
                    <a:lnTo>
                      <a:pt x="46" y="20"/>
                    </a:lnTo>
                    <a:lnTo>
                      <a:pt x="54" y="15"/>
                    </a:lnTo>
                    <a:lnTo>
                      <a:pt x="54" y="15"/>
                    </a:lnTo>
                    <a:lnTo>
                      <a:pt x="58" y="12"/>
                    </a:lnTo>
                    <a:lnTo>
                      <a:pt x="58" y="12"/>
                    </a:lnTo>
                    <a:lnTo>
                      <a:pt x="121" y="5"/>
                    </a:lnTo>
                    <a:lnTo>
                      <a:pt x="173" y="0"/>
                    </a:lnTo>
                    <a:lnTo>
                      <a:pt x="173" y="7"/>
                    </a:lnTo>
                    <a:lnTo>
                      <a:pt x="173" y="7"/>
                    </a:lnTo>
                    <a:lnTo>
                      <a:pt x="173" y="5"/>
                    </a:lnTo>
                    <a:lnTo>
                      <a:pt x="207" y="238"/>
                    </a:lnTo>
                    <a:lnTo>
                      <a:pt x="207" y="238"/>
                    </a:lnTo>
                    <a:lnTo>
                      <a:pt x="204" y="239"/>
                    </a:lnTo>
                    <a:lnTo>
                      <a:pt x="200" y="243"/>
                    </a:lnTo>
                    <a:lnTo>
                      <a:pt x="200" y="243"/>
                    </a:lnTo>
                    <a:lnTo>
                      <a:pt x="200" y="246"/>
                    </a:lnTo>
                    <a:lnTo>
                      <a:pt x="202" y="250"/>
                    </a:lnTo>
                    <a:lnTo>
                      <a:pt x="202" y="255"/>
                    </a:lnTo>
                    <a:lnTo>
                      <a:pt x="200" y="258"/>
                    </a:lnTo>
                    <a:lnTo>
                      <a:pt x="200" y="258"/>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 name="Freeform 7">
                <a:extLst>
                  <a:ext uri="{FF2B5EF4-FFF2-40B4-BE49-F238E27FC236}">
                    <a16:creationId xmlns:a16="http://schemas.microsoft.com/office/drawing/2014/main" id="{56B01D32-EEBE-3744-ABE7-21D6912A1351}"/>
                  </a:ext>
                </a:extLst>
              </p:cNvPr>
              <p:cNvSpPr>
                <a:spLocks/>
              </p:cNvSpPr>
              <p:nvPr/>
            </p:nvSpPr>
            <p:spPr bwMode="auto">
              <a:xfrm>
                <a:off x="8320088" y="2506664"/>
                <a:ext cx="509587" cy="395288"/>
              </a:xfrm>
              <a:custGeom>
                <a:avLst/>
                <a:gdLst>
                  <a:gd name="T0" fmla="*/ 312 w 321"/>
                  <a:gd name="T1" fmla="*/ 81 h 249"/>
                  <a:gd name="T2" fmla="*/ 297 w 321"/>
                  <a:gd name="T3" fmla="*/ 112 h 249"/>
                  <a:gd name="T4" fmla="*/ 287 w 321"/>
                  <a:gd name="T5" fmla="*/ 132 h 249"/>
                  <a:gd name="T6" fmla="*/ 278 w 321"/>
                  <a:gd name="T7" fmla="*/ 131 h 249"/>
                  <a:gd name="T8" fmla="*/ 275 w 321"/>
                  <a:gd name="T9" fmla="*/ 136 h 249"/>
                  <a:gd name="T10" fmla="*/ 278 w 321"/>
                  <a:gd name="T11" fmla="*/ 154 h 249"/>
                  <a:gd name="T12" fmla="*/ 261 w 321"/>
                  <a:gd name="T13" fmla="*/ 163 h 249"/>
                  <a:gd name="T14" fmla="*/ 254 w 321"/>
                  <a:gd name="T15" fmla="*/ 176 h 249"/>
                  <a:gd name="T16" fmla="*/ 246 w 321"/>
                  <a:gd name="T17" fmla="*/ 176 h 249"/>
                  <a:gd name="T18" fmla="*/ 239 w 321"/>
                  <a:gd name="T19" fmla="*/ 175 h 249"/>
                  <a:gd name="T20" fmla="*/ 237 w 321"/>
                  <a:gd name="T21" fmla="*/ 183 h 249"/>
                  <a:gd name="T22" fmla="*/ 232 w 321"/>
                  <a:gd name="T23" fmla="*/ 192 h 249"/>
                  <a:gd name="T24" fmla="*/ 220 w 321"/>
                  <a:gd name="T25" fmla="*/ 197 h 249"/>
                  <a:gd name="T26" fmla="*/ 219 w 321"/>
                  <a:gd name="T27" fmla="*/ 198 h 249"/>
                  <a:gd name="T28" fmla="*/ 215 w 321"/>
                  <a:gd name="T29" fmla="*/ 204 h 249"/>
                  <a:gd name="T30" fmla="*/ 205 w 321"/>
                  <a:gd name="T31" fmla="*/ 205 h 249"/>
                  <a:gd name="T32" fmla="*/ 204 w 321"/>
                  <a:gd name="T33" fmla="*/ 212 h 249"/>
                  <a:gd name="T34" fmla="*/ 207 w 321"/>
                  <a:gd name="T35" fmla="*/ 221 h 249"/>
                  <a:gd name="T36" fmla="*/ 200 w 321"/>
                  <a:gd name="T37" fmla="*/ 222 h 249"/>
                  <a:gd name="T38" fmla="*/ 195 w 321"/>
                  <a:gd name="T39" fmla="*/ 215 h 249"/>
                  <a:gd name="T40" fmla="*/ 195 w 321"/>
                  <a:gd name="T41" fmla="*/ 224 h 249"/>
                  <a:gd name="T42" fmla="*/ 200 w 321"/>
                  <a:gd name="T43" fmla="*/ 232 h 249"/>
                  <a:gd name="T44" fmla="*/ 197 w 321"/>
                  <a:gd name="T45" fmla="*/ 241 h 249"/>
                  <a:gd name="T46" fmla="*/ 192 w 321"/>
                  <a:gd name="T47" fmla="*/ 249 h 249"/>
                  <a:gd name="T48" fmla="*/ 183 w 321"/>
                  <a:gd name="T49" fmla="*/ 243 h 249"/>
                  <a:gd name="T50" fmla="*/ 180 w 321"/>
                  <a:gd name="T51" fmla="*/ 239 h 249"/>
                  <a:gd name="T52" fmla="*/ 170 w 321"/>
                  <a:gd name="T53" fmla="*/ 232 h 249"/>
                  <a:gd name="T54" fmla="*/ 165 w 321"/>
                  <a:gd name="T55" fmla="*/ 224 h 249"/>
                  <a:gd name="T56" fmla="*/ 163 w 321"/>
                  <a:gd name="T57" fmla="*/ 219 h 249"/>
                  <a:gd name="T58" fmla="*/ 154 w 321"/>
                  <a:gd name="T59" fmla="*/ 209 h 249"/>
                  <a:gd name="T60" fmla="*/ 149 w 321"/>
                  <a:gd name="T61" fmla="*/ 205 h 249"/>
                  <a:gd name="T62" fmla="*/ 146 w 321"/>
                  <a:gd name="T63" fmla="*/ 195 h 249"/>
                  <a:gd name="T64" fmla="*/ 144 w 321"/>
                  <a:gd name="T65" fmla="*/ 190 h 249"/>
                  <a:gd name="T66" fmla="*/ 139 w 321"/>
                  <a:gd name="T67" fmla="*/ 178 h 249"/>
                  <a:gd name="T68" fmla="*/ 131 w 321"/>
                  <a:gd name="T69" fmla="*/ 171 h 249"/>
                  <a:gd name="T70" fmla="*/ 120 w 321"/>
                  <a:gd name="T71" fmla="*/ 163 h 249"/>
                  <a:gd name="T72" fmla="*/ 109 w 321"/>
                  <a:gd name="T73" fmla="*/ 156 h 249"/>
                  <a:gd name="T74" fmla="*/ 93 w 321"/>
                  <a:gd name="T75" fmla="*/ 141 h 249"/>
                  <a:gd name="T76" fmla="*/ 78 w 321"/>
                  <a:gd name="T77" fmla="*/ 129 h 249"/>
                  <a:gd name="T78" fmla="*/ 66 w 321"/>
                  <a:gd name="T79" fmla="*/ 119 h 249"/>
                  <a:gd name="T80" fmla="*/ 53 w 321"/>
                  <a:gd name="T81" fmla="*/ 105 h 249"/>
                  <a:gd name="T82" fmla="*/ 46 w 321"/>
                  <a:gd name="T83" fmla="*/ 95 h 249"/>
                  <a:gd name="T84" fmla="*/ 39 w 321"/>
                  <a:gd name="T85" fmla="*/ 88 h 249"/>
                  <a:gd name="T86" fmla="*/ 32 w 321"/>
                  <a:gd name="T87" fmla="*/ 76 h 249"/>
                  <a:gd name="T88" fmla="*/ 25 w 321"/>
                  <a:gd name="T89" fmla="*/ 76 h 249"/>
                  <a:gd name="T90" fmla="*/ 22 w 321"/>
                  <a:gd name="T91" fmla="*/ 70 h 249"/>
                  <a:gd name="T92" fmla="*/ 10 w 321"/>
                  <a:gd name="T93" fmla="*/ 70 h 249"/>
                  <a:gd name="T94" fmla="*/ 2 w 321"/>
                  <a:gd name="T95" fmla="*/ 54 h 249"/>
                  <a:gd name="T96" fmla="*/ 3 w 321"/>
                  <a:gd name="T97" fmla="*/ 44 h 249"/>
                  <a:gd name="T98" fmla="*/ 3 w 321"/>
                  <a:gd name="T99" fmla="*/ 37 h 249"/>
                  <a:gd name="T100" fmla="*/ 10 w 321"/>
                  <a:gd name="T101" fmla="*/ 27 h 249"/>
                  <a:gd name="T102" fmla="*/ 19 w 321"/>
                  <a:gd name="T103" fmla="*/ 22 h 249"/>
                  <a:gd name="T104" fmla="*/ 29 w 321"/>
                  <a:gd name="T105" fmla="*/ 19 h 249"/>
                  <a:gd name="T106" fmla="*/ 34 w 321"/>
                  <a:gd name="T107" fmla="*/ 17 h 249"/>
                  <a:gd name="T108" fmla="*/ 42 w 321"/>
                  <a:gd name="T109" fmla="*/ 15 h 249"/>
                  <a:gd name="T110" fmla="*/ 49 w 321"/>
                  <a:gd name="T111" fmla="*/ 12 h 249"/>
                  <a:gd name="T112" fmla="*/ 66 w 321"/>
                  <a:gd name="T113" fmla="*/ 8 h 249"/>
                  <a:gd name="T114" fmla="*/ 76 w 321"/>
                  <a:gd name="T115" fmla="*/ 3 h 249"/>
                  <a:gd name="T116" fmla="*/ 137 w 321"/>
                  <a:gd name="T117" fmla="*/ 5 h 249"/>
                  <a:gd name="T118" fmla="*/ 139 w 321"/>
                  <a:gd name="T119" fmla="*/ 8 h 249"/>
                  <a:gd name="T120" fmla="*/ 232 w 321"/>
                  <a:gd name="T121" fmla="*/ 12 h 249"/>
                  <a:gd name="T122" fmla="*/ 321 w 321"/>
                  <a:gd name="T123" fmla="*/ 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249">
                    <a:moveTo>
                      <a:pt x="321" y="73"/>
                    </a:moveTo>
                    <a:lnTo>
                      <a:pt x="321" y="73"/>
                    </a:lnTo>
                    <a:lnTo>
                      <a:pt x="312" y="81"/>
                    </a:lnTo>
                    <a:lnTo>
                      <a:pt x="307" y="90"/>
                    </a:lnTo>
                    <a:lnTo>
                      <a:pt x="307" y="90"/>
                    </a:lnTo>
                    <a:lnTo>
                      <a:pt x="297" y="112"/>
                    </a:lnTo>
                    <a:lnTo>
                      <a:pt x="297" y="112"/>
                    </a:lnTo>
                    <a:lnTo>
                      <a:pt x="292" y="127"/>
                    </a:lnTo>
                    <a:lnTo>
                      <a:pt x="287" y="132"/>
                    </a:lnTo>
                    <a:lnTo>
                      <a:pt x="282" y="137"/>
                    </a:lnTo>
                    <a:lnTo>
                      <a:pt x="282" y="137"/>
                    </a:lnTo>
                    <a:lnTo>
                      <a:pt x="278" y="131"/>
                    </a:lnTo>
                    <a:lnTo>
                      <a:pt x="278" y="131"/>
                    </a:lnTo>
                    <a:lnTo>
                      <a:pt x="276" y="132"/>
                    </a:lnTo>
                    <a:lnTo>
                      <a:pt x="275" y="136"/>
                    </a:lnTo>
                    <a:lnTo>
                      <a:pt x="275" y="141"/>
                    </a:lnTo>
                    <a:lnTo>
                      <a:pt x="278" y="154"/>
                    </a:lnTo>
                    <a:lnTo>
                      <a:pt x="278" y="154"/>
                    </a:lnTo>
                    <a:lnTo>
                      <a:pt x="268" y="154"/>
                    </a:lnTo>
                    <a:lnTo>
                      <a:pt x="265" y="156"/>
                    </a:lnTo>
                    <a:lnTo>
                      <a:pt x="261" y="163"/>
                    </a:lnTo>
                    <a:lnTo>
                      <a:pt x="261" y="163"/>
                    </a:lnTo>
                    <a:lnTo>
                      <a:pt x="258" y="173"/>
                    </a:lnTo>
                    <a:lnTo>
                      <a:pt x="254" y="176"/>
                    </a:lnTo>
                    <a:lnTo>
                      <a:pt x="249" y="180"/>
                    </a:lnTo>
                    <a:lnTo>
                      <a:pt x="249" y="180"/>
                    </a:lnTo>
                    <a:lnTo>
                      <a:pt x="246" y="176"/>
                    </a:lnTo>
                    <a:lnTo>
                      <a:pt x="243" y="175"/>
                    </a:lnTo>
                    <a:lnTo>
                      <a:pt x="239" y="175"/>
                    </a:lnTo>
                    <a:lnTo>
                      <a:pt x="239" y="175"/>
                    </a:lnTo>
                    <a:lnTo>
                      <a:pt x="237" y="176"/>
                    </a:lnTo>
                    <a:lnTo>
                      <a:pt x="236" y="178"/>
                    </a:lnTo>
                    <a:lnTo>
                      <a:pt x="237" y="183"/>
                    </a:lnTo>
                    <a:lnTo>
                      <a:pt x="237" y="183"/>
                    </a:lnTo>
                    <a:lnTo>
                      <a:pt x="236" y="188"/>
                    </a:lnTo>
                    <a:lnTo>
                      <a:pt x="232" y="192"/>
                    </a:lnTo>
                    <a:lnTo>
                      <a:pt x="227" y="195"/>
                    </a:lnTo>
                    <a:lnTo>
                      <a:pt x="220" y="197"/>
                    </a:lnTo>
                    <a:lnTo>
                      <a:pt x="220" y="197"/>
                    </a:lnTo>
                    <a:lnTo>
                      <a:pt x="220" y="192"/>
                    </a:lnTo>
                    <a:lnTo>
                      <a:pt x="220" y="192"/>
                    </a:lnTo>
                    <a:lnTo>
                      <a:pt x="219" y="198"/>
                    </a:lnTo>
                    <a:lnTo>
                      <a:pt x="217" y="200"/>
                    </a:lnTo>
                    <a:lnTo>
                      <a:pt x="215" y="204"/>
                    </a:lnTo>
                    <a:lnTo>
                      <a:pt x="215" y="204"/>
                    </a:lnTo>
                    <a:lnTo>
                      <a:pt x="212" y="205"/>
                    </a:lnTo>
                    <a:lnTo>
                      <a:pt x="209" y="205"/>
                    </a:lnTo>
                    <a:lnTo>
                      <a:pt x="205" y="205"/>
                    </a:lnTo>
                    <a:lnTo>
                      <a:pt x="204" y="209"/>
                    </a:lnTo>
                    <a:lnTo>
                      <a:pt x="204" y="209"/>
                    </a:lnTo>
                    <a:lnTo>
                      <a:pt x="204" y="212"/>
                    </a:lnTo>
                    <a:lnTo>
                      <a:pt x="205" y="214"/>
                    </a:lnTo>
                    <a:lnTo>
                      <a:pt x="207" y="217"/>
                    </a:lnTo>
                    <a:lnTo>
                      <a:pt x="207" y="221"/>
                    </a:lnTo>
                    <a:lnTo>
                      <a:pt x="207" y="221"/>
                    </a:lnTo>
                    <a:lnTo>
                      <a:pt x="204" y="222"/>
                    </a:lnTo>
                    <a:lnTo>
                      <a:pt x="200" y="222"/>
                    </a:lnTo>
                    <a:lnTo>
                      <a:pt x="197" y="219"/>
                    </a:lnTo>
                    <a:lnTo>
                      <a:pt x="195" y="215"/>
                    </a:lnTo>
                    <a:lnTo>
                      <a:pt x="195" y="215"/>
                    </a:lnTo>
                    <a:lnTo>
                      <a:pt x="193" y="217"/>
                    </a:lnTo>
                    <a:lnTo>
                      <a:pt x="193" y="219"/>
                    </a:lnTo>
                    <a:lnTo>
                      <a:pt x="195" y="224"/>
                    </a:lnTo>
                    <a:lnTo>
                      <a:pt x="198" y="227"/>
                    </a:lnTo>
                    <a:lnTo>
                      <a:pt x="200" y="232"/>
                    </a:lnTo>
                    <a:lnTo>
                      <a:pt x="200" y="232"/>
                    </a:lnTo>
                    <a:lnTo>
                      <a:pt x="197" y="232"/>
                    </a:lnTo>
                    <a:lnTo>
                      <a:pt x="197" y="236"/>
                    </a:lnTo>
                    <a:lnTo>
                      <a:pt x="197" y="241"/>
                    </a:lnTo>
                    <a:lnTo>
                      <a:pt x="197" y="241"/>
                    </a:lnTo>
                    <a:lnTo>
                      <a:pt x="195" y="246"/>
                    </a:lnTo>
                    <a:lnTo>
                      <a:pt x="192" y="249"/>
                    </a:lnTo>
                    <a:lnTo>
                      <a:pt x="192" y="249"/>
                    </a:lnTo>
                    <a:lnTo>
                      <a:pt x="183" y="243"/>
                    </a:lnTo>
                    <a:lnTo>
                      <a:pt x="183" y="243"/>
                    </a:lnTo>
                    <a:lnTo>
                      <a:pt x="181" y="241"/>
                    </a:lnTo>
                    <a:lnTo>
                      <a:pt x="180" y="239"/>
                    </a:lnTo>
                    <a:lnTo>
                      <a:pt x="180" y="239"/>
                    </a:lnTo>
                    <a:lnTo>
                      <a:pt x="175" y="234"/>
                    </a:lnTo>
                    <a:lnTo>
                      <a:pt x="170" y="232"/>
                    </a:lnTo>
                    <a:lnTo>
                      <a:pt x="170" y="232"/>
                    </a:lnTo>
                    <a:lnTo>
                      <a:pt x="166" y="231"/>
                    </a:lnTo>
                    <a:lnTo>
                      <a:pt x="165" y="229"/>
                    </a:lnTo>
                    <a:lnTo>
                      <a:pt x="165" y="224"/>
                    </a:lnTo>
                    <a:lnTo>
                      <a:pt x="165" y="224"/>
                    </a:lnTo>
                    <a:lnTo>
                      <a:pt x="163" y="219"/>
                    </a:lnTo>
                    <a:lnTo>
                      <a:pt x="163" y="219"/>
                    </a:lnTo>
                    <a:lnTo>
                      <a:pt x="158" y="214"/>
                    </a:lnTo>
                    <a:lnTo>
                      <a:pt x="158" y="214"/>
                    </a:lnTo>
                    <a:lnTo>
                      <a:pt x="154" y="209"/>
                    </a:lnTo>
                    <a:lnTo>
                      <a:pt x="154" y="209"/>
                    </a:lnTo>
                    <a:lnTo>
                      <a:pt x="153" y="207"/>
                    </a:lnTo>
                    <a:lnTo>
                      <a:pt x="149" y="205"/>
                    </a:lnTo>
                    <a:lnTo>
                      <a:pt x="149" y="205"/>
                    </a:lnTo>
                    <a:lnTo>
                      <a:pt x="148" y="200"/>
                    </a:lnTo>
                    <a:lnTo>
                      <a:pt x="146" y="195"/>
                    </a:lnTo>
                    <a:lnTo>
                      <a:pt x="146" y="195"/>
                    </a:lnTo>
                    <a:lnTo>
                      <a:pt x="144" y="190"/>
                    </a:lnTo>
                    <a:lnTo>
                      <a:pt x="144" y="190"/>
                    </a:lnTo>
                    <a:lnTo>
                      <a:pt x="142" y="185"/>
                    </a:lnTo>
                    <a:lnTo>
                      <a:pt x="142" y="185"/>
                    </a:lnTo>
                    <a:lnTo>
                      <a:pt x="139" y="178"/>
                    </a:lnTo>
                    <a:lnTo>
                      <a:pt x="136" y="175"/>
                    </a:lnTo>
                    <a:lnTo>
                      <a:pt x="136" y="175"/>
                    </a:lnTo>
                    <a:lnTo>
                      <a:pt x="131" y="171"/>
                    </a:lnTo>
                    <a:lnTo>
                      <a:pt x="125" y="166"/>
                    </a:lnTo>
                    <a:lnTo>
                      <a:pt x="125" y="166"/>
                    </a:lnTo>
                    <a:lnTo>
                      <a:pt x="120" y="163"/>
                    </a:lnTo>
                    <a:lnTo>
                      <a:pt x="115" y="161"/>
                    </a:lnTo>
                    <a:lnTo>
                      <a:pt x="115" y="161"/>
                    </a:lnTo>
                    <a:lnTo>
                      <a:pt x="109" y="156"/>
                    </a:lnTo>
                    <a:lnTo>
                      <a:pt x="103" y="151"/>
                    </a:lnTo>
                    <a:lnTo>
                      <a:pt x="98" y="146"/>
                    </a:lnTo>
                    <a:lnTo>
                      <a:pt x="93" y="141"/>
                    </a:lnTo>
                    <a:lnTo>
                      <a:pt x="93" y="141"/>
                    </a:lnTo>
                    <a:lnTo>
                      <a:pt x="78" y="129"/>
                    </a:lnTo>
                    <a:lnTo>
                      <a:pt x="78" y="129"/>
                    </a:lnTo>
                    <a:lnTo>
                      <a:pt x="71" y="124"/>
                    </a:lnTo>
                    <a:lnTo>
                      <a:pt x="66" y="119"/>
                    </a:lnTo>
                    <a:lnTo>
                      <a:pt x="66" y="119"/>
                    </a:lnTo>
                    <a:lnTo>
                      <a:pt x="58" y="114"/>
                    </a:lnTo>
                    <a:lnTo>
                      <a:pt x="54" y="110"/>
                    </a:lnTo>
                    <a:lnTo>
                      <a:pt x="53" y="105"/>
                    </a:lnTo>
                    <a:lnTo>
                      <a:pt x="53" y="105"/>
                    </a:lnTo>
                    <a:lnTo>
                      <a:pt x="49" y="100"/>
                    </a:lnTo>
                    <a:lnTo>
                      <a:pt x="46" y="95"/>
                    </a:lnTo>
                    <a:lnTo>
                      <a:pt x="42" y="92"/>
                    </a:lnTo>
                    <a:lnTo>
                      <a:pt x="39" y="88"/>
                    </a:lnTo>
                    <a:lnTo>
                      <a:pt x="39" y="88"/>
                    </a:lnTo>
                    <a:lnTo>
                      <a:pt x="36" y="81"/>
                    </a:lnTo>
                    <a:lnTo>
                      <a:pt x="32" y="76"/>
                    </a:lnTo>
                    <a:lnTo>
                      <a:pt x="32" y="76"/>
                    </a:lnTo>
                    <a:lnTo>
                      <a:pt x="29" y="76"/>
                    </a:lnTo>
                    <a:lnTo>
                      <a:pt x="25" y="76"/>
                    </a:lnTo>
                    <a:lnTo>
                      <a:pt x="25" y="76"/>
                    </a:lnTo>
                    <a:lnTo>
                      <a:pt x="24" y="73"/>
                    </a:lnTo>
                    <a:lnTo>
                      <a:pt x="22" y="70"/>
                    </a:lnTo>
                    <a:lnTo>
                      <a:pt x="22" y="70"/>
                    </a:lnTo>
                    <a:lnTo>
                      <a:pt x="15" y="70"/>
                    </a:lnTo>
                    <a:lnTo>
                      <a:pt x="10" y="70"/>
                    </a:lnTo>
                    <a:lnTo>
                      <a:pt x="10" y="70"/>
                    </a:lnTo>
                    <a:lnTo>
                      <a:pt x="7" y="66"/>
                    </a:lnTo>
                    <a:lnTo>
                      <a:pt x="3" y="63"/>
                    </a:lnTo>
                    <a:lnTo>
                      <a:pt x="2" y="54"/>
                    </a:lnTo>
                    <a:lnTo>
                      <a:pt x="2" y="54"/>
                    </a:lnTo>
                    <a:lnTo>
                      <a:pt x="0" y="49"/>
                    </a:lnTo>
                    <a:lnTo>
                      <a:pt x="3" y="44"/>
                    </a:lnTo>
                    <a:lnTo>
                      <a:pt x="3" y="44"/>
                    </a:lnTo>
                    <a:lnTo>
                      <a:pt x="3" y="37"/>
                    </a:lnTo>
                    <a:lnTo>
                      <a:pt x="3" y="37"/>
                    </a:lnTo>
                    <a:lnTo>
                      <a:pt x="7" y="32"/>
                    </a:lnTo>
                    <a:lnTo>
                      <a:pt x="10" y="27"/>
                    </a:lnTo>
                    <a:lnTo>
                      <a:pt x="10" y="27"/>
                    </a:lnTo>
                    <a:lnTo>
                      <a:pt x="13" y="24"/>
                    </a:lnTo>
                    <a:lnTo>
                      <a:pt x="13" y="24"/>
                    </a:lnTo>
                    <a:lnTo>
                      <a:pt x="19" y="22"/>
                    </a:lnTo>
                    <a:lnTo>
                      <a:pt x="24" y="20"/>
                    </a:lnTo>
                    <a:lnTo>
                      <a:pt x="24" y="20"/>
                    </a:lnTo>
                    <a:lnTo>
                      <a:pt x="29" y="19"/>
                    </a:lnTo>
                    <a:lnTo>
                      <a:pt x="29" y="19"/>
                    </a:lnTo>
                    <a:lnTo>
                      <a:pt x="32" y="19"/>
                    </a:lnTo>
                    <a:lnTo>
                      <a:pt x="34" y="17"/>
                    </a:lnTo>
                    <a:lnTo>
                      <a:pt x="34" y="17"/>
                    </a:lnTo>
                    <a:lnTo>
                      <a:pt x="39" y="15"/>
                    </a:lnTo>
                    <a:lnTo>
                      <a:pt x="42" y="15"/>
                    </a:lnTo>
                    <a:lnTo>
                      <a:pt x="46" y="15"/>
                    </a:lnTo>
                    <a:lnTo>
                      <a:pt x="46" y="15"/>
                    </a:lnTo>
                    <a:lnTo>
                      <a:pt x="49" y="12"/>
                    </a:lnTo>
                    <a:lnTo>
                      <a:pt x="54" y="8"/>
                    </a:lnTo>
                    <a:lnTo>
                      <a:pt x="54" y="8"/>
                    </a:lnTo>
                    <a:lnTo>
                      <a:pt x="66" y="8"/>
                    </a:lnTo>
                    <a:lnTo>
                      <a:pt x="66" y="8"/>
                    </a:lnTo>
                    <a:lnTo>
                      <a:pt x="71" y="7"/>
                    </a:lnTo>
                    <a:lnTo>
                      <a:pt x="76" y="3"/>
                    </a:lnTo>
                    <a:lnTo>
                      <a:pt x="136" y="0"/>
                    </a:lnTo>
                    <a:lnTo>
                      <a:pt x="136" y="0"/>
                    </a:lnTo>
                    <a:lnTo>
                      <a:pt x="137" y="5"/>
                    </a:lnTo>
                    <a:lnTo>
                      <a:pt x="137" y="7"/>
                    </a:lnTo>
                    <a:lnTo>
                      <a:pt x="139" y="8"/>
                    </a:lnTo>
                    <a:lnTo>
                      <a:pt x="139" y="8"/>
                    </a:lnTo>
                    <a:lnTo>
                      <a:pt x="148" y="8"/>
                    </a:lnTo>
                    <a:lnTo>
                      <a:pt x="159" y="24"/>
                    </a:lnTo>
                    <a:lnTo>
                      <a:pt x="232" y="12"/>
                    </a:lnTo>
                    <a:lnTo>
                      <a:pt x="232" y="12"/>
                    </a:lnTo>
                    <a:lnTo>
                      <a:pt x="232" y="10"/>
                    </a:lnTo>
                    <a:lnTo>
                      <a:pt x="321" y="73"/>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Freeform 8">
                <a:extLst>
                  <a:ext uri="{FF2B5EF4-FFF2-40B4-BE49-F238E27FC236}">
                    <a16:creationId xmlns:a16="http://schemas.microsoft.com/office/drawing/2014/main" id="{EC8CF3B2-6C00-B94B-83E9-0EB5C981B698}"/>
                  </a:ext>
                </a:extLst>
              </p:cNvPr>
              <p:cNvSpPr>
                <a:spLocks/>
              </p:cNvSpPr>
              <p:nvPr/>
            </p:nvSpPr>
            <p:spPr bwMode="auto">
              <a:xfrm>
                <a:off x="7764463" y="3222626"/>
                <a:ext cx="3175" cy="3175"/>
              </a:xfrm>
              <a:custGeom>
                <a:avLst/>
                <a:gdLst>
                  <a:gd name="T0" fmla="*/ 2 w 2"/>
                  <a:gd name="T1" fmla="*/ 0 h 2"/>
                  <a:gd name="T2" fmla="*/ 2 w 2"/>
                  <a:gd name="T3" fmla="*/ 0 h 2"/>
                  <a:gd name="T4" fmla="*/ 0 w 2"/>
                  <a:gd name="T5" fmla="*/ 2 h 2"/>
                  <a:gd name="T6" fmla="*/ 0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2" y="0"/>
                    </a:lnTo>
                    <a:lnTo>
                      <a:pt x="0" y="2"/>
                    </a:lnTo>
                    <a:lnTo>
                      <a:pt x="0" y="0"/>
                    </a:lnTo>
                    <a:lnTo>
                      <a:pt x="2"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 name="Freeform 9">
                <a:extLst>
                  <a:ext uri="{FF2B5EF4-FFF2-40B4-BE49-F238E27FC236}">
                    <a16:creationId xmlns:a16="http://schemas.microsoft.com/office/drawing/2014/main" id="{7B55E199-B1D4-5848-81C1-E3E7CA3916CB}"/>
                  </a:ext>
                </a:extLst>
              </p:cNvPr>
              <p:cNvSpPr>
                <a:spLocks/>
              </p:cNvSpPr>
              <p:nvPr/>
            </p:nvSpPr>
            <p:spPr bwMode="auto">
              <a:xfrm>
                <a:off x="7183438" y="2897188"/>
                <a:ext cx="544512" cy="506413"/>
              </a:xfrm>
              <a:custGeom>
                <a:avLst/>
                <a:gdLst>
                  <a:gd name="T0" fmla="*/ 321 w 343"/>
                  <a:gd name="T1" fmla="*/ 285 h 319"/>
                  <a:gd name="T2" fmla="*/ 334 w 343"/>
                  <a:gd name="T3" fmla="*/ 306 h 319"/>
                  <a:gd name="T4" fmla="*/ 322 w 343"/>
                  <a:gd name="T5" fmla="*/ 292 h 319"/>
                  <a:gd name="T6" fmla="*/ 305 w 343"/>
                  <a:gd name="T7" fmla="*/ 287 h 319"/>
                  <a:gd name="T8" fmla="*/ 295 w 343"/>
                  <a:gd name="T9" fmla="*/ 289 h 319"/>
                  <a:gd name="T10" fmla="*/ 290 w 343"/>
                  <a:gd name="T11" fmla="*/ 307 h 319"/>
                  <a:gd name="T12" fmla="*/ 275 w 343"/>
                  <a:gd name="T13" fmla="*/ 317 h 319"/>
                  <a:gd name="T14" fmla="*/ 273 w 343"/>
                  <a:gd name="T15" fmla="*/ 309 h 319"/>
                  <a:gd name="T16" fmla="*/ 251 w 343"/>
                  <a:gd name="T17" fmla="*/ 309 h 319"/>
                  <a:gd name="T18" fmla="*/ 236 w 343"/>
                  <a:gd name="T19" fmla="*/ 317 h 319"/>
                  <a:gd name="T20" fmla="*/ 202 w 343"/>
                  <a:gd name="T21" fmla="*/ 307 h 319"/>
                  <a:gd name="T22" fmla="*/ 207 w 343"/>
                  <a:gd name="T23" fmla="*/ 294 h 319"/>
                  <a:gd name="T24" fmla="*/ 180 w 343"/>
                  <a:gd name="T25" fmla="*/ 280 h 319"/>
                  <a:gd name="T26" fmla="*/ 158 w 343"/>
                  <a:gd name="T27" fmla="*/ 280 h 319"/>
                  <a:gd name="T28" fmla="*/ 142 w 343"/>
                  <a:gd name="T29" fmla="*/ 282 h 319"/>
                  <a:gd name="T30" fmla="*/ 124 w 343"/>
                  <a:gd name="T31" fmla="*/ 278 h 319"/>
                  <a:gd name="T32" fmla="*/ 83 w 343"/>
                  <a:gd name="T33" fmla="*/ 275 h 319"/>
                  <a:gd name="T34" fmla="*/ 63 w 343"/>
                  <a:gd name="T35" fmla="*/ 270 h 319"/>
                  <a:gd name="T36" fmla="*/ 22 w 343"/>
                  <a:gd name="T37" fmla="*/ 275 h 319"/>
                  <a:gd name="T38" fmla="*/ 29 w 343"/>
                  <a:gd name="T39" fmla="*/ 265 h 319"/>
                  <a:gd name="T40" fmla="*/ 32 w 343"/>
                  <a:gd name="T41" fmla="*/ 253 h 319"/>
                  <a:gd name="T42" fmla="*/ 29 w 343"/>
                  <a:gd name="T43" fmla="*/ 236 h 319"/>
                  <a:gd name="T44" fmla="*/ 30 w 343"/>
                  <a:gd name="T45" fmla="*/ 221 h 319"/>
                  <a:gd name="T46" fmla="*/ 30 w 343"/>
                  <a:gd name="T47" fmla="*/ 204 h 319"/>
                  <a:gd name="T48" fmla="*/ 35 w 343"/>
                  <a:gd name="T49" fmla="*/ 185 h 319"/>
                  <a:gd name="T50" fmla="*/ 37 w 343"/>
                  <a:gd name="T51" fmla="*/ 178 h 319"/>
                  <a:gd name="T52" fmla="*/ 34 w 343"/>
                  <a:gd name="T53" fmla="*/ 161 h 319"/>
                  <a:gd name="T54" fmla="*/ 30 w 343"/>
                  <a:gd name="T55" fmla="*/ 139 h 319"/>
                  <a:gd name="T56" fmla="*/ 20 w 343"/>
                  <a:gd name="T57" fmla="*/ 124 h 319"/>
                  <a:gd name="T58" fmla="*/ 17 w 343"/>
                  <a:gd name="T59" fmla="*/ 110 h 319"/>
                  <a:gd name="T60" fmla="*/ 8 w 343"/>
                  <a:gd name="T61" fmla="*/ 97 h 319"/>
                  <a:gd name="T62" fmla="*/ 197 w 343"/>
                  <a:gd name="T63" fmla="*/ 0 h 319"/>
                  <a:gd name="T64" fmla="*/ 207 w 343"/>
                  <a:gd name="T65" fmla="*/ 9 h 319"/>
                  <a:gd name="T66" fmla="*/ 200 w 343"/>
                  <a:gd name="T67" fmla="*/ 24 h 319"/>
                  <a:gd name="T68" fmla="*/ 214 w 343"/>
                  <a:gd name="T69" fmla="*/ 34 h 319"/>
                  <a:gd name="T70" fmla="*/ 210 w 343"/>
                  <a:gd name="T71" fmla="*/ 49 h 319"/>
                  <a:gd name="T72" fmla="*/ 212 w 343"/>
                  <a:gd name="T73" fmla="*/ 63 h 319"/>
                  <a:gd name="T74" fmla="*/ 205 w 343"/>
                  <a:gd name="T75" fmla="*/ 78 h 319"/>
                  <a:gd name="T76" fmla="*/ 197 w 343"/>
                  <a:gd name="T77" fmla="*/ 87 h 319"/>
                  <a:gd name="T78" fmla="*/ 187 w 343"/>
                  <a:gd name="T79" fmla="*/ 98 h 319"/>
                  <a:gd name="T80" fmla="*/ 190 w 343"/>
                  <a:gd name="T81" fmla="*/ 105 h 319"/>
                  <a:gd name="T82" fmla="*/ 180 w 343"/>
                  <a:gd name="T83" fmla="*/ 117 h 319"/>
                  <a:gd name="T84" fmla="*/ 181 w 343"/>
                  <a:gd name="T85" fmla="*/ 126 h 319"/>
                  <a:gd name="T86" fmla="*/ 181 w 343"/>
                  <a:gd name="T87" fmla="*/ 138 h 319"/>
                  <a:gd name="T88" fmla="*/ 173 w 343"/>
                  <a:gd name="T89" fmla="*/ 153 h 319"/>
                  <a:gd name="T90" fmla="*/ 236 w 343"/>
                  <a:gd name="T91" fmla="*/ 166 h 319"/>
                  <a:gd name="T92" fmla="*/ 297 w 343"/>
                  <a:gd name="T93" fmla="*/ 161 h 319"/>
                  <a:gd name="T94" fmla="*/ 297 w 343"/>
                  <a:gd name="T95" fmla="*/ 178 h 319"/>
                  <a:gd name="T96" fmla="*/ 300 w 343"/>
                  <a:gd name="T97" fmla="*/ 200 h 319"/>
                  <a:gd name="T98" fmla="*/ 317 w 343"/>
                  <a:gd name="T99" fmla="*/ 221 h 319"/>
                  <a:gd name="T100" fmla="*/ 324 w 343"/>
                  <a:gd name="T101" fmla="*/ 229 h 319"/>
                  <a:gd name="T102" fmla="*/ 327 w 343"/>
                  <a:gd name="T103" fmla="*/ 244 h 319"/>
                  <a:gd name="T104" fmla="*/ 343 w 343"/>
                  <a:gd name="T105" fmla="*/ 250 h 319"/>
                  <a:gd name="T106" fmla="*/ 329 w 343"/>
                  <a:gd name="T107" fmla="*/ 26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3" h="319">
                    <a:moveTo>
                      <a:pt x="326" y="275"/>
                    </a:moveTo>
                    <a:lnTo>
                      <a:pt x="326" y="275"/>
                    </a:lnTo>
                    <a:lnTo>
                      <a:pt x="321" y="280"/>
                    </a:lnTo>
                    <a:lnTo>
                      <a:pt x="321" y="282"/>
                    </a:lnTo>
                    <a:lnTo>
                      <a:pt x="321" y="285"/>
                    </a:lnTo>
                    <a:lnTo>
                      <a:pt x="321" y="285"/>
                    </a:lnTo>
                    <a:lnTo>
                      <a:pt x="327" y="290"/>
                    </a:lnTo>
                    <a:lnTo>
                      <a:pt x="334" y="297"/>
                    </a:lnTo>
                    <a:lnTo>
                      <a:pt x="334" y="297"/>
                    </a:lnTo>
                    <a:lnTo>
                      <a:pt x="339" y="302"/>
                    </a:lnTo>
                    <a:lnTo>
                      <a:pt x="339" y="306"/>
                    </a:lnTo>
                    <a:lnTo>
                      <a:pt x="334" y="306"/>
                    </a:lnTo>
                    <a:lnTo>
                      <a:pt x="334" y="306"/>
                    </a:lnTo>
                    <a:lnTo>
                      <a:pt x="331" y="304"/>
                    </a:lnTo>
                    <a:lnTo>
                      <a:pt x="327" y="300"/>
                    </a:lnTo>
                    <a:lnTo>
                      <a:pt x="326" y="295"/>
                    </a:lnTo>
                    <a:lnTo>
                      <a:pt x="322" y="292"/>
                    </a:lnTo>
                    <a:lnTo>
                      <a:pt x="322" y="292"/>
                    </a:lnTo>
                    <a:lnTo>
                      <a:pt x="317" y="292"/>
                    </a:lnTo>
                    <a:lnTo>
                      <a:pt x="314" y="292"/>
                    </a:lnTo>
                    <a:lnTo>
                      <a:pt x="310" y="294"/>
                    </a:lnTo>
                    <a:lnTo>
                      <a:pt x="305" y="295"/>
                    </a:lnTo>
                    <a:lnTo>
                      <a:pt x="305" y="295"/>
                    </a:lnTo>
                    <a:lnTo>
                      <a:pt x="305" y="287"/>
                    </a:lnTo>
                    <a:lnTo>
                      <a:pt x="304" y="282"/>
                    </a:lnTo>
                    <a:lnTo>
                      <a:pt x="304" y="282"/>
                    </a:lnTo>
                    <a:lnTo>
                      <a:pt x="300" y="282"/>
                    </a:lnTo>
                    <a:lnTo>
                      <a:pt x="300" y="282"/>
                    </a:lnTo>
                    <a:lnTo>
                      <a:pt x="297" y="283"/>
                    </a:lnTo>
                    <a:lnTo>
                      <a:pt x="295" y="289"/>
                    </a:lnTo>
                    <a:lnTo>
                      <a:pt x="293" y="297"/>
                    </a:lnTo>
                    <a:lnTo>
                      <a:pt x="293" y="297"/>
                    </a:lnTo>
                    <a:lnTo>
                      <a:pt x="293" y="302"/>
                    </a:lnTo>
                    <a:lnTo>
                      <a:pt x="292" y="306"/>
                    </a:lnTo>
                    <a:lnTo>
                      <a:pt x="292" y="306"/>
                    </a:lnTo>
                    <a:lnTo>
                      <a:pt x="290" y="307"/>
                    </a:lnTo>
                    <a:lnTo>
                      <a:pt x="288" y="309"/>
                    </a:lnTo>
                    <a:lnTo>
                      <a:pt x="283" y="309"/>
                    </a:lnTo>
                    <a:lnTo>
                      <a:pt x="283" y="309"/>
                    </a:lnTo>
                    <a:lnTo>
                      <a:pt x="278" y="316"/>
                    </a:lnTo>
                    <a:lnTo>
                      <a:pt x="276" y="317"/>
                    </a:lnTo>
                    <a:lnTo>
                      <a:pt x="275" y="317"/>
                    </a:lnTo>
                    <a:lnTo>
                      <a:pt x="273" y="316"/>
                    </a:lnTo>
                    <a:lnTo>
                      <a:pt x="273" y="316"/>
                    </a:lnTo>
                    <a:lnTo>
                      <a:pt x="273" y="314"/>
                    </a:lnTo>
                    <a:lnTo>
                      <a:pt x="273" y="312"/>
                    </a:lnTo>
                    <a:lnTo>
                      <a:pt x="273" y="311"/>
                    </a:lnTo>
                    <a:lnTo>
                      <a:pt x="273" y="309"/>
                    </a:lnTo>
                    <a:lnTo>
                      <a:pt x="273" y="309"/>
                    </a:lnTo>
                    <a:lnTo>
                      <a:pt x="268" y="309"/>
                    </a:lnTo>
                    <a:lnTo>
                      <a:pt x="263" y="311"/>
                    </a:lnTo>
                    <a:lnTo>
                      <a:pt x="263" y="311"/>
                    </a:lnTo>
                    <a:lnTo>
                      <a:pt x="254" y="309"/>
                    </a:lnTo>
                    <a:lnTo>
                      <a:pt x="251" y="309"/>
                    </a:lnTo>
                    <a:lnTo>
                      <a:pt x="248" y="311"/>
                    </a:lnTo>
                    <a:lnTo>
                      <a:pt x="248" y="311"/>
                    </a:lnTo>
                    <a:lnTo>
                      <a:pt x="244" y="314"/>
                    </a:lnTo>
                    <a:lnTo>
                      <a:pt x="242" y="317"/>
                    </a:lnTo>
                    <a:lnTo>
                      <a:pt x="241" y="319"/>
                    </a:lnTo>
                    <a:lnTo>
                      <a:pt x="236" y="317"/>
                    </a:lnTo>
                    <a:lnTo>
                      <a:pt x="236" y="317"/>
                    </a:lnTo>
                    <a:lnTo>
                      <a:pt x="227" y="314"/>
                    </a:lnTo>
                    <a:lnTo>
                      <a:pt x="220" y="312"/>
                    </a:lnTo>
                    <a:lnTo>
                      <a:pt x="220" y="312"/>
                    </a:lnTo>
                    <a:lnTo>
                      <a:pt x="210" y="311"/>
                    </a:lnTo>
                    <a:lnTo>
                      <a:pt x="202" y="307"/>
                    </a:lnTo>
                    <a:lnTo>
                      <a:pt x="202" y="307"/>
                    </a:lnTo>
                    <a:lnTo>
                      <a:pt x="198" y="304"/>
                    </a:lnTo>
                    <a:lnTo>
                      <a:pt x="197" y="302"/>
                    </a:lnTo>
                    <a:lnTo>
                      <a:pt x="198" y="300"/>
                    </a:lnTo>
                    <a:lnTo>
                      <a:pt x="207" y="294"/>
                    </a:lnTo>
                    <a:lnTo>
                      <a:pt x="207" y="294"/>
                    </a:lnTo>
                    <a:lnTo>
                      <a:pt x="200" y="290"/>
                    </a:lnTo>
                    <a:lnTo>
                      <a:pt x="193" y="287"/>
                    </a:lnTo>
                    <a:lnTo>
                      <a:pt x="180" y="285"/>
                    </a:lnTo>
                    <a:lnTo>
                      <a:pt x="180" y="285"/>
                    </a:lnTo>
                    <a:lnTo>
                      <a:pt x="178" y="282"/>
                    </a:lnTo>
                    <a:lnTo>
                      <a:pt x="180" y="280"/>
                    </a:lnTo>
                    <a:lnTo>
                      <a:pt x="180" y="280"/>
                    </a:lnTo>
                    <a:lnTo>
                      <a:pt x="175" y="278"/>
                    </a:lnTo>
                    <a:lnTo>
                      <a:pt x="170" y="280"/>
                    </a:lnTo>
                    <a:lnTo>
                      <a:pt x="163" y="280"/>
                    </a:lnTo>
                    <a:lnTo>
                      <a:pt x="158" y="280"/>
                    </a:lnTo>
                    <a:lnTo>
                      <a:pt x="158" y="280"/>
                    </a:lnTo>
                    <a:lnTo>
                      <a:pt x="154" y="278"/>
                    </a:lnTo>
                    <a:lnTo>
                      <a:pt x="153" y="277"/>
                    </a:lnTo>
                    <a:lnTo>
                      <a:pt x="149" y="277"/>
                    </a:lnTo>
                    <a:lnTo>
                      <a:pt x="149" y="277"/>
                    </a:lnTo>
                    <a:lnTo>
                      <a:pt x="146" y="278"/>
                    </a:lnTo>
                    <a:lnTo>
                      <a:pt x="142" y="282"/>
                    </a:lnTo>
                    <a:lnTo>
                      <a:pt x="142" y="282"/>
                    </a:lnTo>
                    <a:lnTo>
                      <a:pt x="139" y="282"/>
                    </a:lnTo>
                    <a:lnTo>
                      <a:pt x="136" y="282"/>
                    </a:lnTo>
                    <a:lnTo>
                      <a:pt x="131" y="278"/>
                    </a:lnTo>
                    <a:lnTo>
                      <a:pt x="131" y="278"/>
                    </a:lnTo>
                    <a:lnTo>
                      <a:pt x="124" y="278"/>
                    </a:lnTo>
                    <a:lnTo>
                      <a:pt x="117" y="278"/>
                    </a:lnTo>
                    <a:lnTo>
                      <a:pt x="117" y="278"/>
                    </a:lnTo>
                    <a:lnTo>
                      <a:pt x="105" y="278"/>
                    </a:lnTo>
                    <a:lnTo>
                      <a:pt x="95" y="278"/>
                    </a:lnTo>
                    <a:lnTo>
                      <a:pt x="95" y="278"/>
                    </a:lnTo>
                    <a:lnTo>
                      <a:pt x="83" y="275"/>
                    </a:lnTo>
                    <a:lnTo>
                      <a:pt x="83" y="275"/>
                    </a:lnTo>
                    <a:lnTo>
                      <a:pt x="78" y="272"/>
                    </a:lnTo>
                    <a:lnTo>
                      <a:pt x="75" y="268"/>
                    </a:lnTo>
                    <a:lnTo>
                      <a:pt x="75" y="268"/>
                    </a:lnTo>
                    <a:lnTo>
                      <a:pt x="69" y="268"/>
                    </a:lnTo>
                    <a:lnTo>
                      <a:pt x="63" y="270"/>
                    </a:lnTo>
                    <a:lnTo>
                      <a:pt x="51" y="272"/>
                    </a:lnTo>
                    <a:lnTo>
                      <a:pt x="51" y="272"/>
                    </a:lnTo>
                    <a:lnTo>
                      <a:pt x="22" y="277"/>
                    </a:lnTo>
                    <a:lnTo>
                      <a:pt x="22" y="277"/>
                    </a:lnTo>
                    <a:lnTo>
                      <a:pt x="22" y="275"/>
                    </a:lnTo>
                    <a:lnTo>
                      <a:pt x="22" y="275"/>
                    </a:lnTo>
                    <a:lnTo>
                      <a:pt x="25" y="273"/>
                    </a:lnTo>
                    <a:lnTo>
                      <a:pt x="25" y="273"/>
                    </a:lnTo>
                    <a:lnTo>
                      <a:pt x="27" y="270"/>
                    </a:lnTo>
                    <a:lnTo>
                      <a:pt x="27" y="268"/>
                    </a:lnTo>
                    <a:lnTo>
                      <a:pt x="27" y="268"/>
                    </a:lnTo>
                    <a:lnTo>
                      <a:pt x="29" y="265"/>
                    </a:lnTo>
                    <a:lnTo>
                      <a:pt x="29" y="261"/>
                    </a:lnTo>
                    <a:lnTo>
                      <a:pt x="29" y="261"/>
                    </a:lnTo>
                    <a:lnTo>
                      <a:pt x="29" y="258"/>
                    </a:lnTo>
                    <a:lnTo>
                      <a:pt x="29" y="258"/>
                    </a:lnTo>
                    <a:lnTo>
                      <a:pt x="32" y="253"/>
                    </a:lnTo>
                    <a:lnTo>
                      <a:pt x="32" y="253"/>
                    </a:lnTo>
                    <a:lnTo>
                      <a:pt x="34" y="250"/>
                    </a:lnTo>
                    <a:lnTo>
                      <a:pt x="34" y="244"/>
                    </a:lnTo>
                    <a:lnTo>
                      <a:pt x="34" y="244"/>
                    </a:lnTo>
                    <a:lnTo>
                      <a:pt x="32" y="241"/>
                    </a:lnTo>
                    <a:lnTo>
                      <a:pt x="29" y="236"/>
                    </a:lnTo>
                    <a:lnTo>
                      <a:pt x="29" y="236"/>
                    </a:lnTo>
                    <a:lnTo>
                      <a:pt x="27" y="233"/>
                    </a:lnTo>
                    <a:lnTo>
                      <a:pt x="25" y="229"/>
                    </a:lnTo>
                    <a:lnTo>
                      <a:pt x="25" y="229"/>
                    </a:lnTo>
                    <a:lnTo>
                      <a:pt x="27" y="224"/>
                    </a:lnTo>
                    <a:lnTo>
                      <a:pt x="30" y="221"/>
                    </a:lnTo>
                    <a:lnTo>
                      <a:pt x="30" y="221"/>
                    </a:lnTo>
                    <a:lnTo>
                      <a:pt x="30" y="217"/>
                    </a:lnTo>
                    <a:lnTo>
                      <a:pt x="29" y="212"/>
                    </a:lnTo>
                    <a:lnTo>
                      <a:pt x="29" y="212"/>
                    </a:lnTo>
                    <a:lnTo>
                      <a:pt x="29" y="207"/>
                    </a:lnTo>
                    <a:lnTo>
                      <a:pt x="30" y="204"/>
                    </a:lnTo>
                    <a:lnTo>
                      <a:pt x="30" y="204"/>
                    </a:lnTo>
                    <a:lnTo>
                      <a:pt x="32" y="199"/>
                    </a:lnTo>
                    <a:lnTo>
                      <a:pt x="32" y="199"/>
                    </a:lnTo>
                    <a:lnTo>
                      <a:pt x="34" y="194"/>
                    </a:lnTo>
                    <a:lnTo>
                      <a:pt x="34" y="194"/>
                    </a:lnTo>
                    <a:lnTo>
                      <a:pt x="35" y="190"/>
                    </a:lnTo>
                    <a:lnTo>
                      <a:pt x="35" y="185"/>
                    </a:lnTo>
                    <a:lnTo>
                      <a:pt x="35" y="185"/>
                    </a:lnTo>
                    <a:lnTo>
                      <a:pt x="35" y="183"/>
                    </a:lnTo>
                    <a:lnTo>
                      <a:pt x="37" y="182"/>
                    </a:lnTo>
                    <a:lnTo>
                      <a:pt x="37" y="182"/>
                    </a:lnTo>
                    <a:lnTo>
                      <a:pt x="39" y="180"/>
                    </a:lnTo>
                    <a:lnTo>
                      <a:pt x="37" y="178"/>
                    </a:lnTo>
                    <a:lnTo>
                      <a:pt x="37" y="178"/>
                    </a:lnTo>
                    <a:lnTo>
                      <a:pt x="34" y="170"/>
                    </a:lnTo>
                    <a:lnTo>
                      <a:pt x="34" y="170"/>
                    </a:lnTo>
                    <a:lnTo>
                      <a:pt x="34" y="165"/>
                    </a:lnTo>
                    <a:lnTo>
                      <a:pt x="34" y="165"/>
                    </a:lnTo>
                    <a:lnTo>
                      <a:pt x="34" y="161"/>
                    </a:lnTo>
                    <a:lnTo>
                      <a:pt x="34" y="161"/>
                    </a:lnTo>
                    <a:lnTo>
                      <a:pt x="34" y="154"/>
                    </a:lnTo>
                    <a:lnTo>
                      <a:pt x="34" y="148"/>
                    </a:lnTo>
                    <a:lnTo>
                      <a:pt x="34" y="148"/>
                    </a:lnTo>
                    <a:lnTo>
                      <a:pt x="34" y="143"/>
                    </a:lnTo>
                    <a:lnTo>
                      <a:pt x="30" y="139"/>
                    </a:lnTo>
                    <a:lnTo>
                      <a:pt x="30" y="139"/>
                    </a:lnTo>
                    <a:lnTo>
                      <a:pt x="25" y="132"/>
                    </a:lnTo>
                    <a:lnTo>
                      <a:pt x="25" y="132"/>
                    </a:lnTo>
                    <a:lnTo>
                      <a:pt x="24" y="127"/>
                    </a:lnTo>
                    <a:lnTo>
                      <a:pt x="24" y="127"/>
                    </a:lnTo>
                    <a:lnTo>
                      <a:pt x="20" y="124"/>
                    </a:lnTo>
                    <a:lnTo>
                      <a:pt x="20" y="124"/>
                    </a:lnTo>
                    <a:lnTo>
                      <a:pt x="19" y="117"/>
                    </a:lnTo>
                    <a:lnTo>
                      <a:pt x="19" y="117"/>
                    </a:lnTo>
                    <a:lnTo>
                      <a:pt x="17" y="114"/>
                    </a:lnTo>
                    <a:lnTo>
                      <a:pt x="17" y="110"/>
                    </a:lnTo>
                    <a:lnTo>
                      <a:pt x="17" y="110"/>
                    </a:lnTo>
                    <a:lnTo>
                      <a:pt x="13" y="107"/>
                    </a:lnTo>
                    <a:lnTo>
                      <a:pt x="12" y="104"/>
                    </a:lnTo>
                    <a:lnTo>
                      <a:pt x="12" y="104"/>
                    </a:lnTo>
                    <a:lnTo>
                      <a:pt x="10" y="100"/>
                    </a:lnTo>
                    <a:lnTo>
                      <a:pt x="8" y="97"/>
                    </a:lnTo>
                    <a:lnTo>
                      <a:pt x="8" y="97"/>
                    </a:lnTo>
                    <a:lnTo>
                      <a:pt x="3" y="92"/>
                    </a:lnTo>
                    <a:lnTo>
                      <a:pt x="2" y="88"/>
                    </a:lnTo>
                    <a:lnTo>
                      <a:pt x="2" y="85"/>
                    </a:lnTo>
                    <a:lnTo>
                      <a:pt x="0" y="9"/>
                    </a:lnTo>
                    <a:lnTo>
                      <a:pt x="197" y="0"/>
                    </a:lnTo>
                    <a:lnTo>
                      <a:pt x="197" y="0"/>
                    </a:lnTo>
                    <a:lnTo>
                      <a:pt x="200" y="5"/>
                    </a:lnTo>
                    <a:lnTo>
                      <a:pt x="200" y="5"/>
                    </a:lnTo>
                    <a:lnTo>
                      <a:pt x="202" y="7"/>
                    </a:lnTo>
                    <a:lnTo>
                      <a:pt x="203" y="5"/>
                    </a:lnTo>
                    <a:lnTo>
                      <a:pt x="205" y="5"/>
                    </a:lnTo>
                    <a:lnTo>
                      <a:pt x="207" y="9"/>
                    </a:lnTo>
                    <a:lnTo>
                      <a:pt x="207" y="9"/>
                    </a:lnTo>
                    <a:lnTo>
                      <a:pt x="205" y="10"/>
                    </a:lnTo>
                    <a:lnTo>
                      <a:pt x="203" y="12"/>
                    </a:lnTo>
                    <a:lnTo>
                      <a:pt x="200" y="15"/>
                    </a:lnTo>
                    <a:lnTo>
                      <a:pt x="200" y="15"/>
                    </a:lnTo>
                    <a:lnTo>
                      <a:pt x="200" y="24"/>
                    </a:lnTo>
                    <a:lnTo>
                      <a:pt x="202" y="32"/>
                    </a:lnTo>
                    <a:lnTo>
                      <a:pt x="202" y="32"/>
                    </a:lnTo>
                    <a:lnTo>
                      <a:pt x="203" y="34"/>
                    </a:lnTo>
                    <a:lnTo>
                      <a:pt x="207" y="34"/>
                    </a:lnTo>
                    <a:lnTo>
                      <a:pt x="210" y="32"/>
                    </a:lnTo>
                    <a:lnTo>
                      <a:pt x="214" y="34"/>
                    </a:lnTo>
                    <a:lnTo>
                      <a:pt x="214" y="34"/>
                    </a:lnTo>
                    <a:lnTo>
                      <a:pt x="215" y="36"/>
                    </a:lnTo>
                    <a:lnTo>
                      <a:pt x="214" y="39"/>
                    </a:lnTo>
                    <a:lnTo>
                      <a:pt x="210" y="46"/>
                    </a:lnTo>
                    <a:lnTo>
                      <a:pt x="210" y="46"/>
                    </a:lnTo>
                    <a:lnTo>
                      <a:pt x="210" y="49"/>
                    </a:lnTo>
                    <a:lnTo>
                      <a:pt x="209" y="53"/>
                    </a:lnTo>
                    <a:lnTo>
                      <a:pt x="209" y="53"/>
                    </a:lnTo>
                    <a:lnTo>
                      <a:pt x="210" y="54"/>
                    </a:lnTo>
                    <a:lnTo>
                      <a:pt x="212" y="56"/>
                    </a:lnTo>
                    <a:lnTo>
                      <a:pt x="212" y="56"/>
                    </a:lnTo>
                    <a:lnTo>
                      <a:pt x="212" y="63"/>
                    </a:lnTo>
                    <a:lnTo>
                      <a:pt x="210" y="68"/>
                    </a:lnTo>
                    <a:lnTo>
                      <a:pt x="210" y="68"/>
                    </a:lnTo>
                    <a:lnTo>
                      <a:pt x="205" y="71"/>
                    </a:lnTo>
                    <a:lnTo>
                      <a:pt x="205" y="71"/>
                    </a:lnTo>
                    <a:lnTo>
                      <a:pt x="205" y="75"/>
                    </a:lnTo>
                    <a:lnTo>
                      <a:pt x="205" y="78"/>
                    </a:lnTo>
                    <a:lnTo>
                      <a:pt x="205" y="78"/>
                    </a:lnTo>
                    <a:lnTo>
                      <a:pt x="205" y="81"/>
                    </a:lnTo>
                    <a:lnTo>
                      <a:pt x="203" y="81"/>
                    </a:lnTo>
                    <a:lnTo>
                      <a:pt x="200" y="85"/>
                    </a:lnTo>
                    <a:lnTo>
                      <a:pt x="200" y="85"/>
                    </a:lnTo>
                    <a:lnTo>
                      <a:pt x="197" y="87"/>
                    </a:lnTo>
                    <a:lnTo>
                      <a:pt x="197" y="90"/>
                    </a:lnTo>
                    <a:lnTo>
                      <a:pt x="195" y="92"/>
                    </a:lnTo>
                    <a:lnTo>
                      <a:pt x="193" y="95"/>
                    </a:lnTo>
                    <a:lnTo>
                      <a:pt x="193" y="95"/>
                    </a:lnTo>
                    <a:lnTo>
                      <a:pt x="190" y="97"/>
                    </a:lnTo>
                    <a:lnTo>
                      <a:pt x="187" y="98"/>
                    </a:lnTo>
                    <a:lnTo>
                      <a:pt x="187" y="100"/>
                    </a:lnTo>
                    <a:lnTo>
                      <a:pt x="187" y="100"/>
                    </a:lnTo>
                    <a:lnTo>
                      <a:pt x="187" y="105"/>
                    </a:lnTo>
                    <a:lnTo>
                      <a:pt x="187" y="105"/>
                    </a:lnTo>
                    <a:lnTo>
                      <a:pt x="190" y="105"/>
                    </a:lnTo>
                    <a:lnTo>
                      <a:pt x="190" y="105"/>
                    </a:lnTo>
                    <a:lnTo>
                      <a:pt x="188" y="109"/>
                    </a:lnTo>
                    <a:lnTo>
                      <a:pt x="188" y="109"/>
                    </a:lnTo>
                    <a:lnTo>
                      <a:pt x="183" y="112"/>
                    </a:lnTo>
                    <a:lnTo>
                      <a:pt x="181" y="114"/>
                    </a:lnTo>
                    <a:lnTo>
                      <a:pt x="180" y="117"/>
                    </a:lnTo>
                    <a:lnTo>
                      <a:pt x="180" y="117"/>
                    </a:lnTo>
                    <a:lnTo>
                      <a:pt x="181" y="119"/>
                    </a:lnTo>
                    <a:lnTo>
                      <a:pt x="183" y="121"/>
                    </a:lnTo>
                    <a:lnTo>
                      <a:pt x="185" y="122"/>
                    </a:lnTo>
                    <a:lnTo>
                      <a:pt x="183" y="124"/>
                    </a:lnTo>
                    <a:lnTo>
                      <a:pt x="183" y="124"/>
                    </a:lnTo>
                    <a:lnTo>
                      <a:pt x="181" y="126"/>
                    </a:lnTo>
                    <a:lnTo>
                      <a:pt x="178" y="127"/>
                    </a:lnTo>
                    <a:lnTo>
                      <a:pt x="178" y="129"/>
                    </a:lnTo>
                    <a:lnTo>
                      <a:pt x="178" y="132"/>
                    </a:lnTo>
                    <a:lnTo>
                      <a:pt x="178" y="132"/>
                    </a:lnTo>
                    <a:lnTo>
                      <a:pt x="181" y="136"/>
                    </a:lnTo>
                    <a:lnTo>
                      <a:pt x="181" y="138"/>
                    </a:lnTo>
                    <a:lnTo>
                      <a:pt x="180" y="141"/>
                    </a:lnTo>
                    <a:lnTo>
                      <a:pt x="180" y="141"/>
                    </a:lnTo>
                    <a:lnTo>
                      <a:pt x="173" y="146"/>
                    </a:lnTo>
                    <a:lnTo>
                      <a:pt x="173" y="148"/>
                    </a:lnTo>
                    <a:lnTo>
                      <a:pt x="173" y="153"/>
                    </a:lnTo>
                    <a:lnTo>
                      <a:pt x="173" y="153"/>
                    </a:lnTo>
                    <a:lnTo>
                      <a:pt x="175" y="170"/>
                    </a:lnTo>
                    <a:lnTo>
                      <a:pt x="175" y="170"/>
                    </a:lnTo>
                    <a:lnTo>
                      <a:pt x="181" y="170"/>
                    </a:lnTo>
                    <a:lnTo>
                      <a:pt x="188" y="168"/>
                    </a:lnTo>
                    <a:lnTo>
                      <a:pt x="188" y="168"/>
                    </a:lnTo>
                    <a:lnTo>
                      <a:pt x="236" y="166"/>
                    </a:lnTo>
                    <a:lnTo>
                      <a:pt x="236" y="166"/>
                    </a:lnTo>
                    <a:lnTo>
                      <a:pt x="271" y="163"/>
                    </a:lnTo>
                    <a:lnTo>
                      <a:pt x="271" y="163"/>
                    </a:lnTo>
                    <a:lnTo>
                      <a:pt x="285" y="161"/>
                    </a:lnTo>
                    <a:lnTo>
                      <a:pt x="292" y="161"/>
                    </a:lnTo>
                    <a:lnTo>
                      <a:pt x="297" y="161"/>
                    </a:lnTo>
                    <a:lnTo>
                      <a:pt x="297" y="161"/>
                    </a:lnTo>
                    <a:lnTo>
                      <a:pt x="298" y="163"/>
                    </a:lnTo>
                    <a:lnTo>
                      <a:pt x="300" y="165"/>
                    </a:lnTo>
                    <a:lnTo>
                      <a:pt x="300" y="168"/>
                    </a:lnTo>
                    <a:lnTo>
                      <a:pt x="297" y="178"/>
                    </a:lnTo>
                    <a:lnTo>
                      <a:pt x="297" y="178"/>
                    </a:lnTo>
                    <a:lnTo>
                      <a:pt x="295" y="183"/>
                    </a:lnTo>
                    <a:lnTo>
                      <a:pt x="295" y="190"/>
                    </a:lnTo>
                    <a:lnTo>
                      <a:pt x="295" y="190"/>
                    </a:lnTo>
                    <a:lnTo>
                      <a:pt x="298" y="197"/>
                    </a:lnTo>
                    <a:lnTo>
                      <a:pt x="298" y="197"/>
                    </a:lnTo>
                    <a:lnTo>
                      <a:pt x="300" y="200"/>
                    </a:lnTo>
                    <a:lnTo>
                      <a:pt x="304" y="204"/>
                    </a:lnTo>
                    <a:lnTo>
                      <a:pt x="304" y="204"/>
                    </a:lnTo>
                    <a:lnTo>
                      <a:pt x="312" y="210"/>
                    </a:lnTo>
                    <a:lnTo>
                      <a:pt x="312" y="210"/>
                    </a:lnTo>
                    <a:lnTo>
                      <a:pt x="315" y="216"/>
                    </a:lnTo>
                    <a:lnTo>
                      <a:pt x="317" y="221"/>
                    </a:lnTo>
                    <a:lnTo>
                      <a:pt x="317" y="221"/>
                    </a:lnTo>
                    <a:lnTo>
                      <a:pt x="317" y="224"/>
                    </a:lnTo>
                    <a:lnTo>
                      <a:pt x="317" y="227"/>
                    </a:lnTo>
                    <a:lnTo>
                      <a:pt x="317" y="227"/>
                    </a:lnTo>
                    <a:lnTo>
                      <a:pt x="321" y="229"/>
                    </a:lnTo>
                    <a:lnTo>
                      <a:pt x="324" y="229"/>
                    </a:lnTo>
                    <a:lnTo>
                      <a:pt x="324" y="229"/>
                    </a:lnTo>
                    <a:lnTo>
                      <a:pt x="329" y="233"/>
                    </a:lnTo>
                    <a:lnTo>
                      <a:pt x="332" y="236"/>
                    </a:lnTo>
                    <a:lnTo>
                      <a:pt x="332" y="236"/>
                    </a:lnTo>
                    <a:lnTo>
                      <a:pt x="331" y="241"/>
                    </a:lnTo>
                    <a:lnTo>
                      <a:pt x="327" y="244"/>
                    </a:lnTo>
                    <a:lnTo>
                      <a:pt x="327" y="244"/>
                    </a:lnTo>
                    <a:lnTo>
                      <a:pt x="331" y="246"/>
                    </a:lnTo>
                    <a:lnTo>
                      <a:pt x="336" y="248"/>
                    </a:lnTo>
                    <a:lnTo>
                      <a:pt x="339" y="248"/>
                    </a:lnTo>
                    <a:lnTo>
                      <a:pt x="343" y="250"/>
                    </a:lnTo>
                    <a:lnTo>
                      <a:pt x="343" y="250"/>
                    </a:lnTo>
                    <a:lnTo>
                      <a:pt x="343" y="251"/>
                    </a:lnTo>
                    <a:lnTo>
                      <a:pt x="343" y="255"/>
                    </a:lnTo>
                    <a:lnTo>
                      <a:pt x="341" y="258"/>
                    </a:lnTo>
                    <a:lnTo>
                      <a:pt x="334" y="263"/>
                    </a:lnTo>
                    <a:lnTo>
                      <a:pt x="334" y="263"/>
                    </a:lnTo>
                    <a:lnTo>
                      <a:pt x="329" y="268"/>
                    </a:lnTo>
                    <a:lnTo>
                      <a:pt x="326" y="275"/>
                    </a:lnTo>
                    <a:lnTo>
                      <a:pt x="326" y="275"/>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 name="Freeform 10">
                <a:extLst>
                  <a:ext uri="{FF2B5EF4-FFF2-40B4-BE49-F238E27FC236}">
                    <a16:creationId xmlns:a16="http://schemas.microsoft.com/office/drawing/2014/main" id="{885699EA-9565-8C47-8194-FBC2B840075F}"/>
                  </a:ext>
                </a:extLst>
              </p:cNvPr>
              <p:cNvSpPr>
                <a:spLocks/>
              </p:cNvSpPr>
              <p:nvPr/>
            </p:nvSpPr>
            <p:spPr bwMode="auto">
              <a:xfrm>
                <a:off x="5200650" y="631826"/>
                <a:ext cx="1050925" cy="658813"/>
              </a:xfrm>
              <a:custGeom>
                <a:avLst/>
                <a:gdLst>
                  <a:gd name="T0" fmla="*/ 645 w 662"/>
                  <a:gd name="T1" fmla="*/ 337 h 415"/>
                  <a:gd name="T2" fmla="*/ 231 w 662"/>
                  <a:gd name="T3" fmla="*/ 373 h 415"/>
                  <a:gd name="T4" fmla="*/ 227 w 662"/>
                  <a:gd name="T5" fmla="*/ 404 h 415"/>
                  <a:gd name="T6" fmla="*/ 207 w 662"/>
                  <a:gd name="T7" fmla="*/ 400 h 415"/>
                  <a:gd name="T8" fmla="*/ 187 w 662"/>
                  <a:gd name="T9" fmla="*/ 402 h 415"/>
                  <a:gd name="T10" fmla="*/ 178 w 662"/>
                  <a:gd name="T11" fmla="*/ 404 h 415"/>
                  <a:gd name="T12" fmla="*/ 159 w 662"/>
                  <a:gd name="T13" fmla="*/ 404 h 415"/>
                  <a:gd name="T14" fmla="*/ 149 w 662"/>
                  <a:gd name="T15" fmla="*/ 404 h 415"/>
                  <a:gd name="T16" fmla="*/ 134 w 662"/>
                  <a:gd name="T17" fmla="*/ 402 h 415"/>
                  <a:gd name="T18" fmla="*/ 119 w 662"/>
                  <a:gd name="T19" fmla="*/ 395 h 415"/>
                  <a:gd name="T20" fmla="*/ 112 w 662"/>
                  <a:gd name="T21" fmla="*/ 387 h 415"/>
                  <a:gd name="T22" fmla="*/ 107 w 662"/>
                  <a:gd name="T23" fmla="*/ 380 h 415"/>
                  <a:gd name="T24" fmla="*/ 95 w 662"/>
                  <a:gd name="T25" fmla="*/ 370 h 415"/>
                  <a:gd name="T26" fmla="*/ 90 w 662"/>
                  <a:gd name="T27" fmla="*/ 364 h 415"/>
                  <a:gd name="T28" fmla="*/ 90 w 662"/>
                  <a:gd name="T29" fmla="*/ 348 h 415"/>
                  <a:gd name="T30" fmla="*/ 92 w 662"/>
                  <a:gd name="T31" fmla="*/ 337 h 415"/>
                  <a:gd name="T32" fmla="*/ 88 w 662"/>
                  <a:gd name="T33" fmla="*/ 325 h 415"/>
                  <a:gd name="T34" fmla="*/ 85 w 662"/>
                  <a:gd name="T35" fmla="*/ 308 h 415"/>
                  <a:gd name="T36" fmla="*/ 83 w 662"/>
                  <a:gd name="T37" fmla="*/ 300 h 415"/>
                  <a:gd name="T38" fmla="*/ 78 w 662"/>
                  <a:gd name="T39" fmla="*/ 292 h 415"/>
                  <a:gd name="T40" fmla="*/ 71 w 662"/>
                  <a:gd name="T41" fmla="*/ 293 h 415"/>
                  <a:gd name="T42" fmla="*/ 66 w 662"/>
                  <a:gd name="T43" fmla="*/ 295 h 415"/>
                  <a:gd name="T44" fmla="*/ 58 w 662"/>
                  <a:gd name="T45" fmla="*/ 300 h 415"/>
                  <a:gd name="T46" fmla="*/ 53 w 662"/>
                  <a:gd name="T47" fmla="*/ 298 h 415"/>
                  <a:gd name="T48" fmla="*/ 41 w 662"/>
                  <a:gd name="T49" fmla="*/ 286 h 415"/>
                  <a:gd name="T50" fmla="*/ 36 w 662"/>
                  <a:gd name="T51" fmla="*/ 280 h 415"/>
                  <a:gd name="T52" fmla="*/ 36 w 662"/>
                  <a:gd name="T53" fmla="*/ 263 h 415"/>
                  <a:gd name="T54" fmla="*/ 42 w 662"/>
                  <a:gd name="T55" fmla="*/ 256 h 415"/>
                  <a:gd name="T56" fmla="*/ 51 w 662"/>
                  <a:gd name="T57" fmla="*/ 249 h 415"/>
                  <a:gd name="T58" fmla="*/ 53 w 662"/>
                  <a:gd name="T59" fmla="*/ 246 h 415"/>
                  <a:gd name="T60" fmla="*/ 54 w 662"/>
                  <a:gd name="T61" fmla="*/ 237 h 415"/>
                  <a:gd name="T62" fmla="*/ 54 w 662"/>
                  <a:gd name="T63" fmla="*/ 229 h 415"/>
                  <a:gd name="T64" fmla="*/ 58 w 662"/>
                  <a:gd name="T65" fmla="*/ 217 h 415"/>
                  <a:gd name="T66" fmla="*/ 58 w 662"/>
                  <a:gd name="T67" fmla="*/ 212 h 415"/>
                  <a:gd name="T68" fmla="*/ 54 w 662"/>
                  <a:gd name="T69" fmla="*/ 207 h 415"/>
                  <a:gd name="T70" fmla="*/ 37 w 662"/>
                  <a:gd name="T71" fmla="*/ 200 h 415"/>
                  <a:gd name="T72" fmla="*/ 29 w 662"/>
                  <a:gd name="T73" fmla="*/ 196 h 415"/>
                  <a:gd name="T74" fmla="*/ 19 w 662"/>
                  <a:gd name="T75" fmla="*/ 185 h 415"/>
                  <a:gd name="T76" fmla="*/ 10 w 662"/>
                  <a:gd name="T77" fmla="*/ 169 h 415"/>
                  <a:gd name="T78" fmla="*/ 2 w 662"/>
                  <a:gd name="T79" fmla="*/ 146 h 415"/>
                  <a:gd name="T80" fmla="*/ 2 w 662"/>
                  <a:gd name="T81" fmla="*/ 137 h 415"/>
                  <a:gd name="T82" fmla="*/ 3 w 662"/>
                  <a:gd name="T83" fmla="*/ 129 h 415"/>
                  <a:gd name="T84" fmla="*/ 8 w 662"/>
                  <a:gd name="T85" fmla="*/ 123 h 415"/>
                  <a:gd name="T86" fmla="*/ 10 w 662"/>
                  <a:gd name="T87" fmla="*/ 117 h 415"/>
                  <a:gd name="T88" fmla="*/ 7 w 662"/>
                  <a:gd name="T89" fmla="*/ 110 h 415"/>
                  <a:gd name="T90" fmla="*/ 7 w 662"/>
                  <a:gd name="T91" fmla="*/ 100 h 415"/>
                  <a:gd name="T92" fmla="*/ 3 w 662"/>
                  <a:gd name="T93" fmla="*/ 98 h 415"/>
                  <a:gd name="T94" fmla="*/ 2 w 662"/>
                  <a:gd name="T95" fmla="*/ 95 h 415"/>
                  <a:gd name="T96" fmla="*/ 2 w 662"/>
                  <a:gd name="T97" fmla="*/ 81 h 415"/>
                  <a:gd name="T98" fmla="*/ 5 w 662"/>
                  <a:gd name="T99" fmla="*/ 66 h 415"/>
                  <a:gd name="T100" fmla="*/ 10 w 662"/>
                  <a:gd name="T101" fmla="*/ 37 h 415"/>
                  <a:gd name="T102" fmla="*/ 17 w 662"/>
                  <a:gd name="T103" fmla="*/ 0 h 415"/>
                  <a:gd name="T104" fmla="*/ 229 w 662"/>
                  <a:gd name="T105" fmla="*/ 35 h 415"/>
                  <a:gd name="T106" fmla="*/ 392 w 662"/>
                  <a:gd name="T107" fmla="*/ 57 h 415"/>
                  <a:gd name="T108" fmla="*/ 568 w 662"/>
                  <a:gd name="T109" fmla="*/ 76 h 415"/>
                  <a:gd name="T110" fmla="*/ 662 w 662"/>
                  <a:gd name="T111" fmla="*/ 8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2" h="415">
                    <a:moveTo>
                      <a:pt x="662" y="83"/>
                    </a:moveTo>
                    <a:lnTo>
                      <a:pt x="645" y="337"/>
                    </a:lnTo>
                    <a:lnTo>
                      <a:pt x="638" y="415"/>
                    </a:lnTo>
                    <a:lnTo>
                      <a:pt x="231" y="373"/>
                    </a:lnTo>
                    <a:lnTo>
                      <a:pt x="227" y="404"/>
                    </a:lnTo>
                    <a:lnTo>
                      <a:pt x="227" y="404"/>
                    </a:lnTo>
                    <a:lnTo>
                      <a:pt x="207" y="400"/>
                    </a:lnTo>
                    <a:lnTo>
                      <a:pt x="207" y="400"/>
                    </a:lnTo>
                    <a:lnTo>
                      <a:pt x="197" y="400"/>
                    </a:lnTo>
                    <a:lnTo>
                      <a:pt x="187" y="402"/>
                    </a:lnTo>
                    <a:lnTo>
                      <a:pt x="187" y="402"/>
                    </a:lnTo>
                    <a:lnTo>
                      <a:pt x="178" y="404"/>
                    </a:lnTo>
                    <a:lnTo>
                      <a:pt x="168" y="404"/>
                    </a:lnTo>
                    <a:lnTo>
                      <a:pt x="159" y="404"/>
                    </a:lnTo>
                    <a:lnTo>
                      <a:pt x="149" y="404"/>
                    </a:lnTo>
                    <a:lnTo>
                      <a:pt x="149" y="404"/>
                    </a:lnTo>
                    <a:lnTo>
                      <a:pt x="141" y="404"/>
                    </a:lnTo>
                    <a:lnTo>
                      <a:pt x="134" y="402"/>
                    </a:lnTo>
                    <a:lnTo>
                      <a:pt x="127" y="400"/>
                    </a:lnTo>
                    <a:lnTo>
                      <a:pt x="119" y="395"/>
                    </a:lnTo>
                    <a:lnTo>
                      <a:pt x="119" y="395"/>
                    </a:lnTo>
                    <a:lnTo>
                      <a:pt x="112" y="387"/>
                    </a:lnTo>
                    <a:lnTo>
                      <a:pt x="107" y="380"/>
                    </a:lnTo>
                    <a:lnTo>
                      <a:pt x="107" y="380"/>
                    </a:lnTo>
                    <a:lnTo>
                      <a:pt x="102" y="373"/>
                    </a:lnTo>
                    <a:lnTo>
                      <a:pt x="95" y="370"/>
                    </a:lnTo>
                    <a:lnTo>
                      <a:pt x="95" y="370"/>
                    </a:lnTo>
                    <a:lnTo>
                      <a:pt x="90" y="364"/>
                    </a:lnTo>
                    <a:lnTo>
                      <a:pt x="88" y="359"/>
                    </a:lnTo>
                    <a:lnTo>
                      <a:pt x="90" y="348"/>
                    </a:lnTo>
                    <a:lnTo>
                      <a:pt x="90" y="348"/>
                    </a:lnTo>
                    <a:lnTo>
                      <a:pt x="92" y="337"/>
                    </a:lnTo>
                    <a:lnTo>
                      <a:pt x="88" y="325"/>
                    </a:lnTo>
                    <a:lnTo>
                      <a:pt x="88" y="325"/>
                    </a:lnTo>
                    <a:lnTo>
                      <a:pt x="87" y="317"/>
                    </a:lnTo>
                    <a:lnTo>
                      <a:pt x="85" y="308"/>
                    </a:lnTo>
                    <a:lnTo>
                      <a:pt x="85" y="308"/>
                    </a:lnTo>
                    <a:lnTo>
                      <a:pt x="83" y="300"/>
                    </a:lnTo>
                    <a:lnTo>
                      <a:pt x="80" y="293"/>
                    </a:lnTo>
                    <a:lnTo>
                      <a:pt x="78" y="292"/>
                    </a:lnTo>
                    <a:lnTo>
                      <a:pt x="75" y="292"/>
                    </a:lnTo>
                    <a:lnTo>
                      <a:pt x="71" y="293"/>
                    </a:lnTo>
                    <a:lnTo>
                      <a:pt x="66" y="295"/>
                    </a:lnTo>
                    <a:lnTo>
                      <a:pt x="66" y="295"/>
                    </a:lnTo>
                    <a:lnTo>
                      <a:pt x="59" y="300"/>
                    </a:lnTo>
                    <a:lnTo>
                      <a:pt x="58" y="300"/>
                    </a:lnTo>
                    <a:lnTo>
                      <a:pt x="53" y="298"/>
                    </a:lnTo>
                    <a:lnTo>
                      <a:pt x="53" y="298"/>
                    </a:lnTo>
                    <a:lnTo>
                      <a:pt x="46" y="293"/>
                    </a:lnTo>
                    <a:lnTo>
                      <a:pt x="41" y="286"/>
                    </a:lnTo>
                    <a:lnTo>
                      <a:pt x="41" y="286"/>
                    </a:lnTo>
                    <a:lnTo>
                      <a:pt x="36" y="280"/>
                    </a:lnTo>
                    <a:lnTo>
                      <a:pt x="34" y="271"/>
                    </a:lnTo>
                    <a:lnTo>
                      <a:pt x="36" y="263"/>
                    </a:lnTo>
                    <a:lnTo>
                      <a:pt x="42" y="256"/>
                    </a:lnTo>
                    <a:lnTo>
                      <a:pt x="42" y="256"/>
                    </a:lnTo>
                    <a:lnTo>
                      <a:pt x="48" y="252"/>
                    </a:lnTo>
                    <a:lnTo>
                      <a:pt x="51" y="249"/>
                    </a:lnTo>
                    <a:lnTo>
                      <a:pt x="53" y="246"/>
                    </a:lnTo>
                    <a:lnTo>
                      <a:pt x="53" y="246"/>
                    </a:lnTo>
                    <a:lnTo>
                      <a:pt x="54" y="242"/>
                    </a:lnTo>
                    <a:lnTo>
                      <a:pt x="54" y="237"/>
                    </a:lnTo>
                    <a:lnTo>
                      <a:pt x="54" y="229"/>
                    </a:lnTo>
                    <a:lnTo>
                      <a:pt x="54" y="229"/>
                    </a:lnTo>
                    <a:lnTo>
                      <a:pt x="56" y="220"/>
                    </a:lnTo>
                    <a:lnTo>
                      <a:pt x="58" y="217"/>
                    </a:lnTo>
                    <a:lnTo>
                      <a:pt x="58" y="212"/>
                    </a:lnTo>
                    <a:lnTo>
                      <a:pt x="58" y="212"/>
                    </a:lnTo>
                    <a:lnTo>
                      <a:pt x="58" y="208"/>
                    </a:lnTo>
                    <a:lnTo>
                      <a:pt x="54" y="207"/>
                    </a:lnTo>
                    <a:lnTo>
                      <a:pt x="46" y="203"/>
                    </a:lnTo>
                    <a:lnTo>
                      <a:pt x="37" y="200"/>
                    </a:lnTo>
                    <a:lnTo>
                      <a:pt x="29" y="196"/>
                    </a:lnTo>
                    <a:lnTo>
                      <a:pt x="29" y="196"/>
                    </a:lnTo>
                    <a:lnTo>
                      <a:pt x="24" y="191"/>
                    </a:lnTo>
                    <a:lnTo>
                      <a:pt x="19" y="185"/>
                    </a:lnTo>
                    <a:lnTo>
                      <a:pt x="10" y="169"/>
                    </a:lnTo>
                    <a:lnTo>
                      <a:pt x="10" y="169"/>
                    </a:lnTo>
                    <a:lnTo>
                      <a:pt x="3" y="154"/>
                    </a:lnTo>
                    <a:lnTo>
                      <a:pt x="2" y="146"/>
                    </a:lnTo>
                    <a:lnTo>
                      <a:pt x="2" y="137"/>
                    </a:lnTo>
                    <a:lnTo>
                      <a:pt x="2" y="137"/>
                    </a:lnTo>
                    <a:lnTo>
                      <a:pt x="2" y="132"/>
                    </a:lnTo>
                    <a:lnTo>
                      <a:pt x="3" y="129"/>
                    </a:lnTo>
                    <a:lnTo>
                      <a:pt x="8" y="123"/>
                    </a:lnTo>
                    <a:lnTo>
                      <a:pt x="8" y="123"/>
                    </a:lnTo>
                    <a:lnTo>
                      <a:pt x="10" y="118"/>
                    </a:lnTo>
                    <a:lnTo>
                      <a:pt x="10" y="117"/>
                    </a:lnTo>
                    <a:lnTo>
                      <a:pt x="7" y="110"/>
                    </a:lnTo>
                    <a:lnTo>
                      <a:pt x="7" y="110"/>
                    </a:lnTo>
                    <a:lnTo>
                      <a:pt x="7" y="105"/>
                    </a:lnTo>
                    <a:lnTo>
                      <a:pt x="7" y="100"/>
                    </a:lnTo>
                    <a:lnTo>
                      <a:pt x="7" y="100"/>
                    </a:lnTo>
                    <a:lnTo>
                      <a:pt x="3" y="98"/>
                    </a:lnTo>
                    <a:lnTo>
                      <a:pt x="2" y="95"/>
                    </a:lnTo>
                    <a:lnTo>
                      <a:pt x="2" y="95"/>
                    </a:lnTo>
                    <a:lnTo>
                      <a:pt x="0" y="90"/>
                    </a:lnTo>
                    <a:lnTo>
                      <a:pt x="2" y="81"/>
                    </a:lnTo>
                    <a:lnTo>
                      <a:pt x="5" y="66"/>
                    </a:lnTo>
                    <a:lnTo>
                      <a:pt x="5" y="66"/>
                    </a:lnTo>
                    <a:lnTo>
                      <a:pt x="10" y="37"/>
                    </a:lnTo>
                    <a:lnTo>
                      <a:pt x="10" y="37"/>
                    </a:lnTo>
                    <a:lnTo>
                      <a:pt x="17" y="0"/>
                    </a:lnTo>
                    <a:lnTo>
                      <a:pt x="17" y="0"/>
                    </a:lnTo>
                    <a:lnTo>
                      <a:pt x="154" y="23"/>
                    </a:lnTo>
                    <a:lnTo>
                      <a:pt x="229" y="35"/>
                    </a:lnTo>
                    <a:lnTo>
                      <a:pt x="309" y="47"/>
                    </a:lnTo>
                    <a:lnTo>
                      <a:pt x="392" y="57"/>
                    </a:lnTo>
                    <a:lnTo>
                      <a:pt x="478" y="67"/>
                    </a:lnTo>
                    <a:lnTo>
                      <a:pt x="568" y="76"/>
                    </a:lnTo>
                    <a:lnTo>
                      <a:pt x="662" y="83"/>
                    </a:lnTo>
                    <a:lnTo>
                      <a:pt x="662" y="83"/>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 name="Freeform 11">
                <a:extLst>
                  <a:ext uri="{FF2B5EF4-FFF2-40B4-BE49-F238E27FC236}">
                    <a16:creationId xmlns:a16="http://schemas.microsoft.com/office/drawing/2014/main" id="{80D29823-9FAC-424F-9433-12EA2CB498E9}"/>
                  </a:ext>
                </a:extLst>
              </p:cNvPr>
              <p:cNvSpPr>
                <a:spLocks/>
              </p:cNvSpPr>
              <p:nvPr/>
            </p:nvSpPr>
            <p:spPr bwMode="auto">
              <a:xfrm>
                <a:off x="8301038" y="1765301"/>
                <a:ext cx="409575" cy="485775"/>
              </a:xfrm>
              <a:custGeom>
                <a:avLst/>
                <a:gdLst>
                  <a:gd name="T0" fmla="*/ 253 w 258"/>
                  <a:gd name="T1" fmla="*/ 85 h 306"/>
                  <a:gd name="T2" fmla="*/ 253 w 258"/>
                  <a:gd name="T3" fmla="*/ 92 h 306"/>
                  <a:gd name="T4" fmla="*/ 251 w 258"/>
                  <a:gd name="T5" fmla="*/ 102 h 306"/>
                  <a:gd name="T6" fmla="*/ 249 w 258"/>
                  <a:gd name="T7" fmla="*/ 107 h 306"/>
                  <a:gd name="T8" fmla="*/ 248 w 258"/>
                  <a:gd name="T9" fmla="*/ 110 h 306"/>
                  <a:gd name="T10" fmla="*/ 239 w 258"/>
                  <a:gd name="T11" fmla="*/ 127 h 306"/>
                  <a:gd name="T12" fmla="*/ 239 w 258"/>
                  <a:gd name="T13" fmla="*/ 131 h 306"/>
                  <a:gd name="T14" fmla="*/ 234 w 258"/>
                  <a:gd name="T15" fmla="*/ 134 h 306"/>
                  <a:gd name="T16" fmla="*/ 231 w 258"/>
                  <a:gd name="T17" fmla="*/ 136 h 306"/>
                  <a:gd name="T18" fmla="*/ 229 w 258"/>
                  <a:gd name="T19" fmla="*/ 139 h 306"/>
                  <a:gd name="T20" fmla="*/ 226 w 258"/>
                  <a:gd name="T21" fmla="*/ 146 h 306"/>
                  <a:gd name="T22" fmla="*/ 219 w 258"/>
                  <a:gd name="T23" fmla="*/ 160 h 306"/>
                  <a:gd name="T24" fmla="*/ 212 w 258"/>
                  <a:gd name="T25" fmla="*/ 170 h 306"/>
                  <a:gd name="T26" fmla="*/ 210 w 258"/>
                  <a:gd name="T27" fmla="*/ 172 h 306"/>
                  <a:gd name="T28" fmla="*/ 209 w 258"/>
                  <a:gd name="T29" fmla="*/ 172 h 306"/>
                  <a:gd name="T30" fmla="*/ 200 w 258"/>
                  <a:gd name="T31" fmla="*/ 170 h 306"/>
                  <a:gd name="T32" fmla="*/ 193 w 258"/>
                  <a:gd name="T33" fmla="*/ 170 h 306"/>
                  <a:gd name="T34" fmla="*/ 192 w 258"/>
                  <a:gd name="T35" fmla="*/ 172 h 306"/>
                  <a:gd name="T36" fmla="*/ 188 w 258"/>
                  <a:gd name="T37" fmla="*/ 173 h 306"/>
                  <a:gd name="T38" fmla="*/ 182 w 258"/>
                  <a:gd name="T39" fmla="*/ 195 h 306"/>
                  <a:gd name="T40" fmla="*/ 178 w 258"/>
                  <a:gd name="T41" fmla="*/ 202 h 306"/>
                  <a:gd name="T42" fmla="*/ 177 w 258"/>
                  <a:gd name="T43" fmla="*/ 204 h 306"/>
                  <a:gd name="T44" fmla="*/ 177 w 258"/>
                  <a:gd name="T45" fmla="*/ 214 h 306"/>
                  <a:gd name="T46" fmla="*/ 173 w 258"/>
                  <a:gd name="T47" fmla="*/ 216 h 306"/>
                  <a:gd name="T48" fmla="*/ 170 w 258"/>
                  <a:gd name="T49" fmla="*/ 217 h 306"/>
                  <a:gd name="T50" fmla="*/ 165 w 258"/>
                  <a:gd name="T51" fmla="*/ 221 h 306"/>
                  <a:gd name="T52" fmla="*/ 165 w 258"/>
                  <a:gd name="T53" fmla="*/ 226 h 306"/>
                  <a:gd name="T54" fmla="*/ 158 w 258"/>
                  <a:gd name="T55" fmla="*/ 246 h 306"/>
                  <a:gd name="T56" fmla="*/ 149 w 258"/>
                  <a:gd name="T57" fmla="*/ 263 h 306"/>
                  <a:gd name="T58" fmla="*/ 146 w 258"/>
                  <a:gd name="T59" fmla="*/ 267 h 306"/>
                  <a:gd name="T60" fmla="*/ 137 w 258"/>
                  <a:gd name="T61" fmla="*/ 273 h 306"/>
                  <a:gd name="T62" fmla="*/ 136 w 258"/>
                  <a:gd name="T63" fmla="*/ 277 h 306"/>
                  <a:gd name="T64" fmla="*/ 129 w 258"/>
                  <a:gd name="T65" fmla="*/ 280 h 306"/>
                  <a:gd name="T66" fmla="*/ 127 w 258"/>
                  <a:gd name="T67" fmla="*/ 282 h 306"/>
                  <a:gd name="T68" fmla="*/ 115 w 258"/>
                  <a:gd name="T69" fmla="*/ 289 h 306"/>
                  <a:gd name="T70" fmla="*/ 112 w 258"/>
                  <a:gd name="T71" fmla="*/ 290 h 306"/>
                  <a:gd name="T72" fmla="*/ 92 w 258"/>
                  <a:gd name="T73" fmla="*/ 301 h 306"/>
                  <a:gd name="T74" fmla="*/ 73 w 258"/>
                  <a:gd name="T75" fmla="*/ 304 h 306"/>
                  <a:gd name="T76" fmla="*/ 61 w 258"/>
                  <a:gd name="T77" fmla="*/ 304 h 306"/>
                  <a:gd name="T78" fmla="*/ 58 w 258"/>
                  <a:gd name="T79" fmla="*/ 297 h 306"/>
                  <a:gd name="T80" fmla="*/ 51 w 258"/>
                  <a:gd name="T81" fmla="*/ 289 h 306"/>
                  <a:gd name="T82" fmla="*/ 42 w 258"/>
                  <a:gd name="T83" fmla="*/ 287 h 306"/>
                  <a:gd name="T84" fmla="*/ 5 w 258"/>
                  <a:gd name="T85" fmla="*/ 224 h 306"/>
                  <a:gd name="T86" fmla="*/ 2 w 258"/>
                  <a:gd name="T87" fmla="*/ 212 h 306"/>
                  <a:gd name="T88" fmla="*/ 2 w 258"/>
                  <a:gd name="T89" fmla="*/ 207 h 306"/>
                  <a:gd name="T90" fmla="*/ 15 w 258"/>
                  <a:gd name="T91" fmla="*/ 204 h 306"/>
                  <a:gd name="T92" fmla="*/ 25 w 258"/>
                  <a:gd name="T93" fmla="*/ 192 h 306"/>
                  <a:gd name="T94" fmla="*/ 22 w 258"/>
                  <a:gd name="T95" fmla="*/ 173 h 306"/>
                  <a:gd name="T96" fmla="*/ 34 w 258"/>
                  <a:gd name="T97" fmla="*/ 151 h 306"/>
                  <a:gd name="T98" fmla="*/ 48 w 258"/>
                  <a:gd name="T99" fmla="*/ 148 h 306"/>
                  <a:gd name="T100" fmla="*/ 65 w 258"/>
                  <a:gd name="T101" fmla="*/ 124 h 306"/>
                  <a:gd name="T102" fmla="*/ 85 w 258"/>
                  <a:gd name="T103" fmla="*/ 100 h 306"/>
                  <a:gd name="T104" fmla="*/ 100 w 258"/>
                  <a:gd name="T105" fmla="*/ 85 h 306"/>
                  <a:gd name="T106" fmla="*/ 100 w 258"/>
                  <a:gd name="T107" fmla="*/ 49 h 306"/>
                  <a:gd name="T108" fmla="*/ 100 w 258"/>
                  <a:gd name="T109" fmla="*/ 14 h 306"/>
                  <a:gd name="T110" fmla="*/ 124 w 258"/>
                  <a:gd name="T111" fmla="*/ 77 h 306"/>
                  <a:gd name="T112" fmla="*/ 185 w 258"/>
                  <a:gd name="T113" fmla="*/ 100 h 306"/>
                  <a:gd name="T114" fmla="*/ 195 w 258"/>
                  <a:gd name="T115" fmla="*/ 104 h 306"/>
                  <a:gd name="T116" fmla="*/ 210 w 258"/>
                  <a:gd name="T117" fmla="*/ 88 h 306"/>
                  <a:gd name="T118" fmla="*/ 241 w 258"/>
                  <a:gd name="T119" fmla="*/ 68 h 306"/>
                  <a:gd name="T120" fmla="*/ 246 w 258"/>
                  <a:gd name="T121" fmla="*/ 70 h 306"/>
                  <a:gd name="T122" fmla="*/ 253 w 258"/>
                  <a:gd name="T123" fmla="*/ 70 h 306"/>
                  <a:gd name="T124" fmla="*/ 258 w 258"/>
                  <a:gd name="T125" fmla="*/ 7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 h="306">
                    <a:moveTo>
                      <a:pt x="258" y="70"/>
                    </a:moveTo>
                    <a:lnTo>
                      <a:pt x="258" y="70"/>
                    </a:lnTo>
                    <a:lnTo>
                      <a:pt x="255" y="73"/>
                    </a:lnTo>
                    <a:lnTo>
                      <a:pt x="255" y="77"/>
                    </a:lnTo>
                    <a:lnTo>
                      <a:pt x="253" y="85"/>
                    </a:lnTo>
                    <a:lnTo>
                      <a:pt x="253" y="85"/>
                    </a:lnTo>
                    <a:lnTo>
                      <a:pt x="253" y="85"/>
                    </a:lnTo>
                    <a:lnTo>
                      <a:pt x="253" y="85"/>
                    </a:lnTo>
                    <a:lnTo>
                      <a:pt x="253" y="85"/>
                    </a:lnTo>
                    <a:lnTo>
                      <a:pt x="253" y="85"/>
                    </a:lnTo>
                    <a:lnTo>
                      <a:pt x="253" y="87"/>
                    </a:lnTo>
                    <a:lnTo>
                      <a:pt x="253" y="87"/>
                    </a:lnTo>
                    <a:lnTo>
                      <a:pt x="253" y="90"/>
                    </a:lnTo>
                    <a:lnTo>
                      <a:pt x="253" y="90"/>
                    </a:lnTo>
                    <a:lnTo>
                      <a:pt x="253" y="92"/>
                    </a:lnTo>
                    <a:lnTo>
                      <a:pt x="253" y="92"/>
                    </a:lnTo>
                    <a:lnTo>
                      <a:pt x="253" y="95"/>
                    </a:lnTo>
                    <a:lnTo>
                      <a:pt x="253" y="95"/>
                    </a:lnTo>
                    <a:lnTo>
                      <a:pt x="251" y="100"/>
                    </a:lnTo>
                    <a:lnTo>
                      <a:pt x="251" y="100"/>
                    </a:lnTo>
                    <a:lnTo>
                      <a:pt x="251" y="100"/>
                    </a:lnTo>
                    <a:lnTo>
                      <a:pt x="251" y="102"/>
                    </a:lnTo>
                    <a:lnTo>
                      <a:pt x="251" y="102"/>
                    </a:lnTo>
                    <a:lnTo>
                      <a:pt x="251" y="102"/>
                    </a:lnTo>
                    <a:lnTo>
                      <a:pt x="251" y="102"/>
                    </a:lnTo>
                    <a:lnTo>
                      <a:pt x="249" y="104"/>
                    </a:lnTo>
                    <a:lnTo>
                      <a:pt x="249" y="104"/>
                    </a:lnTo>
                    <a:lnTo>
                      <a:pt x="249" y="104"/>
                    </a:lnTo>
                    <a:lnTo>
                      <a:pt x="249" y="104"/>
                    </a:lnTo>
                    <a:lnTo>
                      <a:pt x="249" y="105"/>
                    </a:lnTo>
                    <a:lnTo>
                      <a:pt x="249" y="105"/>
                    </a:lnTo>
                    <a:lnTo>
                      <a:pt x="249" y="107"/>
                    </a:lnTo>
                    <a:lnTo>
                      <a:pt x="249" y="107"/>
                    </a:lnTo>
                    <a:lnTo>
                      <a:pt x="248" y="109"/>
                    </a:lnTo>
                    <a:lnTo>
                      <a:pt x="248" y="109"/>
                    </a:lnTo>
                    <a:lnTo>
                      <a:pt x="248" y="109"/>
                    </a:lnTo>
                    <a:lnTo>
                      <a:pt x="248" y="109"/>
                    </a:lnTo>
                    <a:lnTo>
                      <a:pt x="248" y="109"/>
                    </a:lnTo>
                    <a:lnTo>
                      <a:pt x="248" y="109"/>
                    </a:lnTo>
                    <a:lnTo>
                      <a:pt x="248" y="110"/>
                    </a:lnTo>
                    <a:lnTo>
                      <a:pt x="248" y="110"/>
                    </a:lnTo>
                    <a:lnTo>
                      <a:pt x="243" y="117"/>
                    </a:lnTo>
                    <a:lnTo>
                      <a:pt x="243" y="117"/>
                    </a:lnTo>
                    <a:lnTo>
                      <a:pt x="239" y="124"/>
                    </a:lnTo>
                    <a:lnTo>
                      <a:pt x="239" y="124"/>
                    </a:lnTo>
                    <a:lnTo>
                      <a:pt x="239" y="124"/>
                    </a:lnTo>
                    <a:lnTo>
                      <a:pt x="239" y="127"/>
                    </a:lnTo>
                    <a:lnTo>
                      <a:pt x="239" y="127"/>
                    </a:lnTo>
                    <a:lnTo>
                      <a:pt x="239" y="127"/>
                    </a:lnTo>
                    <a:lnTo>
                      <a:pt x="239" y="127"/>
                    </a:lnTo>
                    <a:lnTo>
                      <a:pt x="239" y="129"/>
                    </a:lnTo>
                    <a:lnTo>
                      <a:pt x="239" y="129"/>
                    </a:lnTo>
                    <a:lnTo>
                      <a:pt x="239" y="129"/>
                    </a:lnTo>
                    <a:lnTo>
                      <a:pt x="239" y="129"/>
                    </a:lnTo>
                    <a:lnTo>
                      <a:pt x="239" y="131"/>
                    </a:lnTo>
                    <a:lnTo>
                      <a:pt x="239" y="131"/>
                    </a:lnTo>
                    <a:lnTo>
                      <a:pt x="238" y="133"/>
                    </a:lnTo>
                    <a:lnTo>
                      <a:pt x="238" y="133"/>
                    </a:lnTo>
                    <a:lnTo>
                      <a:pt x="236" y="133"/>
                    </a:lnTo>
                    <a:lnTo>
                      <a:pt x="236" y="133"/>
                    </a:lnTo>
                    <a:lnTo>
                      <a:pt x="234" y="134"/>
                    </a:lnTo>
                    <a:lnTo>
                      <a:pt x="234" y="134"/>
                    </a:lnTo>
                    <a:lnTo>
                      <a:pt x="234" y="134"/>
                    </a:lnTo>
                    <a:lnTo>
                      <a:pt x="234" y="134"/>
                    </a:lnTo>
                    <a:lnTo>
                      <a:pt x="232" y="134"/>
                    </a:lnTo>
                    <a:lnTo>
                      <a:pt x="232" y="134"/>
                    </a:lnTo>
                    <a:lnTo>
                      <a:pt x="232" y="134"/>
                    </a:lnTo>
                    <a:lnTo>
                      <a:pt x="232" y="134"/>
                    </a:lnTo>
                    <a:lnTo>
                      <a:pt x="232" y="134"/>
                    </a:lnTo>
                    <a:lnTo>
                      <a:pt x="232" y="134"/>
                    </a:lnTo>
                    <a:lnTo>
                      <a:pt x="232" y="134"/>
                    </a:lnTo>
                    <a:lnTo>
                      <a:pt x="231" y="136"/>
                    </a:lnTo>
                    <a:lnTo>
                      <a:pt x="231" y="136"/>
                    </a:lnTo>
                    <a:lnTo>
                      <a:pt x="231" y="136"/>
                    </a:lnTo>
                    <a:lnTo>
                      <a:pt x="231" y="136"/>
                    </a:lnTo>
                    <a:lnTo>
                      <a:pt x="229" y="138"/>
                    </a:lnTo>
                    <a:lnTo>
                      <a:pt x="229" y="138"/>
                    </a:lnTo>
                    <a:lnTo>
                      <a:pt x="229" y="139"/>
                    </a:lnTo>
                    <a:lnTo>
                      <a:pt x="229" y="139"/>
                    </a:lnTo>
                    <a:lnTo>
                      <a:pt x="229" y="139"/>
                    </a:lnTo>
                    <a:lnTo>
                      <a:pt x="227" y="141"/>
                    </a:lnTo>
                    <a:lnTo>
                      <a:pt x="227" y="141"/>
                    </a:lnTo>
                    <a:lnTo>
                      <a:pt x="227" y="143"/>
                    </a:lnTo>
                    <a:lnTo>
                      <a:pt x="227" y="143"/>
                    </a:lnTo>
                    <a:lnTo>
                      <a:pt x="227" y="144"/>
                    </a:lnTo>
                    <a:lnTo>
                      <a:pt x="227" y="144"/>
                    </a:lnTo>
                    <a:lnTo>
                      <a:pt x="227" y="144"/>
                    </a:lnTo>
                    <a:lnTo>
                      <a:pt x="226" y="146"/>
                    </a:lnTo>
                    <a:lnTo>
                      <a:pt x="226" y="146"/>
                    </a:lnTo>
                    <a:lnTo>
                      <a:pt x="226" y="150"/>
                    </a:lnTo>
                    <a:lnTo>
                      <a:pt x="226" y="150"/>
                    </a:lnTo>
                    <a:lnTo>
                      <a:pt x="221" y="156"/>
                    </a:lnTo>
                    <a:lnTo>
                      <a:pt x="221" y="156"/>
                    </a:lnTo>
                    <a:lnTo>
                      <a:pt x="219" y="158"/>
                    </a:lnTo>
                    <a:lnTo>
                      <a:pt x="219" y="158"/>
                    </a:lnTo>
                    <a:lnTo>
                      <a:pt x="219" y="160"/>
                    </a:lnTo>
                    <a:lnTo>
                      <a:pt x="219" y="160"/>
                    </a:lnTo>
                    <a:lnTo>
                      <a:pt x="216" y="163"/>
                    </a:lnTo>
                    <a:lnTo>
                      <a:pt x="216" y="163"/>
                    </a:lnTo>
                    <a:lnTo>
                      <a:pt x="216" y="165"/>
                    </a:lnTo>
                    <a:lnTo>
                      <a:pt x="216" y="165"/>
                    </a:lnTo>
                    <a:lnTo>
                      <a:pt x="212" y="170"/>
                    </a:lnTo>
                    <a:lnTo>
                      <a:pt x="212" y="170"/>
                    </a:lnTo>
                    <a:lnTo>
                      <a:pt x="212" y="170"/>
                    </a:lnTo>
                    <a:lnTo>
                      <a:pt x="212" y="170"/>
                    </a:lnTo>
                    <a:lnTo>
                      <a:pt x="212" y="170"/>
                    </a:lnTo>
                    <a:lnTo>
                      <a:pt x="210" y="170"/>
                    </a:lnTo>
                    <a:lnTo>
                      <a:pt x="210" y="170"/>
                    </a:lnTo>
                    <a:lnTo>
                      <a:pt x="210" y="172"/>
                    </a:lnTo>
                    <a:lnTo>
                      <a:pt x="210" y="172"/>
                    </a:lnTo>
                    <a:lnTo>
                      <a:pt x="210" y="172"/>
                    </a:lnTo>
                    <a:lnTo>
                      <a:pt x="210" y="172"/>
                    </a:lnTo>
                    <a:lnTo>
                      <a:pt x="209" y="172"/>
                    </a:lnTo>
                    <a:lnTo>
                      <a:pt x="209" y="172"/>
                    </a:lnTo>
                    <a:lnTo>
                      <a:pt x="209" y="172"/>
                    </a:lnTo>
                    <a:lnTo>
                      <a:pt x="209" y="172"/>
                    </a:lnTo>
                    <a:lnTo>
                      <a:pt x="209" y="172"/>
                    </a:lnTo>
                    <a:lnTo>
                      <a:pt x="209" y="172"/>
                    </a:lnTo>
                    <a:lnTo>
                      <a:pt x="209" y="172"/>
                    </a:lnTo>
                    <a:lnTo>
                      <a:pt x="209" y="172"/>
                    </a:lnTo>
                    <a:lnTo>
                      <a:pt x="207" y="172"/>
                    </a:lnTo>
                    <a:lnTo>
                      <a:pt x="207" y="172"/>
                    </a:lnTo>
                    <a:lnTo>
                      <a:pt x="207" y="172"/>
                    </a:lnTo>
                    <a:lnTo>
                      <a:pt x="207" y="172"/>
                    </a:lnTo>
                    <a:lnTo>
                      <a:pt x="204" y="170"/>
                    </a:lnTo>
                    <a:lnTo>
                      <a:pt x="202" y="170"/>
                    </a:lnTo>
                    <a:lnTo>
                      <a:pt x="202" y="170"/>
                    </a:lnTo>
                    <a:lnTo>
                      <a:pt x="200" y="170"/>
                    </a:lnTo>
                    <a:lnTo>
                      <a:pt x="200" y="170"/>
                    </a:lnTo>
                    <a:lnTo>
                      <a:pt x="199" y="170"/>
                    </a:lnTo>
                    <a:lnTo>
                      <a:pt x="199" y="170"/>
                    </a:lnTo>
                    <a:lnTo>
                      <a:pt x="199" y="170"/>
                    </a:lnTo>
                    <a:lnTo>
                      <a:pt x="199" y="170"/>
                    </a:lnTo>
                    <a:lnTo>
                      <a:pt x="195" y="170"/>
                    </a:lnTo>
                    <a:lnTo>
                      <a:pt x="195" y="170"/>
                    </a:lnTo>
                    <a:lnTo>
                      <a:pt x="193" y="170"/>
                    </a:lnTo>
                    <a:lnTo>
                      <a:pt x="193" y="170"/>
                    </a:lnTo>
                    <a:lnTo>
                      <a:pt x="193" y="170"/>
                    </a:lnTo>
                    <a:lnTo>
                      <a:pt x="193" y="172"/>
                    </a:lnTo>
                    <a:lnTo>
                      <a:pt x="193" y="172"/>
                    </a:lnTo>
                    <a:lnTo>
                      <a:pt x="192" y="172"/>
                    </a:lnTo>
                    <a:lnTo>
                      <a:pt x="192" y="172"/>
                    </a:lnTo>
                    <a:lnTo>
                      <a:pt x="192" y="172"/>
                    </a:lnTo>
                    <a:lnTo>
                      <a:pt x="192" y="172"/>
                    </a:lnTo>
                    <a:lnTo>
                      <a:pt x="192" y="172"/>
                    </a:lnTo>
                    <a:lnTo>
                      <a:pt x="192" y="172"/>
                    </a:lnTo>
                    <a:lnTo>
                      <a:pt x="190" y="173"/>
                    </a:lnTo>
                    <a:lnTo>
                      <a:pt x="190" y="173"/>
                    </a:lnTo>
                    <a:lnTo>
                      <a:pt x="190" y="173"/>
                    </a:lnTo>
                    <a:lnTo>
                      <a:pt x="190" y="173"/>
                    </a:lnTo>
                    <a:lnTo>
                      <a:pt x="188" y="173"/>
                    </a:lnTo>
                    <a:lnTo>
                      <a:pt x="188" y="173"/>
                    </a:lnTo>
                    <a:lnTo>
                      <a:pt x="187" y="177"/>
                    </a:lnTo>
                    <a:lnTo>
                      <a:pt x="185" y="182"/>
                    </a:lnTo>
                    <a:lnTo>
                      <a:pt x="185" y="182"/>
                    </a:lnTo>
                    <a:lnTo>
                      <a:pt x="183" y="183"/>
                    </a:lnTo>
                    <a:lnTo>
                      <a:pt x="183" y="183"/>
                    </a:lnTo>
                    <a:lnTo>
                      <a:pt x="182" y="192"/>
                    </a:lnTo>
                    <a:lnTo>
                      <a:pt x="182" y="192"/>
                    </a:lnTo>
                    <a:lnTo>
                      <a:pt x="182" y="195"/>
                    </a:lnTo>
                    <a:lnTo>
                      <a:pt x="182" y="195"/>
                    </a:lnTo>
                    <a:lnTo>
                      <a:pt x="182" y="195"/>
                    </a:lnTo>
                    <a:lnTo>
                      <a:pt x="182" y="195"/>
                    </a:lnTo>
                    <a:lnTo>
                      <a:pt x="182" y="197"/>
                    </a:lnTo>
                    <a:lnTo>
                      <a:pt x="182" y="197"/>
                    </a:lnTo>
                    <a:lnTo>
                      <a:pt x="182" y="197"/>
                    </a:lnTo>
                    <a:lnTo>
                      <a:pt x="182" y="197"/>
                    </a:lnTo>
                    <a:lnTo>
                      <a:pt x="178" y="202"/>
                    </a:lnTo>
                    <a:lnTo>
                      <a:pt x="178" y="202"/>
                    </a:lnTo>
                    <a:lnTo>
                      <a:pt x="178" y="202"/>
                    </a:lnTo>
                    <a:lnTo>
                      <a:pt x="178" y="202"/>
                    </a:lnTo>
                    <a:lnTo>
                      <a:pt x="178" y="202"/>
                    </a:lnTo>
                    <a:lnTo>
                      <a:pt x="178" y="204"/>
                    </a:lnTo>
                    <a:lnTo>
                      <a:pt x="178" y="204"/>
                    </a:lnTo>
                    <a:lnTo>
                      <a:pt x="177" y="204"/>
                    </a:lnTo>
                    <a:lnTo>
                      <a:pt x="177" y="204"/>
                    </a:lnTo>
                    <a:lnTo>
                      <a:pt x="177" y="209"/>
                    </a:lnTo>
                    <a:lnTo>
                      <a:pt x="177" y="209"/>
                    </a:lnTo>
                    <a:lnTo>
                      <a:pt x="177" y="211"/>
                    </a:lnTo>
                    <a:lnTo>
                      <a:pt x="177" y="211"/>
                    </a:lnTo>
                    <a:lnTo>
                      <a:pt x="177" y="212"/>
                    </a:lnTo>
                    <a:lnTo>
                      <a:pt x="177" y="212"/>
                    </a:lnTo>
                    <a:lnTo>
                      <a:pt x="177" y="214"/>
                    </a:lnTo>
                    <a:lnTo>
                      <a:pt x="177" y="214"/>
                    </a:lnTo>
                    <a:lnTo>
                      <a:pt x="175" y="214"/>
                    </a:lnTo>
                    <a:lnTo>
                      <a:pt x="175" y="214"/>
                    </a:lnTo>
                    <a:lnTo>
                      <a:pt x="173" y="216"/>
                    </a:lnTo>
                    <a:lnTo>
                      <a:pt x="173" y="216"/>
                    </a:lnTo>
                    <a:lnTo>
                      <a:pt x="173" y="216"/>
                    </a:lnTo>
                    <a:lnTo>
                      <a:pt x="173" y="216"/>
                    </a:lnTo>
                    <a:lnTo>
                      <a:pt x="173" y="216"/>
                    </a:lnTo>
                    <a:lnTo>
                      <a:pt x="173" y="216"/>
                    </a:lnTo>
                    <a:lnTo>
                      <a:pt x="173" y="216"/>
                    </a:lnTo>
                    <a:lnTo>
                      <a:pt x="171" y="217"/>
                    </a:lnTo>
                    <a:lnTo>
                      <a:pt x="171" y="217"/>
                    </a:lnTo>
                    <a:lnTo>
                      <a:pt x="171" y="217"/>
                    </a:lnTo>
                    <a:lnTo>
                      <a:pt x="170" y="217"/>
                    </a:lnTo>
                    <a:lnTo>
                      <a:pt x="170" y="217"/>
                    </a:lnTo>
                    <a:lnTo>
                      <a:pt x="170" y="217"/>
                    </a:lnTo>
                    <a:lnTo>
                      <a:pt x="170" y="217"/>
                    </a:lnTo>
                    <a:lnTo>
                      <a:pt x="168" y="217"/>
                    </a:lnTo>
                    <a:lnTo>
                      <a:pt x="168" y="217"/>
                    </a:lnTo>
                    <a:lnTo>
                      <a:pt x="168" y="219"/>
                    </a:lnTo>
                    <a:lnTo>
                      <a:pt x="168" y="219"/>
                    </a:lnTo>
                    <a:lnTo>
                      <a:pt x="168" y="219"/>
                    </a:lnTo>
                    <a:lnTo>
                      <a:pt x="168" y="219"/>
                    </a:lnTo>
                    <a:lnTo>
                      <a:pt x="165" y="221"/>
                    </a:lnTo>
                    <a:lnTo>
                      <a:pt x="165" y="221"/>
                    </a:lnTo>
                    <a:lnTo>
                      <a:pt x="165" y="222"/>
                    </a:lnTo>
                    <a:lnTo>
                      <a:pt x="165" y="222"/>
                    </a:lnTo>
                    <a:lnTo>
                      <a:pt x="165" y="224"/>
                    </a:lnTo>
                    <a:lnTo>
                      <a:pt x="165" y="224"/>
                    </a:lnTo>
                    <a:lnTo>
                      <a:pt x="165" y="224"/>
                    </a:lnTo>
                    <a:lnTo>
                      <a:pt x="165" y="224"/>
                    </a:lnTo>
                    <a:lnTo>
                      <a:pt x="165" y="226"/>
                    </a:lnTo>
                    <a:lnTo>
                      <a:pt x="165" y="226"/>
                    </a:lnTo>
                    <a:lnTo>
                      <a:pt x="160" y="239"/>
                    </a:lnTo>
                    <a:lnTo>
                      <a:pt x="160" y="239"/>
                    </a:lnTo>
                    <a:lnTo>
                      <a:pt x="160" y="243"/>
                    </a:lnTo>
                    <a:lnTo>
                      <a:pt x="160" y="243"/>
                    </a:lnTo>
                    <a:lnTo>
                      <a:pt x="160" y="243"/>
                    </a:lnTo>
                    <a:lnTo>
                      <a:pt x="158" y="246"/>
                    </a:lnTo>
                    <a:lnTo>
                      <a:pt x="158" y="246"/>
                    </a:lnTo>
                    <a:lnTo>
                      <a:pt x="158" y="246"/>
                    </a:lnTo>
                    <a:lnTo>
                      <a:pt x="158" y="246"/>
                    </a:lnTo>
                    <a:lnTo>
                      <a:pt x="151" y="260"/>
                    </a:lnTo>
                    <a:lnTo>
                      <a:pt x="151" y="260"/>
                    </a:lnTo>
                    <a:lnTo>
                      <a:pt x="149" y="262"/>
                    </a:lnTo>
                    <a:lnTo>
                      <a:pt x="149" y="262"/>
                    </a:lnTo>
                    <a:lnTo>
                      <a:pt x="149" y="263"/>
                    </a:lnTo>
                    <a:lnTo>
                      <a:pt x="149" y="263"/>
                    </a:lnTo>
                    <a:lnTo>
                      <a:pt x="149" y="263"/>
                    </a:lnTo>
                    <a:lnTo>
                      <a:pt x="149" y="263"/>
                    </a:lnTo>
                    <a:lnTo>
                      <a:pt x="148" y="263"/>
                    </a:lnTo>
                    <a:lnTo>
                      <a:pt x="148" y="263"/>
                    </a:lnTo>
                    <a:lnTo>
                      <a:pt x="148" y="265"/>
                    </a:lnTo>
                    <a:lnTo>
                      <a:pt x="148" y="265"/>
                    </a:lnTo>
                    <a:lnTo>
                      <a:pt x="148" y="265"/>
                    </a:lnTo>
                    <a:lnTo>
                      <a:pt x="148" y="265"/>
                    </a:lnTo>
                    <a:lnTo>
                      <a:pt x="146" y="267"/>
                    </a:lnTo>
                    <a:lnTo>
                      <a:pt x="146" y="267"/>
                    </a:lnTo>
                    <a:lnTo>
                      <a:pt x="146" y="267"/>
                    </a:lnTo>
                    <a:lnTo>
                      <a:pt x="146" y="267"/>
                    </a:lnTo>
                    <a:lnTo>
                      <a:pt x="144" y="267"/>
                    </a:lnTo>
                    <a:lnTo>
                      <a:pt x="144" y="267"/>
                    </a:lnTo>
                    <a:lnTo>
                      <a:pt x="139" y="273"/>
                    </a:lnTo>
                    <a:lnTo>
                      <a:pt x="139" y="273"/>
                    </a:lnTo>
                    <a:lnTo>
                      <a:pt x="137" y="273"/>
                    </a:lnTo>
                    <a:lnTo>
                      <a:pt x="137" y="273"/>
                    </a:lnTo>
                    <a:lnTo>
                      <a:pt x="137" y="273"/>
                    </a:lnTo>
                    <a:lnTo>
                      <a:pt x="137" y="273"/>
                    </a:lnTo>
                    <a:lnTo>
                      <a:pt x="137" y="275"/>
                    </a:lnTo>
                    <a:lnTo>
                      <a:pt x="137" y="275"/>
                    </a:lnTo>
                    <a:lnTo>
                      <a:pt x="136" y="275"/>
                    </a:lnTo>
                    <a:lnTo>
                      <a:pt x="136" y="275"/>
                    </a:lnTo>
                    <a:lnTo>
                      <a:pt x="136" y="277"/>
                    </a:lnTo>
                    <a:lnTo>
                      <a:pt x="136" y="277"/>
                    </a:lnTo>
                    <a:lnTo>
                      <a:pt x="134" y="279"/>
                    </a:lnTo>
                    <a:lnTo>
                      <a:pt x="134" y="279"/>
                    </a:lnTo>
                    <a:lnTo>
                      <a:pt x="134" y="279"/>
                    </a:lnTo>
                    <a:lnTo>
                      <a:pt x="132" y="279"/>
                    </a:lnTo>
                    <a:lnTo>
                      <a:pt x="132" y="279"/>
                    </a:lnTo>
                    <a:lnTo>
                      <a:pt x="131" y="280"/>
                    </a:lnTo>
                    <a:lnTo>
                      <a:pt x="129" y="280"/>
                    </a:lnTo>
                    <a:lnTo>
                      <a:pt x="129" y="280"/>
                    </a:lnTo>
                    <a:lnTo>
                      <a:pt x="129" y="280"/>
                    </a:lnTo>
                    <a:lnTo>
                      <a:pt x="129" y="280"/>
                    </a:lnTo>
                    <a:lnTo>
                      <a:pt x="127" y="280"/>
                    </a:lnTo>
                    <a:lnTo>
                      <a:pt x="127" y="280"/>
                    </a:lnTo>
                    <a:lnTo>
                      <a:pt x="127" y="280"/>
                    </a:lnTo>
                    <a:lnTo>
                      <a:pt x="127" y="280"/>
                    </a:lnTo>
                    <a:lnTo>
                      <a:pt x="127" y="282"/>
                    </a:lnTo>
                    <a:lnTo>
                      <a:pt x="127" y="282"/>
                    </a:lnTo>
                    <a:lnTo>
                      <a:pt x="124" y="282"/>
                    </a:lnTo>
                    <a:lnTo>
                      <a:pt x="124" y="282"/>
                    </a:lnTo>
                    <a:lnTo>
                      <a:pt x="122" y="284"/>
                    </a:lnTo>
                    <a:lnTo>
                      <a:pt x="122" y="284"/>
                    </a:lnTo>
                    <a:lnTo>
                      <a:pt x="117" y="287"/>
                    </a:lnTo>
                    <a:lnTo>
                      <a:pt x="117" y="287"/>
                    </a:lnTo>
                    <a:lnTo>
                      <a:pt x="115" y="289"/>
                    </a:lnTo>
                    <a:lnTo>
                      <a:pt x="115" y="289"/>
                    </a:lnTo>
                    <a:lnTo>
                      <a:pt x="115" y="289"/>
                    </a:lnTo>
                    <a:lnTo>
                      <a:pt x="115" y="289"/>
                    </a:lnTo>
                    <a:lnTo>
                      <a:pt x="115" y="289"/>
                    </a:lnTo>
                    <a:lnTo>
                      <a:pt x="114" y="290"/>
                    </a:lnTo>
                    <a:lnTo>
                      <a:pt x="114" y="290"/>
                    </a:lnTo>
                    <a:lnTo>
                      <a:pt x="114" y="290"/>
                    </a:lnTo>
                    <a:lnTo>
                      <a:pt x="112" y="290"/>
                    </a:lnTo>
                    <a:lnTo>
                      <a:pt x="112" y="290"/>
                    </a:lnTo>
                    <a:lnTo>
                      <a:pt x="112" y="290"/>
                    </a:lnTo>
                    <a:lnTo>
                      <a:pt x="107" y="294"/>
                    </a:lnTo>
                    <a:lnTo>
                      <a:pt x="107" y="294"/>
                    </a:lnTo>
                    <a:lnTo>
                      <a:pt x="98" y="299"/>
                    </a:lnTo>
                    <a:lnTo>
                      <a:pt x="98" y="299"/>
                    </a:lnTo>
                    <a:lnTo>
                      <a:pt x="95" y="301"/>
                    </a:lnTo>
                    <a:lnTo>
                      <a:pt x="92" y="301"/>
                    </a:lnTo>
                    <a:lnTo>
                      <a:pt x="92" y="301"/>
                    </a:lnTo>
                    <a:lnTo>
                      <a:pt x="83" y="302"/>
                    </a:lnTo>
                    <a:lnTo>
                      <a:pt x="83" y="302"/>
                    </a:lnTo>
                    <a:lnTo>
                      <a:pt x="76" y="302"/>
                    </a:lnTo>
                    <a:lnTo>
                      <a:pt x="76" y="302"/>
                    </a:lnTo>
                    <a:lnTo>
                      <a:pt x="73" y="304"/>
                    </a:lnTo>
                    <a:lnTo>
                      <a:pt x="73" y="304"/>
                    </a:lnTo>
                    <a:lnTo>
                      <a:pt x="73" y="304"/>
                    </a:lnTo>
                    <a:lnTo>
                      <a:pt x="71" y="304"/>
                    </a:lnTo>
                    <a:lnTo>
                      <a:pt x="71" y="304"/>
                    </a:lnTo>
                    <a:lnTo>
                      <a:pt x="71" y="304"/>
                    </a:lnTo>
                    <a:lnTo>
                      <a:pt x="68" y="306"/>
                    </a:lnTo>
                    <a:lnTo>
                      <a:pt x="68" y="306"/>
                    </a:lnTo>
                    <a:lnTo>
                      <a:pt x="65" y="306"/>
                    </a:lnTo>
                    <a:lnTo>
                      <a:pt x="61" y="304"/>
                    </a:lnTo>
                    <a:lnTo>
                      <a:pt x="61" y="304"/>
                    </a:lnTo>
                    <a:lnTo>
                      <a:pt x="59" y="301"/>
                    </a:lnTo>
                    <a:lnTo>
                      <a:pt x="59" y="301"/>
                    </a:lnTo>
                    <a:lnTo>
                      <a:pt x="59" y="299"/>
                    </a:lnTo>
                    <a:lnTo>
                      <a:pt x="59" y="299"/>
                    </a:lnTo>
                    <a:lnTo>
                      <a:pt x="59" y="299"/>
                    </a:lnTo>
                    <a:lnTo>
                      <a:pt x="59" y="299"/>
                    </a:lnTo>
                    <a:lnTo>
                      <a:pt x="58" y="297"/>
                    </a:lnTo>
                    <a:lnTo>
                      <a:pt x="58" y="297"/>
                    </a:lnTo>
                    <a:lnTo>
                      <a:pt x="56" y="294"/>
                    </a:lnTo>
                    <a:lnTo>
                      <a:pt x="53" y="289"/>
                    </a:lnTo>
                    <a:lnTo>
                      <a:pt x="53" y="289"/>
                    </a:lnTo>
                    <a:lnTo>
                      <a:pt x="53" y="289"/>
                    </a:lnTo>
                    <a:lnTo>
                      <a:pt x="53" y="289"/>
                    </a:lnTo>
                    <a:lnTo>
                      <a:pt x="53" y="289"/>
                    </a:lnTo>
                    <a:lnTo>
                      <a:pt x="51" y="289"/>
                    </a:lnTo>
                    <a:lnTo>
                      <a:pt x="51" y="289"/>
                    </a:lnTo>
                    <a:lnTo>
                      <a:pt x="51" y="289"/>
                    </a:lnTo>
                    <a:lnTo>
                      <a:pt x="51" y="287"/>
                    </a:lnTo>
                    <a:lnTo>
                      <a:pt x="51" y="287"/>
                    </a:lnTo>
                    <a:lnTo>
                      <a:pt x="48" y="285"/>
                    </a:lnTo>
                    <a:lnTo>
                      <a:pt x="48" y="285"/>
                    </a:lnTo>
                    <a:lnTo>
                      <a:pt x="42" y="287"/>
                    </a:lnTo>
                    <a:lnTo>
                      <a:pt x="42" y="287"/>
                    </a:lnTo>
                    <a:lnTo>
                      <a:pt x="42" y="287"/>
                    </a:lnTo>
                    <a:lnTo>
                      <a:pt x="41" y="279"/>
                    </a:lnTo>
                    <a:lnTo>
                      <a:pt x="36" y="272"/>
                    </a:lnTo>
                    <a:lnTo>
                      <a:pt x="36" y="272"/>
                    </a:lnTo>
                    <a:lnTo>
                      <a:pt x="25" y="260"/>
                    </a:lnTo>
                    <a:lnTo>
                      <a:pt x="17" y="246"/>
                    </a:lnTo>
                    <a:lnTo>
                      <a:pt x="17" y="246"/>
                    </a:lnTo>
                    <a:lnTo>
                      <a:pt x="10" y="233"/>
                    </a:lnTo>
                    <a:lnTo>
                      <a:pt x="5" y="224"/>
                    </a:lnTo>
                    <a:lnTo>
                      <a:pt x="3" y="216"/>
                    </a:lnTo>
                    <a:lnTo>
                      <a:pt x="3" y="216"/>
                    </a:lnTo>
                    <a:lnTo>
                      <a:pt x="3" y="214"/>
                    </a:lnTo>
                    <a:lnTo>
                      <a:pt x="3" y="214"/>
                    </a:lnTo>
                    <a:lnTo>
                      <a:pt x="3" y="212"/>
                    </a:lnTo>
                    <a:lnTo>
                      <a:pt x="3" y="212"/>
                    </a:lnTo>
                    <a:lnTo>
                      <a:pt x="2" y="212"/>
                    </a:lnTo>
                    <a:lnTo>
                      <a:pt x="2" y="212"/>
                    </a:lnTo>
                    <a:lnTo>
                      <a:pt x="2" y="211"/>
                    </a:lnTo>
                    <a:lnTo>
                      <a:pt x="2" y="211"/>
                    </a:lnTo>
                    <a:lnTo>
                      <a:pt x="2" y="209"/>
                    </a:lnTo>
                    <a:lnTo>
                      <a:pt x="2" y="209"/>
                    </a:lnTo>
                    <a:lnTo>
                      <a:pt x="2" y="209"/>
                    </a:lnTo>
                    <a:lnTo>
                      <a:pt x="2" y="209"/>
                    </a:lnTo>
                    <a:lnTo>
                      <a:pt x="2" y="207"/>
                    </a:lnTo>
                    <a:lnTo>
                      <a:pt x="2" y="207"/>
                    </a:lnTo>
                    <a:lnTo>
                      <a:pt x="2" y="207"/>
                    </a:lnTo>
                    <a:lnTo>
                      <a:pt x="2" y="207"/>
                    </a:lnTo>
                    <a:lnTo>
                      <a:pt x="0" y="206"/>
                    </a:lnTo>
                    <a:lnTo>
                      <a:pt x="0" y="206"/>
                    </a:lnTo>
                    <a:lnTo>
                      <a:pt x="9" y="206"/>
                    </a:lnTo>
                    <a:lnTo>
                      <a:pt x="12" y="206"/>
                    </a:lnTo>
                    <a:lnTo>
                      <a:pt x="15" y="204"/>
                    </a:lnTo>
                    <a:lnTo>
                      <a:pt x="15" y="204"/>
                    </a:lnTo>
                    <a:lnTo>
                      <a:pt x="17" y="202"/>
                    </a:lnTo>
                    <a:lnTo>
                      <a:pt x="17" y="200"/>
                    </a:lnTo>
                    <a:lnTo>
                      <a:pt x="19" y="197"/>
                    </a:lnTo>
                    <a:lnTo>
                      <a:pt x="20" y="195"/>
                    </a:lnTo>
                    <a:lnTo>
                      <a:pt x="20" y="195"/>
                    </a:lnTo>
                    <a:lnTo>
                      <a:pt x="22" y="194"/>
                    </a:lnTo>
                    <a:lnTo>
                      <a:pt x="25" y="192"/>
                    </a:lnTo>
                    <a:lnTo>
                      <a:pt x="25" y="192"/>
                    </a:lnTo>
                    <a:lnTo>
                      <a:pt x="27" y="190"/>
                    </a:lnTo>
                    <a:lnTo>
                      <a:pt x="27" y="189"/>
                    </a:lnTo>
                    <a:lnTo>
                      <a:pt x="27" y="189"/>
                    </a:lnTo>
                    <a:lnTo>
                      <a:pt x="27" y="185"/>
                    </a:lnTo>
                    <a:lnTo>
                      <a:pt x="25" y="183"/>
                    </a:lnTo>
                    <a:lnTo>
                      <a:pt x="24" y="178"/>
                    </a:lnTo>
                    <a:lnTo>
                      <a:pt x="24" y="178"/>
                    </a:lnTo>
                    <a:lnTo>
                      <a:pt x="22" y="173"/>
                    </a:lnTo>
                    <a:lnTo>
                      <a:pt x="25" y="168"/>
                    </a:lnTo>
                    <a:lnTo>
                      <a:pt x="25" y="168"/>
                    </a:lnTo>
                    <a:lnTo>
                      <a:pt x="27" y="160"/>
                    </a:lnTo>
                    <a:lnTo>
                      <a:pt x="27" y="156"/>
                    </a:lnTo>
                    <a:lnTo>
                      <a:pt x="29" y="153"/>
                    </a:lnTo>
                    <a:lnTo>
                      <a:pt x="29" y="153"/>
                    </a:lnTo>
                    <a:lnTo>
                      <a:pt x="32" y="151"/>
                    </a:lnTo>
                    <a:lnTo>
                      <a:pt x="34" y="151"/>
                    </a:lnTo>
                    <a:lnTo>
                      <a:pt x="37" y="155"/>
                    </a:lnTo>
                    <a:lnTo>
                      <a:pt x="37" y="155"/>
                    </a:lnTo>
                    <a:lnTo>
                      <a:pt x="42" y="155"/>
                    </a:lnTo>
                    <a:lnTo>
                      <a:pt x="46" y="155"/>
                    </a:lnTo>
                    <a:lnTo>
                      <a:pt x="46" y="155"/>
                    </a:lnTo>
                    <a:lnTo>
                      <a:pt x="48" y="151"/>
                    </a:lnTo>
                    <a:lnTo>
                      <a:pt x="48" y="148"/>
                    </a:lnTo>
                    <a:lnTo>
                      <a:pt x="48" y="148"/>
                    </a:lnTo>
                    <a:lnTo>
                      <a:pt x="48" y="141"/>
                    </a:lnTo>
                    <a:lnTo>
                      <a:pt x="49" y="136"/>
                    </a:lnTo>
                    <a:lnTo>
                      <a:pt x="49" y="136"/>
                    </a:lnTo>
                    <a:lnTo>
                      <a:pt x="53" y="131"/>
                    </a:lnTo>
                    <a:lnTo>
                      <a:pt x="58" y="127"/>
                    </a:lnTo>
                    <a:lnTo>
                      <a:pt x="58" y="127"/>
                    </a:lnTo>
                    <a:lnTo>
                      <a:pt x="61" y="126"/>
                    </a:lnTo>
                    <a:lnTo>
                      <a:pt x="65" y="124"/>
                    </a:lnTo>
                    <a:lnTo>
                      <a:pt x="71" y="121"/>
                    </a:lnTo>
                    <a:lnTo>
                      <a:pt x="71" y="121"/>
                    </a:lnTo>
                    <a:lnTo>
                      <a:pt x="76" y="114"/>
                    </a:lnTo>
                    <a:lnTo>
                      <a:pt x="76" y="114"/>
                    </a:lnTo>
                    <a:lnTo>
                      <a:pt x="81" y="107"/>
                    </a:lnTo>
                    <a:lnTo>
                      <a:pt x="81" y="107"/>
                    </a:lnTo>
                    <a:lnTo>
                      <a:pt x="83" y="104"/>
                    </a:lnTo>
                    <a:lnTo>
                      <a:pt x="85" y="100"/>
                    </a:lnTo>
                    <a:lnTo>
                      <a:pt x="85" y="100"/>
                    </a:lnTo>
                    <a:lnTo>
                      <a:pt x="85" y="99"/>
                    </a:lnTo>
                    <a:lnTo>
                      <a:pt x="87" y="97"/>
                    </a:lnTo>
                    <a:lnTo>
                      <a:pt x="87" y="97"/>
                    </a:lnTo>
                    <a:lnTo>
                      <a:pt x="90" y="92"/>
                    </a:lnTo>
                    <a:lnTo>
                      <a:pt x="93" y="90"/>
                    </a:lnTo>
                    <a:lnTo>
                      <a:pt x="93" y="90"/>
                    </a:lnTo>
                    <a:lnTo>
                      <a:pt x="100" y="85"/>
                    </a:lnTo>
                    <a:lnTo>
                      <a:pt x="100" y="85"/>
                    </a:lnTo>
                    <a:lnTo>
                      <a:pt x="100" y="78"/>
                    </a:lnTo>
                    <a:lnTo>
                      <a:pt x="100" y="78"/>
                    </a:lnTo>
                    <a:lnTo>
                      <a:pt x="98" y="71"/>
                    </a:lnTo>
                    <a:lnTo>
                      <a:pt x="98" y="65"/>
                    </a:lnTo>
                    <a:lnTo>
                      <a:pt x="98" y="65"/>
                    </a:lnTo>
                    <a:lnTo>
                      <a:pt x="98" y="58"/>
                    </a:lnTo>
                    <a:lnTo>
                      <a:pt x="100" y="49"/>
                    </a:lnTo>
                    <a:lnTo>
                      <a:pt x="100" y="49"/>
                    </a:lnTo>
                    <a:lnTo>
                      <a:pt x="104" y="36"/>
                    </a:lnTo>
                    <a:lnTo>
                      <a:pt x="104" y="36"/>
                    </a:lnTo>
                    <a:lnTo>
                      <a:pt x="105" y="27"/>
                    </a:lnTo>
                    <a:lnTo>
                      <a:pt x="102" y="19"/>
                    </a:lnTo>
                    <a:lnTo>
                      <a:pt x="102" y="19"/>
                    </a:lnTo>
                    <a:lnTo>
                      <a:pt x="100" y="14"/>
                    </a:lnTo>
                    <a:lnTo>
                      <a:pt x="100" y="14"/>
                    </a:lnTo>
                    <a:lnTo>
                      <a:pt x="102" y="9"/>
                    </a:lnTo>
                    <a:lnTo>
                      <a:pt x="102" y="5"/>
                    </a:lnTo>
                    <a:lnTo>
                      <a:pt x="102" y="5"/>
                    </a:lnTo>
                    <a:lnTo>
                      <a:pt x="105" y="2"/>
                    </a:lnTo>
                    <a:lnTo>
                      <a:pt x="109" y="0"/>
                    </a:lnTo>
                    <a:lnTo>
                      <a:pt x="109" y="0"/>
                    </a:lnTo>
                    <a:lnTo>
                      <a:pt x="110" y="0"/>
                    </a:lnTo>
                    <a:lnTo>
                      <a:pt x="124" y="77"/>
                    </a:lnTo>
                    <a:lnTo>
                      <a:pt x="182" y="65"/>
                    </a:lnTo>
                    <a:lnTo>
                      <a:pt x="182" y="65"/>
                    </a:lnTo>
                    <a:lnTo>
                      <a:pt x="182" y="71"/>
                    </a:lnTo>
                    <a:lnTo>
                      <a:pt x="182" y="71"/>
                    </a:lnTo>
                    <a:lnTo>
                      <a:pt x="183" y="85"/>
                    </a:lnTo>
                    <a:lnTo>
                      <a:pt x="183" y="85"/>
                    </a:lnTo>
                    <a:lnTo>
                      <a:pt x="185" y="100"/>
                    </a:lnTo>
                    <a:lnTo>
                      <a:pt x="185" y="100"/>
                    </a:lnTo>
                    <a:lnTo>
                      <a:pt x="187" y="112"/>
                    </a:lnTo>
                    <a:lnTo>
                      <a:pt x="187" y="112"/>
                    </a:lnTo>
                    <a:lnTo>
                      <a:pt x="188" y="110"/>
                    </a:lnTo>
                    <a:lnTo>
                      <a:pt x="188" y="109"/>
                    </a:lnTo>
                    <a:lnTo>
                      <a:pt x="188" y="109"/>
                    </a:lnTo>
                    <a:lnTo>
                      <a:pt x="192" y="107"/>
                    </a:lnTo>
                    <a:lnTo>
                      <a:pt x="195" y="104"/>
                    </a:lnTo>
                    <a:lnTo>
                      <a:pt x="195" y="104"/>
                    </a:lnTo>
                    <a:lnTo>
                      <a:pt x="195" y="99"/>
                    </a:lnTo>
                    <a:lnTo>
                      <a:pt x="197" y="93"/>
                    </a:lnTo>
                    <a:lnTo>
                      <a:pt x="197" y="93"/>
                    </a:lnTo>
                    <a:lnTo>
                      <a:pt x="200" y="92"/>
                    </a:lnTo>
                    <a:lnTo>
                      <a:pt x="204" y="90"/>
                    </a:lnTo>
                    <a:lnTo>
                      <a:pt x="207" y="90"/>
                    </a:lnTo>
                    <a:lnTo>
                      <a:pt x="210" y="88"/>
                    </a:lnTo>
                    <a:lnTo>
                      <a:pt x="210" y="88"/>
                    </a:lnTo>
                    <a:lnTo>
                      <a:pt x="212" y="83"/>
                    </a:lnTo>
                    <a:lnTo>
                      <a:pt x="216" y="80"/>
                    </a:lnTo>
                    <a:lnTo>
                      <a:pt x="216" y="80"/>
                    </a:lnTo>
                    <a:lnTo>
                      <a:pt x="219" y="77"/>
                    </a:lnTo>
                    <a:lnTo>
                      <a:pt x="222" y="75"/>
                    </a:lnTo>
                    <a:lnTo>
                      <a:pt x="222" y="75"/>
                    </a:lnTo>
                    <a:lnTo>
                      <a:pt x="232" y="70"/>
                    </a:lnTo>
                    <a:lnTo>
                      <a:pt x="241" y="68"/>
                    </a:lnTo>
                    <a:lnTo>
                      <a:pt x="241" y="68"/>
                    </a:lnTo>
                    <a:lnTo>
                      <a:pt x="243" y="68"/>
                    </a:lnTo>
                    <a:lnTo>
                      <a:pt x="243" y="68"/>
                    </a:lnTo>
                    <a:lnTo>
                      <a:pt x="244" y="70"/>
                    </a:lnTo>
                    <a:lnTo>
                      <a:pt x="244" y="70"/>
                    </a:lnTo>
                    <a:lnTo>
                      <a:pt x="244" y="70"/>
                    </a:lnTo>
                    <a:lnTo>
                      <a:pt x="244" y="70"/>
                    </a:lnTo>
                    <a:lnTo>
                      <a:pt x="246" y="70"/>
                    </a:lnTo>
                    <a:lnTo>
                      <a:pt x="246" y="70"/>
                    </a:lnTo>
                    <a:lnTo>
                      <a:pt x="249" y="70"/>
                    </a:lnTo>
                    <a:lnTo>
                      <a:pt x="249" y="70"/>
                    </a:lnTo>
                    <a:lnTo>
                      <a:pt x="251" y="70"/>
                    </a:lnTo>
                    <a:lnTo>
                      <a:pt x="251" y="70"/>
                    </a:lnTo>
                    <a:lnTo>
                      <a:pt x="251" y="70"/>
                    </a:lnTo>
                    <a:lnTo>
                      <a:pt x="251" y="70"/>
                    </a:lnTo>
                    <a:lnTo>
                      <a:pt x="253" y="70"/>
                    </a:lnTo>
                    <a:lnTo>
                      <a:pt x="253" y="70"/>
                    </a:lnTo>
                    <a:lnTo>
                      <a:pt x="255" y="70"/>
                    </a:lnTo>
                    <a:lnTo>
                      <a:pt x="255" y="70"/>
                    </a:lnTo>
                    <a:lnTo>
                      <a:pt x="256" y="70"/>
                    </a:lnTo>
                    <a:lnTo>
                      <a:pt x="256" y="70"/>
                    </a:lnTo>
                    <a:lnTo>
                      <a:pt x="256" y="70"/>
                    </a:lnTo>
                    <a:lnTo>
                      <a:pt x="256" y="70"/>
                    </a:lnTo>
                    <a:lnTo>
                      <a:pt x="258" y="70"/>
                    </a:lnTo>
                    <a:lnTo>
                      <a:pt x="258" y="70"/>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 name="Freeform 12">
                <a:extLst>
                  <a:ext uri="{FF2B5EF4-FFF2-40B4-BE49-F238E27FC236}">
                    <a16:creationId xmlns:a16="http://schemas.microsoft.com/office/drawing/2014/main" id="{513FF7C7-C878-0F4E-9633-F50991515BBC}"/>
                  </a:ext>
                </a:extLst>
              </p:cNvPr>
              <p:cNvSpPr>
                <a:spLocks/>
              </p:cNvSpPr>
              <p:nvPr/>
            </p:nvSpPr>
            <p:spPr bwMode="auto">
              <a:xfrm>
                <a:off x="8982075" y="1568451"/>
                <a:ext cx="122237" cy="315913"/>
              </a:xfrm>
              <a:custGeom>
                <a:avLst/>
                <a:gdLst>
                  <a:gd name="T0" fmla="*/ 77 w 77"/>
                  <a:gd name="T1" fmla="*/ 112 h 199"/>
                  <a:gd name="T2" fmla="*/ 75 w 77"/>
                  <a:gd name="T3" fmla="*/ 129 h 199"/>
                  <a:gd name="T4" fmla="*/ 68 w 77"/>
                  <a:gd name="T5" fmla="*/ 143 h 199"/>
                  <a:gd name="T6" fmla="*/ 67 w 77"/>
                  <a:gd name="T7" fmla="*/ 158 h 199"/>
                  <a:gd name="T8" fmla="*/ 61 w 77"/>
                  <a:gd name="T9" fmla="*/ 173 h 199"/>
                  <a:gd name="T10" fmla="*/ 55 w 77"/>
                  <a:gd name="T11" fmla="*/ 187 h 199"/>
                  <a:gd name="T12" fmla="*/ 48 w 77"/>
                  <a:gd name="T13" fmla="*/ 199 h 199"/>
                  <a:gd name="T14" fmla="*/ 46 w 77"/>
                  <a:gd name="T15" fmla="*/ 194 h 199"/>
                  <a:gd name="T16" fmla="*/ 46 w 77"/>
                  <a:gd name="T17" fmla="*/ 175 h 199"/>
                  <a:gd name="T18" fmla="*/ 39 w 77"/>
                  <a:gd name="T19" fmla="*/ 173 h 199"/>
                  <a:gd name="T20" fmla="*/ 33 w 77"/>
                  <a:gd name="T21" fmla="*/ 178 h 199"/>
                  <a:gd name="T22" fmla="*/ 27 w 77"/>
                  <a:gd name="T23" fmla="*/ 173 h 199"/>
                  <a:gd name="T24" fmla="*/ 21 w 77"/>
                  <a:gd name="T25" fmla="*/ 170 h 199"/>
                  <a:gd name="T26" fmla="*/ 14 w 77"/>
                  <a:gd name="T27" fmla="*/ 168 h 199"/>
                  <a:gd name="T28" fmla="*/ 7 w 77"/>
                  <a:gd name="T29" fmla="*/ 160 h 199"/>
                  <a:gd name="T30" fmla="*/ 4 w 77"/>
                  <a:gd name="T31" fmla="*/ 155 h 199"/>
                  <a:gd name="T32" fmla="*/ 2 w 77"/>
                  <a:gd name="T33" fmla="*/ 146 h 199"/>
                  <a:gd name="T34" fmla="*/ 0 w 77"/>
                  <a:gd name="T35" fmla="*/ 141 h 199"/>
                  <a:gd name="T36" fmla="*/ 2 w 77"/>
                  <a:gd name="T37" fmla="*/ 136 h 199"/>
                  <a:gd name="T38" fmla="*/ 12 w 77"/>
                  <a:gd name="T39" fmla="*/ 128 h 199"/>
                  <a:gd name="T40" fmla="*/ 17 w 77"/>
                  <a:gd name="T41" fmla="*/ 122 h 199"/>
                  <a:gd name="T42" fmla="*/ 22 w 77"/>
                  <a:gd name="T43" fmla="*/ 116 h 199"/>
                  <a:gd name="T44" fmla="*/ 26 w 77"/>
                  <a:gd name="T45" fmla="*/ 109 h 199"/>
                  <a:gd name="T46" fmla="*/ 24 w 77"/>
                  <a:gd name="T47" fmla="*/ 100 h 199"/>
                  <a:gd name="T48" fmla="*/ 22 w 77"/>
                  <a:gd name="T49" fmla="*/ 87 h 199"/>
                  <a:gd name="T50" fmla="*/ 17 w 77"/>
                  <a:gd name="T51" fmla="*/ 82 h 199"/>
                  <a:gd name="T52" fmla="*/ 11 w 77"/>
                  <a:gd name="T53" fmla="*/ 72 h 199"/>
                  <a:gd name="T54" fmla="*/ 4 w 77"/>
                  <a:gd name="T55" fmla="*/ 66 h 199"/>
                  <a:gd name="T56" fmla="*/ 2 w 77"/>
                  <a:gd name="T57" fmla="*/ 58 h 199"/>
                  <a:gd name="T58" fmla="*/ 2 w 77"/>
                  <a:gd name="T59" fmla="*/ 38 h 199"/>
                  <a:gd name="T60" fmla="*/ 4 w 77"/>
                  <a:gd name="T61" fmla="*/ 31 h 199"/>
                  <a:gd name="T62" fmla="*/ 7 w 77"/>
                  <a:gd name="T63" fmla="*/ 22 h 199"/>
                  <a:gd name="T64" fmla="*/ 12 w 77"/>
                  <a:gd name="T65" fmla="*/ 17 h 199"/>
                  <a:gd name="T66" fmla="*/ 12 w 77"/>
                  <a:gd name="T67" fmla="*/ 9 h 199"/>
                  <a:gd name="T68" fmla="*/ 19 w 77"/>
                  <a:gd name="T69" fmla="*/ 0 h 199"/>
                  <a:gd name="T70" fmla="*/ 19 w 77"/>
                  <a:gd name="T71" fmla="*/ 0 h 199"/>
                  <a:gd name="T72" fmla="*/ 22 w 77"/>
                  <a:gd name="T73" fmla="*/ 2 h 199"/>
                  <a:gd name="T74" fmla="*/ 38 w 77"/>
                  <a:gd name="T75" fmla="*/ 5 h 199"/>
                  <a:gd name="T76" fmla="*/ 44 w 77"/>
                  <a:gd name="T77" fmla="*/ 7 h 199"/>
                  <a:gd name="T78" fmla="*/ 63 w 77"/>
                  <a:gd name="T79" fmla="*/ 14 h 199"/>
                  <a:gd name="T80" fmla="*/ 70 w 77"/>
                  <a:gd name="T81" fmla="*/ 21 h 199"/>
                  <a:gd name="T82" fmla="*/ 72 w 77"/>
                  <a:gd name="T83" fmla="*/ 32 h 199"/>
                  <a:gd name="T84" fmla="*/ 72 w 77"/>
                  <a:gd name="T85" fmla="*/ 39 h 199"/>
                  <a:gd name="T86" fmla="*/ 73 w 77"/>
                  <a:gd name="T87" fmla="*/ 46 h 199"/>
                  <a:gd name="T88" fmla="*/ 73 w 77"/>
                  <a:gd name="T89" fmla="*/ 53 h 199"/>
                  <a:gd name="T90" fmla="*/ 65 w 77"/>
                  <a:gd name="T91" fmla="*/ 58 h 199"/>
                  <a:gd name="T92" fmla="*/ 63 w 77"/>
                  <a:gd name="T93" fmla="*/ 65 h 199"/>
                  <a:gd name="T94" fmla="*/ 70 w 77"/>
                  <a:gd name="T95" fmla="*/ 70 h 199"/>
                  <a:gd name="T96" fmla="*/ 77 w 77"/>
                  <a:gd name="T97" fmla="*/ 80 h 199"/>
                  <a:gd name="T98" fmla="*/ 73 w 77"/>
                  <a:gd name="T99" fmla="*/ 9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199">
                    <a:moveTo>
                      <a:pt x="75" y="104"/>
                    </a:moveTo>
                    <a:lnTo>
                      <a:pt x="75" y="104"/>
                    </a:lnTo>
                    <a:lnTo>
                      <a:pt x="77" y="112"/>
                    </a:lnTo>
                    <a:lnTo>
                      <a:pt x="77" y="122"/>
                    </a:lnTo>
                    <a:lnTo>
                      <a:pt x="77" y="122"/>
                    </a:lnTo>
                    <a:lnTo>
                      <a:pt x="75" y="129"/>
                    </a:lnTo>
                    <a:lnTo>
                      <a:pt x="70" y="138"/>
                    </a:lnTo>
                    <a:lnTo>
                      <a:pt x="70" y="138"/>
                    </a:lnTo>
                    <a:lnTo>
                      <a:pt x="68" y="143"/>
                    </a:lnTo>
                    <a:lnTo>
                      <a:pt x="68" y="146"/>
                    </a:lnTo>
                    <a:lnTo>
                      <a:pt x="67" y="158"/>
                    </a:lnTo>
                    <a:lnTo>
                      <a:pt x="67" y="158"/>
                    </a:lnTo>
                    <a:lnTo>
                      <a:pt x="65" y="165"/>
                    </a:lnTo>
                    <a:lnTo>
                      <a:pt x="61" y="173"/>
                    </a:lnTo>
                    <a:lnTo>
                      <a:pt x="61" y="173"/>
                    </a:lnTo>
                    <a:lnTo>
                      <a:pt x="56" y="180"/>
                    </a:lnTo>
                    <a:lnTo>
                      <a:pt x="55" y="187"/>
                    </a:lnTo>
                    <a:lnTo>
                      <a:pt x="55" y="187"/>
                    </a:lnTo>
                    <a:lnTo>
                      <a:pt x="53" y="195"/>
                    </a:lnTo>
                    <a:lnTo>
                      <a:pt x="50" y="199"/>
                    </a:lnTo>
                    <a:lnTo>
                      <a:pt x="48" y="199"/>
                    </a:lnTo>
                    <a:lnTo>
                      <a:pt x="48" y="197"/>
                    </a:lnTo>
                    <a:lnTo>
                      <a:pt x="48" y="197"/>
                    </a:lnTo>
                    <a:lnTo>
                      <a:pt x="46" y="194"/>
                    </a:lnTo>
                    <a:lnTo>
                      <a:pt x="46" y="190"/>
                    </a:lnTo>
                    <a:lnTo>
                      <a:pt x="46" y="180"/>
                    </a:lnTo>
                    <a:lnTo>
                      <a:pt x="46" y="175"/>
                    </a:lnTo>
                    <a:lnTo>
                      <a:pt x="44" y="172"/>
                    </a:lnTo>
                    <a:lnTo>
                      <a:pt x="43" y="172"/>
                    </a:lnTo>
                    <a:lnTo>
                      <a:pt x="39" y="173"/>
                    </a:lnTo>
                    <a:lnTo>
                      <a:pt x="39" y="173"/>
                    </a:lnTo>
                    <a:lnTo>
                      <a:pt x="36" y="177"/>
                    </a:lnTo>
                    <a:lnTo>
                      <a:pt x="33" y="178"/>
                    </a:lnTo>
                    <a:lnTo>
                      <a:pt x="33" y="178"/>
                    </a:lnTo>
                    <a:lnTo>
                      <a:pt x="29" y="177"/>
                    </a:lnTo>
                    <a:lnTo>
                      <a:pt x="27" y="173"/>
                    </a:lnTo>
                    <a:lnTo>
                      <a:pt x="27" y="173"/>
                    </a:lnTo>
                    <a:lnTo>
                      <a:pt x="24" y="172"/>
                    </a:lnTo>
                    <a:lnTo>
                      <a:pt x="21" y="170"/>
                    </a:lnTo>
                    <a:lnTo>
                      <a:pt x="17" y="170"/>
                    </a:lnTo>
                    <a:lnTo>
                      <a:pt x="14" y="168"/>
                    </a:lnTo>
                    <a:lnTo>
                      <a:pt x="14" y="168"/>
                    </a:lnTo>
                    <a:lnTo>
                      <a:pt x="7" y="161"/>
                    </a:lnTo>
                    <a:lnTo>
                      <a:pt x="7" y="161"/>
                    </a:lnTo>
                    <a:lnTo>
                      <a:pt x="7" y="160"/>
                    </a:lnTo>
                    <a:lnTo>
                      <a:pt x="7" y="160"/>
                    </a:lnTo>
                    <a:lnTo>
                      <a:pt x="5" y="158"/>
                    </a:lnTo>
                    <a:lnTo>
                      <a:pt x="4" y="155"/>
                    </a:lnTo>
                    <a:lnTo>
                      <a:pt x="4" y="150"/>
                    </a:lnTo>
                    <a:lnTo>
                      <a:pt x="4" y="150"/>
                    </a:lnTo>
                    <a:lnTo>
                      <a:pt x="2" y="146"/>
                    </a:lnTo>
                    <a:lnTo>
                      <a:pt x="0" y="143"/>
                    </a:lnTo>
                    <a:lnTo>
                      <a:pt x="0" y="141"/>
                    </a:lnTo>
                    <a:lnTo>
                      <a:pt x="0" y="141"/>
                    </a:lnTo>
                    <a:lnTo>
                      <a:pt x="2" y="138"/>
                    </a:lnTo>
                    <a:lnTo>
                      <a:pt x="2" y="136"/>
                    </a:lnTo>
                    <a:lnTo>
                      <a:pt x="2" y="136"/>
                    </a:lnTo>
                    <a:lnTo>
                      <a:pt x="5" y="133"/>
                    </a:lnTo>
                    <a:lnTo>
                      <a:pt x="5" y="133"/>
                    </a:lnTo>
                    <a:lnTo>
                      <a:pt x="12" y="128"/>
                    </a:lnTo>
                    <a:lnTo>
                      <a:pt x="12" y="128"/>
                    </a:lnTo>
                    <a:lnTo>
                      <a:pt x="17" y="122"/>
                    </a:lnTo>
                    <a:lnTo>
                      <a:pt x="17" y="122"/>
                    </a:lnTo>
                    <a:lnTo>
                      <a:pt x="21" y="119"/>
                    </a:lnTo>
                    <a:lnTo>
                      <a:pt x="22" y="116"/>
                    </a:lnTo>
                    <a:lnTo>
                      <a:pt x="22" y="116"/>
                    </a:lnTo>
                    <a:lnTo>
                      <a:pt x="22" y="112"/>
                    </a:lnTo>
                    <a:lnTo>
                      <a:pt x="22" y="112"/>
                    </a:lnTo>
                    <a:lnTo>
                      <a:pt x="26" y="109"/>
                    </a:lnTo>
                    <a:lnTo>
                      <a:pt x="26" y="109"/>
                    </a:lnTo>
                    <a:lnTo>
                      <a:pt x="26" y="104"/>
                    </a:lnTo>
                    <a:lnTo>
                      <a:pt x="24" y="100"/>
                    </a:lnTo>
                    <a:lnTo>
                      <a:pt x="24" y="100"/>
                    </a:lnTo>
                    <a:lnTo>
                      <a:pt x="22" y="92"/>
                    </a:lnTo>
                    <a:lnTo>
                      <a:pt x="22" y="87"/>
                    </a:lnTo>
                    <a:lnTo>
                      <a:pt x="21" y="83"/>
                    </a:lnTo>
                    <a:lnTo>
                      <a:pt x="21" y="83"/>
                    </a:lnTo>
                    <a:lnTo>
                      <a:pt x="17" y="82"/>
                    </a:lnTo>
                    <a:lnTo>
                      <a:pt x="14" y="78"/>
                    </a:lnTo>
                    <a:lnTo>
                      <a:pt x="12" y="75"/>
                    </a:lnTo>
                    <a:lnTo>
                      <a:pt x="11" y="72"/>
                    </a:lnTo>
                    <a:lnTo>
                      <a:pt x="11" y="72"/>
                    </a:lnTo>
                    <a:lnTo>
                      <a:pt x="7" y="70"/>
                    </a:lnTo>
                    <a:lnTo>
                      <a:pt x="4" y="66"/>
                    </a:lnTo>
                    <a:lnTo>
                      <a:pt x="4" y="66"/>
                    </a:lnTo>
                    <a:lnTo>
                      <a:pt x="4" y="61"/>
                    </a:lnTo>
                    <a:lnTo>
                      <a:pt x="2" y="58"/>
                    </a:lnTo>
                    <a:lnTo>
                      <a:pt x="2" y="58"/>
                    </a:lnTo>
                    <a:lnTo>
                      <a:pt x="4" y="48"/>
                    </a:lnTo>
                    <a:lnTo>
                      <a:pt x="2" y="38"/>
                    </a:lnTo>
                    <a:lnTo>
                      <a:pt x="2" y="38"/>
                    </a:lnTo>
                    <a:lnTo>
                      <a:pt x="2" y="34"/>
                    </a:lnTo>
                    <a:lnTo>
                      <a:pt x="4" y="31"/>
                    </a:lnTo>
                    <a:lnTo>
                      <a:pt x="4" y="31"/>
                    </a:lnTo>
                    <a:lnTo>
                      <a:pt x="5" y="26"/>
                    </a:lnTo>
                    <a:lnTo>
                      <a:pt x="7" y="22"/>
                    </a:lnTo>
                    <a:lnTo>
                      <a:pt x="7" y="22"/>
                    </a:lnTo>
                    <a:lnTo>
                      <a:pt x="9" y="19"/>
                    </a:lnTo>
                    <a:lnTo>
                      <a:pt x="12" y="17"/>
                    </a:lnTo>
                    <a:lnTo>
                      <a:pt x="12" y="17"/>
                    </a:lnTo>
                    <a:lnTo>
                      <a:pt x="12" y="14"/>
                    </a:lnTo>
                    <a:lnTo>
                      <a:pt x="12" y="9"/>
                    </a:lnTo>
                    <a:lnTo>
                      <a:pt x="12" y="9"/>
                    </a:lnTo>
                    <a:lnTo>
                      <a:pt x="16" y="4"/>
                    </a:lnTo>
                    <a:lnTo>
                      <a:pt x="19" y="0"/>
                    </a:lnTo>
                    <a:lnTo>
                      <a:pt x="19" y="0"/>
                    </a:lnTo>
                    <a:lnTo>
                      <a:pt x="19" y="0"/>
                    </a:lnTo>
                    <a:lnTo>
                      <a:pt x="19" y="0"/>
                    </a:lnTo>
                    <a:lnTo>
                      <a:pt x="21" y="2"/>
                    </a:lnTo>
                    <a:lnTo>
                      <a:pt x="22" y="2"/>
                    </a:lnTo>
                    <a:lnTo>
                      <a:pt x="22" y="2"/>
                    </a:lnTo>
                    <a:lnTo>
                      <a:pt x="33" y="4"/>
                    </a:lnTo>
                    <a:lnTo>
                      <a:pt x="33" y="4"/>
                    </a:lnTo>
                    <a:lnTo>
                      <a:pt x="38" y="5"/>
                    </a:lnTo>
                    <a:lnTo>
                      <a:pt x="38" y="5"/>
                    </a:lnTo>
                    <a:lnTo>
                      <a:pt x="44" y="7"/>
                    </a:lnTo>
                    <a:lnTo>
                      <a:pt x="44" y="7"/>
                    </a:lnTo>
                    <a:lnTo>
                      <a:pt x="55" y="10"/>
                    </a:lnTo>
                    <a:lnTo>
                      <a:pt x="55" y="10"/>
                    </a:lnTo>
                    <a:lnTo>
                      <a:pt x="63" y="14"/>
                    </a:lnTo>
                    <a:lnTo>
                      <a:pt x="67" y="16"/>
                    </a:lnTo>
                    <a:lnTo>
                      <a:pt x="70" y="21"/>
                    </a:lnTo>
                    <a:lnTo>
                      <a:pt x="70" y="21"/>
                    </a:lnTo>
                    <a:lnTo>
                      <a:pt x="72" y="26"/>
                    </a:lnTo>
                    <a:lnTo>
                      <a:pt x="73" y="29"/>
                    </a:lnTo>
                    <a:lnTo>
                      <a:pt x="72" y="32"/>
                    </a:lnTo>
                    <a:lnTo>
                      <a:pt x="72" y="32"/>
                    </a:lnTo>
                    <a:lnTo>
                      <a:pt x="72" y="36"/>
                    </a:lnTo>
                    <a:lnTo>
                      <a:pt x="72" y="39"/>
                    </a:lnTo>
                    <a:lnTo>
                      <a:pt x="72" y="39"/>
                    </a:lnTo>
                    <a:lnTo>
                      <a:pt x="73" y="46"/>
                    </a:lnTo>
                    <a:lnTo>
                      <a:pt x="73" y="46"/>
                    </a:lnTo>
                    <a:lnTo>
                      <a:pt x="73" y="49"/>
                    </a:lnTo>
                    <a:lnTo>
                      <a:pt x="73" y="53"/>
                    </a:lnTo>
                    <a:lnTo>
                      <a:pt x="73" y="53"/>
                    </a:lnTo>
                    <a:lnTo>
                      <a:pt x="70" y="51"/>
                    </a:lnTo>
                    <a:lnTo>
                      <a:pt x="68" y="53"/>
                    </a:lnTo>
                    <a:lnTo>
                      <a:pt x="65" y="58"/>
                    </a:lnTo>
                    <a:lnTo>
                      <a:pt x="65" y="58"/>
                    </a:lnTo>
                    <a:lnTo>
                      <a:pt x="63" y="61"/>
                    </a:lnTo>
                    <a:lnTo>
                      <a:pt x="63" y="65"/>
                    </a:lnTo>
                    <a:lnTo>
                      <a:pt x="67" y="66"/>
                    </a:lnTo>
                    <a:lnTo>
                      <a:pt x="70" y="70"/>
                    </a:lnTo>
                    <a:lnTo>
                      <a:pt x="70" y="70"/>
                    </a:lnTo>
                    <a:lnTo>
                      <a:pt x="73" y="73"/>
                    </a:lnTo>
                    <a:lnTo>
                      <a:pt x="77" y="77"/>
                    </a:lnTo>
                    <a:lnTo>
                      <a:pt x="77" y="80"/>
                    </a:lnTo>
                    <a:lnTo>
                      <a:pt x="75" y="85"/>
                    </a:lnTo>
                    <a:lnTo>
                      <a:pt x="75" y="85"/>
                    </a:lnTo>
                    <a:lnTo>
                      <a:pt x="73" y="94"/>
                    </a:lnTo>
                    <a:lnTo>
                      <a:pt x="75" y="104"/>
                    </a:lnTo>
                    <a:lnTo>
                      <a:pt x="75" y="104"/>
                    </a:lnTo>
                    <a:close/>
                  </a:path>
                </a:pathLst>
              </a:custGeom>
              <a:solidFill>
                <a:srgbClr val="C5B899"/>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3" name="Freeform 13">
                <a:extLst>
                  <a:ext uri="{FF2B5EF4-FFF2-40B4-BE49-F238E27FC236}">
                    <a16:creationId xmlns:a16="http://schemas.microsoft.com/office/drawing/2014/main" id="{2390748A-3049-4648-AF20-0B744A12E819}"/>
                  </a:ext>
                </a:extLst>
              </p:cNvPr>
              <p:cNvSpPr>
                <a:spLocks/>
              </p:cNvSpPr>
              <p:nvPr/>
            </p:nvSpPr>
            <p:spPr bwMode="auto">
              <a:xfrm>
                <a:off x="9043988" y="1030288"/>
                <a:ext cx="142875" cy="331788"/>
              </a:xfrm>
              <a:custGeom>
                <a:avLst/>
                <a:gdLst>
                  <a:gd name="T0" fmla="*/ 87 w 90"/>
                  <a:gd name="T1" fmla="*/ 22 h 209"/>
                  <a:gd name="T2" fmla="*/ 89 w 90"/>
                  <a:gd name="T3" fmla="*/ 30 h 209"/>
                  <a:gd name="T4" fmla="*/ 89 w 90"/>
                  <a:gd name="T5" fmla="*/ 42 h 209"/>
                  <a:gd name="T6" fmla="*/ 78 w 90"/>
                  <a:gd name="T7" fmla="*/ 59 h 209"/>
                  <a:gd name="T8" fmla="*/ 72 w 90"/>
                  <a:gd name="T9" fmla="*/ 64 h 209"/>
                  <a:gd name="T10" fmla="*/ 72 w 90"/>
                  <a:gd name="T11" fmla="*/ 76 h 209"/>
                  <a:gd name="T12" fmla="*/ 75 w 90"/>
                  <a:gd name="T13" fmla="*/ 85 h 209"/>
                  <a:gd name="T14" fmla="*/ 72 w 90"/>
                  <a:gd name="T15" fmla="*/ 102 h 209"/>
                  <a:gd name="T16" fmla="*/ 73 w 90"/>
                  <a:gd name="T17" fmla="*/ 110 h 209"/>
                  <a:gd name="T18" fmla="*/ 72 w 90"/>
                  <a:gd name="T19" fmla="*/ 122 h 209"/>
                  <a:gd name="T20" fmla="*/ 72 w 90"/>
                  <a:gd name="T21" fmla="*/ 130 h 209"/>
                  <a:gd name="T22" fmla="*/ 75 w 90"/>
                  <a:gd name="T23" fmla="*/ 136 h 209"/>
                  <a:gd name="T24" fmla="*/ 73 w 90"/>
                  <a:gd name="T25" fmla="*/ 142 h 209"/>
                  <a:gd name="T26" fmla="*/ 73 w 90"/>
                  <a:gd name="T27" fmla="*/ 151 h 209"/>
                  <a:gd name="T28" fmla="*/ 75 w 90"/>
                  <a:gd name="T29" fmla="*/ 161 h 209"/>
                  <a:gd name="T30" fmla="*/ 73 w 90"/>
                  <a:gd name="T31" fmla="*/ 175 h 209"/>
                  <a:gd name="T32" fmla="*/ 80 w 90"/>
                  <a:gd name="T33" fmla="*/ 193 h 209"/>
                  <a:gd name="T34" fmla="*/ 80 w 90"/>
                  <a:gd name="T35" fmla="*/ 200 h 209"/>
                  <a:gd name="T36" fmla="*/ 33 w 90"/>
                  <a:gd name="T37" fmla="*/ 203 h 209"/>
                  <a:gd name="T38" fmla="*/ 33 w 90"/>
                  <a:gd name="T39" fmla="*/ 197 h 209"/>
                  <a:gd name="T40" fmla="*/ 33 w 90"/>
                  <a:gd name="T41" fmla="*/ 185 h 209"/>
                  <a:gd name="T42" fmla="*/ 26 w 90"/>
                  <a:gd name="T43" fmla="*/ 166 h 209"/>
                  <a:gd name="T44" fmla="*/ 26 w 90"/>
                  <a:gd name="T45" fmla="*/ 163 h 209"/>
                  <a:gd name="T46" fmla="*/ 19 w 90"/>
                  <a:gd name="T47" fmla="*/ 147 h 209"/>
                  <a:gd name="T48" fmla="*/ 12 w 90"/>
                  <a:gd name="T49" fmla="*/ 137 h 209"/>
                  <a:gd name="T50" fmla="*/ 11 w 90"/>
                  <a:gd name="T51" fmla="*/ 129 h 209"/>
                  <a:gd name="T52" fmla="*/ 11 w 90"/>
                  <a:gd name="T53" fmla="*/ 117 h 209"/>
                  <a:gd name="T54" fmla="*/ 11 w 90"/>
                  <a:gd name="T55" fmla="*/ 110 h 209"/>
                  <a:gd name="T56" fmla="*/ 7 w 90"/>
                  <a:gd name="T57" fmla="*/ 91 h 209"/>
                  <a:gd name="T58" fmla="*/ 9 w 90"/>
                  <a:gd name="T59" fmla="*/ 80 h 209"/>
                  <a:gd name="T60" fmla="*/ 11 w 90"/>
                  <a:gd name="T61" fmla="*/ 74 h 209"/>
                  <a:gd name="T62" fmla="*/ 12 w 90"/>
                  <a:gd name="T63" fmla="*/ 68 h 209"/>
                  <a:gd name="T64" fmla="*/ 11 w 90"/>
                  <a:gd name="T65" fmla="*/ 63 h 209"/>
                  <a:gd name="T66" fmla="*/ 5 w 90"/>
                  <a:gd name="T67" fmla="*/ 51 h 209"/>
                  <a:gd name="T68" fmla="*/ 4 w 90"/>
                  <a:gd name="T69" fmla="*/ 42 h 209"/>
                  <a:gd name="T70" fmla="*/ 2 w 90"/>
                  <a:gd name="T71" fmla="*/ 30 h 209"/>
                  <a:gd name="T72" fmla="*/ 0 w 90"/>
                  <a:gd name="T73" fmla="*/ 20 h 209"/>
                  <a:gd name="T74" fmla="*/ 61 w 90"/>
                  <a:gd name="T75" fmla="*/ 7 h 209"/>
                  <a:gd name="T76" fmla="*/ 85 w 90"/>
                  <a:gd name="T77" fmla="*/ 0 h 209"/>
                  <a:gd name="T78" fmla="*/ 85 w 90"/>
                  <a:gd name="T79" fmla="*/ 0 h 209"/>
                  <a:gd name="T80" fmla="*/ 89 w 90"/>
                  <a:gd name="T81" fmla="*/ 7 h 209"/>
                  <a:gd name="T82" fmla="*/ 90 w 90"/>
                  <a:gd name="T83" fmla="*/ 13 h 209"/>
                  <a:gd name="T84" fmla="*/ 89 w 90"/>
                  <a:gd name="T85" fmla="*/ 1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209">
                    <a:moveTo>
                      <a:pt x="89" y="18"/>
                    </a:moveTo>
                    <a:lnTo>
                      <a:pt x="89" y="18"/>
                    </a:lnTo>
                    <a:lnTo>
                      <a:pt x="87" y="22"/>
                    </a:lnTo>
                    <a:lnTo>
                      <a:pt x="89" y="27"/>
                    </a:lnTo>
                    <a:lnTo>
                      <a:pt x="89" y="27"/>
                    </a:lnTo>
                    <a:lnTo>
                      <a:pt x="89" y="30"/>
                    </a:lnTo>
                    <a:lnTo>
                      <a:pt x="89" y="35"/>
                    </a:lnTo>
                    <a:lnTo>
                      <a:pt x="89" y="35"/>
                    </a:lnTo>
                    <a:lnTo>
                      <a:pt x="89" y="42"/>
                    </a:lnTo>
                    <a:lnTo>
                      <a:pt x="85" y="47"/>
                    </a:lnTo>
                    <a:lnTo>
                      <a:pt x="78" y="59"/>
                    </a:lnTo>
                    <a:lnTo>
                      <a:pt x="78" y="59"/>
                    </a:lnTo>
                    <a:lnTo>
                      <a:pt x="75" y="61"/>
                    </a:lnTo>
                    <a:lnTo>
                      <a:pt x="72" y="64"/>
                    </a:lnTo>
                    <a:lnTo>
                      <a:pt x="72" y="64"/>
                    </a:lnTo>
                    <a:lnTo>
                      <a:pt x="70" y="68"/>
                    </a:lnTo>
                    <a:lnTo>
                      <a:pt x="70" y="69"/>
                    </a:lnTo>
                    <a:lnTo>
                      <a:pt x="72" y="76"/>
                    </a:lnTo>
                    <a:lnTo>
                      <a:pt x="72" y="76"/>
                    </a:lnTo>
                    <a:lnTo>
                      <a:pt x="75" y="85"/>
                    </a:lnTo>
                    <a:lnTo>
                      <a:pt x="75" y="85"/>
                    </a:lnTo>
                    <a:lnTo>
                      <a:pt x="75" y="88"/>
                    </a:lnTo>
                    <a:lnTo>
                      <a:pt x="73" y="93"/>
                    </a:lnTo>
                    <a:lnTo>
                      <a:pt x="72" y="102"/>
                    </a:lnTo>
                    <a:lnTo>
                      <a:pt x="72" y="102"/>
                    </a:lnTo>
                    <a:lnTo>
                      <a:pt x="72" y="107"/>
                    </a:lnTo>
                    <a:lnTo>
                      <a:pt x="73" y="110"/>
                    </a:lnTo>
                    <a:lnTo>
                      <a:pt x="73" y="110"/>
                    </a:lnTo>
                    <a:lnTo>
                      <a:pt x="73" y="115"/>
                    </a:lnTo>
                    <a:lnTo>
                      <a:pt x="72" y="122"/>
                    </a:lnTo>
                    <a:lnTo>
                      <a:pt x="72" y="122"/>
                    </a:lnTo>
                    <a:lnTo>
                      <a:pt x="72" y="125"/>
                    </a:lnTo>
                    <a:lnTo>
                      <a:pt x="72" y="130"/>
                    </a:lnTo>
                    <a:lnTo>
                      <a:pt x="72" y="130"/>
                    </a:lnTo>
                    <a:lnTo>
                      <a:pt x="73" y="134"/>
                    </a:lnTo>
                    <a:lnTo>
                      <a:pt x="75" y="136"/>
                    </a:lnTo>
                    <a:lnTo>
                      <a:pt x="75" y="137"/>
                    </a:lnTo>
                    <a:lnTo>
                      <a:pt x="75" y="137"/>
                    </a:lnTo>
                    <a:lnTo>
                      <a:pt x="73" y="142"/>
                    </a:lnTo>
                    <a:lnTo>
                      <a:pt x="73" y="146"/>
                    </a:lnTo>
                    <a:lnTo>
                      <a:pt x="73" y="146"/>
                    </a:lnTo>
                    <a:lnTo>
                      <a:pt x="73" y="151"/>
                    </a:lnTo>
                    <a:lnTo>
                      <a:pt x="75" y="156"/>
                    </a:lnTo>
                    <a:lnTo>
                      <a:pt x="75" y="156"/>
                    </a:lnTo>
                    <a:lnTo>
                      <a:pt x="75" y="161"/>
                    </a:lnTo>
                    <a:lnTo>
                      <a:pt x="75" y="166"/>
                    </a:lnTo>
                    <a:lnTo>
                      <a:pt x="73" y="170"/>
                    </a:lnTo>
                    <a:lnTo>
                      <a:pt x="73" y="175"/>
                    </a:lnTo>
                    <a:lnTo>
                      <a:pt x="73" y="175"/>
                    </a:lnTo>
                    <a:lnTo>
                      <a:pt x="77" y="185"/>
                    </a:lnTo>
                    <a:lnTo>
                      <a:pt x="80" y="193"/>
                    </a:lnTo>
                    <a:lnTo>
                      <a:pt x="80" y="193"/>
                    </a:lnTo>
                    <a:lnTo>
                      <a:pt x="80" y="200"/>
                    </a:lnTo>
                    <a:lnTo>
                      <a:pt x="80" y="200"/>
                    </a:lnTo>
                    <a:lnTo>
                      <a:pt x="34" y="209"/>
                    </a:lnTo>
                    <a:lnTo>
                      <a:pt x="34" y="209"/>
                    </a:lnTo>
                    <a:lnTo>
                      <a:pt x="33" y="203"/>
                    </a:lnTo>
                    <a:lnTo>
                      <a:pt x="33" y="203"/>
                    </a:lnTo>
                    <a:lnTo>
                      <a:pt x="33" y="197"/>
                    </a:lnTo>
                    <a:lnTo>
                      <a:pt x="33" y="197"/>
                    </a:lnTo>
                    <a:lnTo>
                      <a:pt x="33" y="192"/>
                    </a:lnTo>
                    <a:lnTo>
                      <a:pt x="33" y="185"/>
                    </a:lnTo>
                    <a:lnTo>
                      <a:pt x="33" y="185"/>
                    </a:lnTo>
                    <a:lnTo>
                      <a:pt x="28" y="171"/>
                    </a:lnTo>
                    <a:lnTo>
                      <a:pt x="28" y="171"/>
                    </a:lnTo>
                    <a:lnTo>
                      <a:pt x="26" y="166"/>
                    </a:lnTo>
                    <a:lnTo>
                      <a:pt x="26" y="166"/>
                    </a:lnTo>
                    <a:lnTo>
                      <a:pt x="26" y="163"/>
                    </a:lnTo>
                    <a:lnTo>
                      <a:pt x="26" y="163"/>
                    </a:lnTo>
                    <a:lnTo>
                      <a:pt x="24" y="159"/>
                    </a:lnTo>
                    <a:lnTo>
                      <a:pt x="24" y="159"/>
                    </a:lnTo>
                    <a:lnTo>
                      <a:pt x="19" y="147"/>
                    </a:lnTo>
                    <a:lnTo>
                      <a:pt x="19" y="147"/>
                    </a:lnTo>
                    <a:lnTo>
                      <a:pt x="16" y="142"/>
                    </a:lnTo>
                    <a:lnTo>
                      <a:pt x="12" y="137"/>
                    </a:lnTo>
                    <a:lnTo>
                      <a:pt x="12" y="137"/>
                    </a:lnTo>
                    <a:lnTo>
                      <a:pt x="11" y="134"/>
                    </a:lnTo>
                    <a:lnTo>
                      <a:pt x="11" y="129"/>
                    </a:lnTo>
                    <a:lnTo>
                      <a:pt x="11" y="124"/>
                    </a:lnTo>
                    <a:lnTo>
                      <a:pt x="11" y="124"/>
                    </a:lnTo>
                    <a:lnTo>
                      <a:pt x="11" y="117"/>
                    </a:lnTo>
                    <a:lnTo>
                      <a:pt x="11" y="117"/>
                    </a:lnTo>
                    <a:lnTo>
                      <a:pt x="11" y="112"/>
                    </a:lnTo>
                    <a:lnTo>
                      <a:pt x="11" y="110"/>
                    </a:lnTo>
                    <a:lnTo>
                      <a:pt x="11" y="110"/>
                    </a:lnTo>
                    <a:lnTo>
                      <a:pt x="7" y="97"/>
                    </a:lnTo>
                    <a:lnTo>
                      <a:pt x="7" y="91"/>
                    </a:lnTo>
                    <a:lnTo>
                      <a:pt x="7" y="85"/>
                    </a:lnTo>
                    <a:lnTo>
                      <a:pt x="7" y="85"/>
                    </a:lnTo>
                    <a:lnTo>
                      <a:pt x="9" y="80"/>
                    </a:lnTo>
                    <a:lnTo>
                      <a:pt x="9" y="80"/>
                    </a:lnTo>
                    <a:lnTo>
                      <a:pt x="11" y="74"/>
                    </a:lnTo>
                    <a:lnTo>
                      <a:pt x="11" y="74"/>
                    </a:lnTo>
                    <a:lnTo>
                      <a:pt x="11" y="71"/>
                    </a:lnTo>
                    <a:lnTo>
                      <a:pt x="11" y="71"/>
                    </a:lnTo>
                    <a:lnTo>
                      <a:pt x="12" y="68"/>
                    </a:lnTo>
                    <a:lnTo>
                      <a:pt x="12" y="68"/>
                    </a:lnTo>
                    <a:lnTo>
                      <a:pt x="11" y="63"/>
                    </a:lnTo>
                    <a:lnTo>
                      <a:pt x="11" y="63"/>
                    </a:lnTo>
                    <a:lnTo>
                      <a:pt x="7" y="56"/>
                    </a:lnTo>
                    <a:lnTo>
                      <a:pt x="7" y="56"/>
                    </a:lnTo>
                    <a:lnTo>
                      <a:pt x="5" y="51"/>
                    </a:lnTo>
                    <a:lnTo>
                      <a:pt x="5" y="51"/>
                    </a:lnTo>
                    <a:lnTo>
                      <a:pt x="5" y="46"/>
                    </a:lnTo>
                    <a:lnTo>
                      <a:pt x="4" y="42"/>
                    </a:lnTo>
                    <a:lnTo>
                      <a:pt x="4" y="42"/>
                    </a:lnTo>
                    <a:lnTo>
                      <a:pt x="2" y="35"/>
                    </a:lnTo>
                    <a:lnTo>
                      <a:pt x="2" y="30"/>
                    </a:lnTo>
                    <a:lnTo>
                      <a:pt x="2" y="30"/>
                    </a:lnTo>
                    <a:lnTo>
                      <a:pt x="0" y="20"/>
                    </a:lnTo>
                    <a:lnTo>
                      <a:pt x="0" y="20"/>
                    </a:lnTo>
                    <a:lnTo>
                      <a:pt x="16" y="17"/>
                    </a:lnTo>
                    <a:lnTo>
                      <a:pt x="16" y="17"/>
                    </a:lnTo>
                    <a:lnTo>
                      <a:pt x="61" y="7"/>
                    </a:lnTo>
                    <a:lnTo>
                      <a:pt x="61" y="7"/>
                    </a:lnTo>
                    <a:lnTo>
                      <a:pt x="73" y="3"/>
                    </a:lnTo>
                    <a:lnTo>
                      <a:pt x="85" y="0"/>
                    </a:lnTo>
                    <a:lnTo>
                      <a:pt x="85" y="0"/>
                    </a:lnTo>
                    <a:lnTo>
                      <a:pt x="85" y="0"/>
                    </a:lnTo>
                    <a:lnTo>
                      <a:pt x="85" y="0"/>
                    </a:lnTo>
                    <a:lnTo>
                      <a:pt x="85" y="3"/>
                    </a:lnTo>
                    <a:lnTo>
                      <a:pt x="85" y="3"/>
                    </a:lnTo>
                    <a:lnTo>
                      <a:pt x="89" y="7"/>
                    </a:lnTo>
                    <a:lnTo>
                      <a:pt x="90" y="10"/>
                    </a:lnTo>
                    <a:lnTo>
                      <a:pt x="90" y="10"/>
                    </a:lnTo>
                    <a:lnTo>
                      <a:pt x="90" y="13"/>
                    </a:lnTo>
                    <a:lnTo>
                      <a:pt x="90" y="15"/>
                    </a:lnTo>
                    <a:lnTo>
                      <a:pt x="90" y="15"/>
                    </a:lnTo>
                    <a:lnTo>
                      <a:pt x="89" y="18"/>
                    </a:lnTo>
                    <a:lnTo>
                      <a:pt x="89" y="18"/>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Freeform 14">
                <a:extLst>
                  <a:ext uri="{FF2B5EF4-FFF2-40B4-BE49-F238E27FC236}">
                    <a16:creationId xmlns:a16="http://schemas.microsoft.com/office/drawing/2014/main" id="{2C5C1874-D241-A442-907F-00FE80C2CA8A}"/>
                  </a:ext>
                </a:extLst>
              </p:cNvPr>
              <p:cNvSpPr>
                <a:spLocks/>
              </p:cNvSpPr>
              <p:nvPr/>
            </p:nvSpPr>
            <p:spPr bwMode="auto">
              <a:xfrm>
                <a:off x="7400926" y="1606551"/>
                <a:ext cx="409575" cy="757238"/>
              </a:xfrm>
              <a:custGeom>
                <a:avLst/>
                <a:gdLst>
                  <a:gd name="T0" fmla="*/ 257 w 258"/>
                  <a:gd name="T1" fmla="*/ 314 h 477"/>
                  <a:gd name="T2" fmla="*/ 246 w 258"/>
                  <a:gd name="T3" fmla="*/ 339 h 477"/>
                  <a:gd name="T4" fmla="*/ 240 w 258"/>
                  <a:gd name="T5" fmla="*/ 356 h 477"/>
                  <a:gd name="T6" fmla="*/ 236 w 258"/>
                  <a:gd name="T7" fmla="*/ 368 h 477"/>
                  <a:gd name="T8" fmla="*/ 238 w 258"/>
                  <a:gd name="T9" fmla="*/ 379 h 477"/>
                  <a:gd name="T10" fmla="*/ 238 w 258"/>
                  <a:gd name="T11" fmla="*/ 402 h 477"/>
                  <a:gd name="T12" fmla="*/ 236 w 258"/>
                  <a:gd name="T13" fmla="*/ 409 h 477"/>
                  <a:gd name="T14" fmla="*/ 228 w 258"/>
                  <a:gd name="T15" fmla="*/ 418 h 477"/>
                  <a:gd name="T16" fmla="*/ 231 w 258"/>
                  <a:gd name="T17" fmla="*/ 431 h 477"/>
                  <a:gd name="T18" fmla="*/ 214 w 258"/>
                  <a:gd name="T19" fmla="*/ 435 h 477"/>
                  <a:gd name="T20" fmla="*/ 217 w 258"/>
                  <a:gd name="T21" fmla="*/ 443 h 477"/>
                  <a:gd name="T22" fmla="*/ 216 w 258"/>
                  <a:gd name="T23" fmla="*/ 448 h 477"/>
                  <a:gd name="T24" fmla="*/ 204 w 258"/>
                  <a:gd name="T25" fmla="*/ 458 h 477"/>
                  <a:gd name="T26" fmla="*/ 185 w 258"/>
                  <a:gd name="T27" fmla="*/ 457 h 477"/>
                  <a:gd name="T28" fmla="*/ 173 w 258"/>
                  <a:gd name="T29" fmla="*/ 468 h 477"/>
                  <a:gd name="T30" fmla="*/ 163 w 258"/>
                  <a:gd name="T31" fmla="*/ 474 h 477"/>
                  <a:gd name="T32" fmla="*/ 153 w 258"/>
                  <a:gd name="T33" fmla="*/ 468 h 477"/>
                  <a:gd name="T34" fmla="*/ 145 w 258"/>
                  <a:gd name="T35" fmla="*/ 458 h 477"/>
                  <a:gd name="T36" fmla="*/ 143 w 258"/>
                  <a:gd name="T37" fmla="*/ 435 h 477"/>
                  <a:gd name="T38" fmla="*/ 134 w 258"/>
                  <a:gd name="T39" fmla="*/ 418 h 477"/>
                  <a:gd name="T40" fmla="*/ 129 w 258"/>
                  <a:gd name="T41" fmla="*/ 404 h 477"/>
                  <a:gd name="T42" fmla="*/ 121 w 258"/>
                  <a:gd name="T43" fmla="*/ 402 h 477"/>
                  <a:gd name="T44" fmla="*/ 111 w 258"/>
                  <a:gd name="T45" fmla="*/ 399 h 477"/>
                  <a:gd name="T46" fmla="*/ 89 w 258"/>
                  <a:gd name="T47" fmla="*/ 377 h 477"/>
                  <a:gd name="T48" fmla="*/ 87 w 258"/>
                  <a:gd name="T49" fmla="*/ 362 h 477"/>
                  <a:gd name="T50" fmla="*/ 92 w 258"/>
                  <a:gd name="T51" fmla="*/ 346 h 477"/>
                  <a:gd name="T52" fmla="*/ 94 w 258"/>
                  <a:gd name="T53" fmla="*/ 328 h 477"/>
                  <a:gd name="T54" fmla="*/ 82 w 258"/>
                  <a:gd name="T55" fmla="*/ 314 h 477"/>
                  <a:gd name="T56" fmla="*/ 70 w 258"/>
                  <a:gd name="T57" fmla="*/ 321 h 477"/>
                  <a:gd name="T58" fmla="*/ 60 w 258"/>
                  <a:gd name="T59" fmla="*/ 314 h 477"/>
                  <a:gd name="T60" fmla="*/ 55 w 258"/>
                  <a:gd name="T61" fmla="*/ 292 h 477"/>
                  <a:gd name="T62" fmla="*/ 41 w 258"/>
                  <a:gd name="T63" fmla="*/ 282 h 477"/>
                  <a:gd name="T64" fmla="*/ 34 w 258"/>
                  <a:gd name="T65" fmla="*/ 272 h 477"/>
                  <a:gd name="T66" fmla="*/ 17 w 258"/>
                  <a:gd name="T67" fmla="*/ 258 h 477"/>
                  <a:gd name="T68" fmla="*/ 7 w 258"/>
                  <a:gd name="T69" fmla="*/ 238 h 477"/>
                  <a:gd name="T70" fmla="*/ 2 w 258"/>
                  <a:gd name="T71" fmla="*/ 216 h 477"/>
                  <a:gd name="T72" fmla="*/ 2 w 258"/>
                  <a:gd name="T73" fmla="*/ 199 h 477"/>
                  <a:gd name="T74" fmla="*/ 0 w 258"/>
                  <a:gd name="T75" fmla="*/ 192 h 477"/>
                  <a:gd name="T76" fmla="*/ 16 w 258"/>
                  <a:gd name="T77" fmla="*/ 175 h 477"/>
                  <a:gd name="T78" fmla="*/ 26 w 258"/>
                  <a:gd name="T79" fmla="*/ 156 h 477"/>
                  <a:gd name="T80" fmla="*/ 22 w 258"/>
                  <a:gd name="T81" fmla="*/ 134 h 477"/>
                  <a:gd name="T82" fmla="*/ 46 w 258"/>
                  <a:gd name="T83" fmla="*/ 109 h 477"/>
                  <a:gd name="T84" fmla="*/ 60 w 258"/>
                  <a:gd name="T85" fmla="*/ 100 h 477"/>
                  <a:gd name="T86" fmla="*/ 70 w 258"/>
                  <a:gd name="T87" fmla="*/ 87 h 477"/>
                  <a:gd name="T88" fmla="*/ 73 w 258"/>
                  <a:gd name="T89" fmla="*/ 78 h 477"/>
                  <a:gd name="T90" fmla="*/ 72 w 258"/>
                  <a:gd name="T91" fmla="*/ 58 h 477"/>
                  <a:gd name="T92" fmla="*/ 68 w 258"/>
                  <a:gd name="T93" fmla="*/ 48 h 477"/>
                  <a:gd name="T94" fmla="*/ 58 w 258"/>
                  <a:gd name="T95" fmla="*/ 32 h 477"/>
                  <a:gd name="T96" fmla="*/ 50 w 258"/>
                  <a:gd name="T97" fmla="*/ 25 h 477"/>
                  <a:gd name="T98" fmla="*/ 217 w 258"/>
                  <a:gd name="T99" fmla="*/ 0 h 477"/>
                  <a:gd name="T100" fmla="*/ 231 w 258"/>
                  <a:gd name="T101" fmla="*/ 42 h 477"/>
                  <a:gd name="T102" fmla="*/ 248 w 258"/>
                  <a:gd name="T103" fmla="*/ 224 h 477"/>
                  <a:gd name="T104" fmla="*/ 251 w 258"/>
                  <a:gd name="T105" fmla="*/ 275 h 477"/>
                  <a:gd name="T106" fmla="*/ 248 w 258"/>
                  <a:gd name="T107" fmla="*/ 290 h 477"/>
                  <a:gd name="T108" fmla="*/ 255 w 258"/>
                  <a:gd name="T109" fmla="*/ 299 h 477"/>
                  <a:gd name="T110" fmla="*/ 257 w 258"/>
                  <a:gd name="T111" fmla="*/ 30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477">
                    <a:moveTo>
                      <a:pt x="257" y="309"/>
                    </a:moveTo>
                    <a:lnTo>
                      <a:pt x="257" y="309"/>
                    </a:lnTo>
                    <a:lnTo>
                      <a:pt x="257" y="314"/>
                    </a:lnTo>
                    <a:lnTo>
                      <a:pt x="257" y="314"/>
                    </a:lnTo>
                    <a:lnTo>
                      <a:pt x="253" y="316"/>
                    </a:lnTo>
                    <a:lnTo>
                      <a:pt x="253" y="316"/>
                    </a:lnTo>
                    <a:lnTo>
                      <a:pt x="251" y="328"/>
                    </a:lnTo>
                    <a:lnTo>
                      <a:pt x="246" y="339"/>
                    </a:lnTo>
                    <a:lnTo>
                      <a:pt x="246" y="339"/>
                    </a:lnTo>
                    <a:lnTo>
                      <a:pt x="243" y="351"/>
                    </a:lnTo>
                    <a:lnTo>
                      <a:pt x="243" y="351"/>
                    </a:lnTo>
                    <a:lnTo>
                      <a:pt x="240" y="356"/>
                    </a:lnTo>
                    <a:lnTo>
                      <a:pt x="236" y="362"/>
                    </a:lnTo>
                    <a:lnTo>
                      <a:pt x="236" y="362"/>
                    </a:lnTo>
                    <a:lnTo>
                      <a:pt x="236" y="365"/>
                    </a:lnTo>
                    <a:lnTo>
                      <a:pt x="236" y="368"/>
                    </a:lnTo>
                    <a:lnTo>
                      <a:pt x="238" y="370"/>
                    </a:lnTo>
                    <a:lnTo>
                      <a:pt x="238" y="372"/>
                    </a:lnTo>
                    <a:lnTo>
                      <a:pt x="238" y="372"/>
                    </a:lnTo>
                    <a:lnTo>
                      <a:pt x="238" y="379"/>
                    </a:lnTo>
                    <a:lnTo>
                      <a:pt x="234" y="385"/>
                    </a:lnTo>
                    <a:lnTo>
                      <a:pt x="234" y="385"/>
                    </a:lnTo>
                    <a:lnTo>
                      <a:pt x="234" y="394"/>
                    </a:lnTo>
                    <a:lnTo>
                      <a:pt x="238" y="402"/>
                    </a:lnTo>
                    <a:lnTo>
                      <a:pt x="238" y="402"/>
                    </a:lnTo>
                    <a:lnTo>
                      <a:pt x="238" y="406"/>
                    </a:lnTo>
                    <a:lnTo>
                      <a:pt x="236" y="409"/>
                    </a:lnTo>
                    <a:lnTo>
                      <a:pt x="236" y="409"/>
                    </a:lnTo>
                    <a:lnTo>
                      <a:pt x="231" y="412"/>
                    </a:lnTo>
                    <a:lnTo>
                      <a:pt x="229" y="414"/>
                    </a:lnTo>
                    <a:lnTo>
                      <a:pt x="228" y="418"/>
                    </a:lnTo>
                    <a:lnTo>
                      <a:pt x="228" y="418"/>
                    </a:lnTo>
                    <a:lnTo>
                      <a:pt x="229" y="423"/>
                    </a:lnTo>
                    <a:lnTo>
                      <a:pt x="233" y="428"/>
                    </a:lnTo>
                    <a:lnTo>
                      <a:pt x="233" y="428"/>
                    </a:lnTo>
                    <a:lnTo>
                      <a:pt x="231" y="431"/>
                    </a:lnTo>
                    <a:lnTo>
                      <a:pt x="229" y="433"/>
                    </a:lnTo>
                    <a:lnTo>
                      <a:pt x="223" y="433"/>
                    </a:lnTo>
                    <a:lnTo>
                      <a:pt x="216" y="433"/>
                    </a:lnTo>
                    <a:lnTo>
                      <a:pt x="214" y="435"/>
                    </a:lnTo>
                    <a:lnTo>
                      <a:pt x="212" y="436"/>
                    </a:lnTo>
                    <a:lnTo>
                      <a:pt x="212" y="436"/>
                    </a:lnTo>
                    <a:lnTo>
                      <a:pt x="214" y="440"/>
                    </a:lnTo>
                    <a:lnTo>
                      <a:pt x="217" y="443"/>
                    </a:lnTo>
                    <a:lnTo>
                      <a:pt x="217" y="443"/>
                    </a:lnTo>
                    <a:lnTo>
                      <a:pt x="216" y="445"/>
                    </a:lnTo>
                    <a:lnTo>
                      <a:pt x="216" y="448"/>
                    </a:lnTo>
                    <a:lnTo>
                      <a:pt x="216" y="448"/>
                    </a:lnTo>
                    <a:lnTo>
                      <a:pt x="214" y="453"/>
                    </a:lnTo>
                    <a:lnTo>
                      <a:pt x="212" y="457"/>
                    </a:lnTo>
                    <a:lnTo>
                      <a:pt x="209" y="458"/>
                    </a:lnTo>
                    <a:lnTo>
                      <a:pt x="204" y="458"/>
                    </a:lnTo>
                    <a:lnTo>
                      <a:pt x="204" y="458"/>
                    </a:lnTo>
                    <a:lnTo>
                      <a:pt x="195" y="457"/>
                    </a:lnTo>
                    <a:lnTo>
                      <a:pt x="185" y="457"/>
                    </a:lnTo>
                    <a:lnTo>
                      <a:pt x="185" y="457"/>
                    </a:lnTo>
                    <a:lnTo>
                      <a:pt x="182" y="458"/>
                    </a:lnTo>
                    <a:lnTo>
                      <a:pt x="178" y="460"/>
                    </a:lnTo>
                    <a:lnTo>
                      <a:pt x="173" y="468"/>
                    </a:lnTo>
                    <a:lnTo>
                      <a:pt x="173" y="468"/>
                    </a:lnTo>
                    <a:lnTo>
                      <a:pt x="170" y="472"/>
                    </a:lnTo>
                    <a:lnTo>
                      <a:pt x="165" y="477"/>
                    </a:lnTo>
                    <a:lnTo>
                      <a:pt x="165" y="477"/>
                    </a:lnTo>
                    <a:lnTo>
                      <a:pt x="163" y="474"/>
                    </a:lnTo>
                    <a:lnTo>
                      <a:pt x="161" y="474"/>
                    </a:lnTo>
                    <a:lnTo>
                      <a:pt x="161" y="474"/>
                    </a:lnTo>
                    <a:lnTo>
                      <a:pt x="156" y="472"/>
                    </a:lnTo>
                    <a:lnTo>
                      <a:pt x="153" y="468"/>
                    </a:lnTo>
                    <a:lnTo>
                      <a:pt x="153" y="468"/>
                    </a:lnTo>
                    <a:lnTo>
                      <a:pt x="150" y="463"/>
                    </a:lnTo>
                    <a:lnTo>
                      <a:pt x="145" y="458"/>
                    </a:lnTo>
                    <a:lnTo>
                      <a:pt x="145" y="458"/>
                    </a:lnTo>
                    <a:lnTo>
                      <a:pt x="143" y="453"/>
                    </a:lnTo>
                    <a:lnTo>
                      <a:pt x="143" y="446"/>
                    </a:lnTo>
                    <a:lnTo>
                      <a:pt x="143" y="435"/>
                    </a:lnTo>
                    <a:lnTo>
                      <a:pt x="143" y="435"/>
                    </a:lnTo>
                    <a:lnTo>
                      <a:pt x="141" y="428"/>
                    </a:lnTo>
                    <a:lnTo>
                      <a:pt x="139" y="423"/>
                    </a:lnTo>
                    <a:lnTo>
                      <a:pt x="139" y="423"/>
                    </a:lnTo>
                    <a:lnTo>
                      <a:pt x="134" y="418"/>
                    </a:lnTo>
                    <a:lnTo>
                      <a:pt x="131" y="412"/>
                    </a:lnTo>
                    <a:lnTo>
                      <a:pt x="131" y="412"/>
                    </a:lnTo>
                    <a:lnTo>
                      <a:pt x="129" y="407"/>
                    </a:lnTo>
                    <a:lnTo>
                      <a:pt x="129" y="404"/>
                    </a:lnTo>
                    <a:lnTo>
                      <a:pt x="128" y="402"/>
                    </a:lnTo>
                    <a:lnTo>
                      <a:pt x="128" y="402"/>
                    </a:lnTo>
                    <a:lnTo>
                      <a:pt x="124" y="402"/>
                    </a:lnTo>
                    <a:lnTo>
                      <a:pt x="121" y="402"/>
                    </a:lnTo>
                    <a:lnTo>
                      <a:pt x="117" y="402"/>
                    </a:lnTo>
                    <a:lnTo>
                      <a:pt x="114" y="402"/>
                    </a:lnTo>
                    <a:lnTo>
                      <a:pt x="114" y="402"/>
                    </a:lnTo>
                    <a:lnTo>
                      <a:pt x="111" y="399"/>
                    </a:lnTo>
                    <a:lnTo>
                      <a:pt x="105" y="394"/>
                    </a:lnTo>
                    <a:lnTo>
                      <a:pt x="97" y="384"/>
                    </a:lnTo>
                    <a:lnTo>
                      <a:pt x="97" y="384"/>
                    </a:lnTo>
                    <a:lnTo>
                      <a:pt x="89" y="377"/>
                    </a:lnTo>
                    <a:lnTo>
                      <a:pt x="85" y="373"/>
                    </a:lnTo>
                    <a:lnTo>
                      <a:pt x="85" y="367"/>
                    </a:lnTo>
                    <a:lnTo>
                      <a:pt x="85" y="367"/>
                    </a:lnTo>
                    <a:lnTo>
                      <a:pt x="87" y="362"/>
                    </a:lnTo>
                    <a:lnTo>
                      <a:pt x="87" y="362"/>
                    </a:lnTo>
                    <a:lnTo>
                      <a:pt x="89" y="356"/>
                    </a:lnTo>
                    <a:lnTo>
                      <a:pt x="89" y="356"/>
                    </a:lnTo>
                    <a:lnTo>
                      <a:pt x="92" y="346"/>
                    </a:lnTo>
                    <a:lnTo>
                      <a:pt x="92" y="346"/>
                    </a:lnTo>
                    <a:lnTo>
                      <a:pt x="94" y="339"/>
                    </a:lnTo>
                    <a:lnTo>
                      <a:pt x="94" y="333"/>
                    </a:lnTo>
                    <a:lnTo>
                      <a:pt x="94" y="328"/>
                    </a:lnTo>
                    <a:lnTo>
                      <a:pt x="90" y="321"/>
                    </a:lnTo>
                    <a:lnTo>
                      <a:pt x="90" y="321"/>
                    </a:lnTo>
                    <a:lnTo>
                      <a:pt x="87" y="316"/>
                    </a:lnTo>
                    <a:lnTo>
                      <a:pt x="82" y="314"/>
                    </a:lnTo>
                    <a:lnTo>
                      <a:pt x="78" y="316"/>
                    </a:lnTo>
                    <a:lnTo>
                      <a:pt x="73" y="319"/>
                    </a:lnTo>
                    <a:lnTo>
                      <a:pt x="73" y="319"/>
                    </a:lnTo>
                    <a:lnTo>
                      <a:pt x="70" y="321"/>
                    </a:lnTo>
                    <a:lnTo>
                      <a:pt x="68" y="322"/>
                    </a:lnTo>
                    <a:lnTo>
                      <a:pt x="65" y="319"/>
                    </a:lnTo>
                    <a:lnTo>
                      <a:pt x="65" y="319"/>
                    </a:lnTo>
                    <a:lnTo>
                      <a:pt x="60" y="314"/>
                    </a:lnTo>
                    <a:lnTo>
                      <a:pt x="58" y="307"/>
                    </a:lnTo>
                    <a:lnTo>
                      <a:pt x="58" y="307"/>
                    </a:lnTo>
                    <a:lnTo>
                      <a:pt x="56" y="297"/>
                    </a:lnTo>
                    <a:lnTo>
                      <a:pt x="55" y="292"/>
                    </a:lnTo>
                    <a:lnTo>
                      <a:pt x="51" y="287"/>
                    </a:lnTo>
                    <a:lnTo>
                      <a:pt x="51" y="287"/>
                    </a:lnTo>
                    <a:lnTo>
                      <a:pt x="46" y="283"/>
                    </a:lnTo>
                    <a:lnTo>
                      <a:pt x="41" y="282"/>
                    </a:lnTo>
                    <a:lnTo>
                      <a:pt x="41" y="282"/>
                    </a:lnTo>
                    <a:lnTo>
                      <a:pt x="38" y="277"/>
                    </a:lnTo>
                    <a:lnTo>
                      <a:pt x="34" y="272"/>
                    </a:lnTo>
                    <a:lnTo>
                      <a:pt x="34" y="272"/>
                    </a:lnTo>
                    <a:lnTo>
                      <a:pt x="31" y="268"/>
                    </a:lnTo>
                    <a:lnTo>
                      <a:pt x="26" y="265"/>
                    </a:lnTo>
                    <a:lnTo>
                      <a:pt x="21" y="261"/>
                    </a:lnTo>
                    <a:lnTo>
                      <a:pt x="17" y="258"/>
                    </a:lnTo>
                    <a:lnTo>
                      <a:pt x="17" y="258"/>
                    </a:lnTo>
                    <a:lnTo>
                      <a:pt x="10" y="248"/>
                    </a:lnTo>
                    <a:lnTo>
                      <a:pt x="7" y="238"/>
                    </a:lnTo>
                    <a:lnTo>
                      <a:pt x="7" y="238"/>
                    </a:lnTo>
                    <a:lnTo>
                      <a:pt x="4" y="227"/>
                    </a:lnTo>
                    <a:lnTo>
                      <a:pt x="2" y="221"/>
                    </a:lnTo>
                    <a:lnTo>
                      <a:pt x="2" y="216"/>
                    </a:lnTo>
                    <a:lnTo>
                      <a:pt x="2" y="216"/>
                    </a:lnTo>
                    <a:lnTo>
                      <a:pt x="4" y="210"/>
                    </a:lnTo>
                    <a:lnTo>
                      <a:pt x="4" y="204"/>
                    </a:lnTo>
                    <a:lnTo>
                      <a:pt x="4" y="204"/>
                    </a:lnTo>
                    <a:lnTo>
                      <a:pt x="2" y="199"/>
                    </a:lnTo>
                    <a:lnTo>
                      <a:pt x="0" y="192"/>
                    </a:lnTo>
                    <a:lnTo>
                      <a:pt x="0" y="192"/>
                    </a:lnTo>
                    <a:lnTo>
                      <a:pt x="0" y="192"/>
                    </a:lnTo>
                    <a:lnTo>
                      <a:pt x="0" y="192"/>
                    </a:lnTo>
                    <a:lnTo>
                      <a:pt x="4" y="187"/>
                    </a:lnTo>
                    <a:lnTo>
                      <a:pt x="7" y="182"/>
                    </a:lnTo>
                    <a:lnTo>
                      <a:pt x="16" y="175"/>
                    </a:lnTo>
                    <a:lnTo>
                      <a:pt x="16" y="175"/>
                    </a:lnTo>
                    <a:lnTo>
                      <a:pt x="24" y="168"/>
                    </a:lnTo>
                    <a:lnTo>
                      <a:pt x="26" y="163"/>
                    </a:lnTo>
                    <a:lnTo>
                      <a:pt x="26" y="156"/>
                    </a:lnTo>
                    <a:lnTo>
                      <a:pt x="26" y="156"/>
                    </a:lnTo>
                    <a:lnTo>
                      <a:pt x="27" y="144"/>
                    </a:lnTo>
                    <a:lnTo>
                      <a:pt x="27" y="139"/>
                    </a:lnTo>
                    <a:lnTo>
                      <a:pt x="22" y="134"/>
                    </a:lnTo>
                    <a:lnTo>
                      <a:pt x="22" y="134"/>
                    </a:lnTo>
                    <a:lnTo>
                      <a:pt x="26" y="124"/>
                    </a:lnTo>
                    <a:lnTo>
                      <a:pt x="29" y="117"/>
                    </a:lnTo>
                    <a:lnTo>
                      <a:pt x="36" y="112"/>
                    </a:lnTo>
                    <a:lnTo>
                      <a:pt x="46" y="109"/>
                    </a:lnTo>
                    <a:lnTo>
                      <a:pt x="46" y="109"/>
                    </a:lnTo>
                    <a:lnTo>
                      <a:pt x="50" y="107"/>
                    </a:lnTo>
                    <a:lnTo>
                      <a:pt x="53" y="105"/>
                    </a:lnTo>
                    <a:lnTo>
                      <a:pt x="60" y="100"/>
                    </a:lnTo>
                    <a:lnTo>
                      <a:pt x="60" y="100"/>
                    </a:lnTo>
                    <a:lnTo>
                      <a:pt x="63" y="98"/>
                    </a:lnTo>
                    <a:lnTo>
                      <a:pt x="66" y="95"/>
                    </a:lnTo>
                    <a:lnTo>
                      <a:pt x="70" y="87"/>
                    </a:lnTo>
                    <a:lnTo>
                      <a:pt x="70" y="87"/>
                    </a:lnTo>
                    <a:lnTo>
                      <a:pt x="72" y="83"/>
                    </a:lnTo>
                    <a:lnTo>
                      <a:pt x="73" y="78"/>
                    </a:lnTo>
                    <a:lnTo>
                      <a:pt x="73" y="78"/>
                    </a:lnTo>
                    <a:lnTo>
                      <a:pt x="73" y="71"/>
                    </a:lnTo>
                    <a:lnTo>
                      <a:pt x="72" y="64"/>
                    </a:lnTo>
                    <a:lnTo>
                      <a:pt x="72" y="64"/>
                    </a:lnTo>
                    <a:lnTo>
                      <a:pt x="72" y="58"/>
                    </a:lnTo>
                    <a:lnTo>
                      <a:pt x="72" y="51"/>
                    </a:lnTo>
                    <a:lnTo>
                      <a:pt x="72" y="51"/>
                    </a:lnTo>
                    <a:lnTo>
                      <a:pt x="70" y="49"/>
                    </a:lnTo>
                    <a:lnTo>
                      <a:pt x="68" y="48"/>
                    </a:lnTo>
                    <a:lnTo>
                      <a:pt x="63" y="42"/>
                    </a:lnTo>
                    <a:lnTo>
                      <a:pt x="63" y="42"/>
                    </a:lnTo>
                    <a:lnTo>
                      <a:pt x="61" y="37"/>
                    </a:lnTo>
                    <a:lnTo>
                      <a:pt x="58" y="32"/>
                    </a:lnTo>
                    <a:lnTo>
                      <a:pt x="58" y="32"/>
                    </a:lnTo>
                    <a:lnTo>
                      <a:pt x="55" y="29"/>
                    </a:lnTo>
                    <a:lnTo>
                      <a:pt x="50" y="25"/>
                    </a:lnTo>
                    <a:lnTo>
                      <a:pt x="50" y="25"/>
                    </a:lnTo>
                    <a:lnTo>
                      <a:pt x="46" y="20"/>
                    </a:lnTo>
                    <a:lnTo>
                      <a:pt x="44" y="17"/>
                    </a:lnTo>
                    <a:lnTo>
                      <a:pt x="217" y="0"/>
                    </a:lnTo>
                    <a:lnTo>
                      <a:pt x="217" y="0"/>
                    </a:lnTo>
                    <a:lnTo>
                      <a:pt x="217" y="14"/>
                    </a:lnTo>
                    <a:lnTo>
                      <a:pt x="223" y="25"/>
                    </a:lnTo>
                    <a:lnTo>
                      <a:pt x="223" y="25"/>
                    </a:lnTo>
                    <a:lnTo>
                      <a:pt x="231" y="42"/>
                    </a:lnTo>
                    <a:lnTo>
                      <a:pt x="231" y="42"/>
                    </a:lnTo>
                    <a:lnTo>
                      <a:pt x="231" y="46"/>
                    </a:lnTo>
                    <a:lnTo>
                      <a:pt x="231" y="46"/>
                    </a:lnTo>
                    <a:lnTo>
                      <a:pt x="248" y="224"/>
                    </a:lnTo>
                    <a:lnTo>
                      <a:pt x="248" y="224"/>
                    </a:lnTo>
                    <a:lnTo>
                      <a:pt x="251" y="250"/>
                    </a:lnTo>
                    <a:lnTo>
                      <a:pt x="253" y="263"/>
                    </a:lnTo>
                    <a:lnTo>
                      <a:pt x="251" y="275"/>
                    </a:lnTo>
                    <a:lnTo>
                      <a:pt x="251" y="275"/>
                    </a:lnTo>
                    <a:lnTo>
                      <a:pt x="248" y="282"/>
                    </a:lnTo>
                    <a:lnTo>
                      <a:pt x="248" y="285"/>
                    </a:lnTo>
                    <a:lnTo>
                      <a:pt x="248" y="290"/>
                    </a:lnTo>
                    <a:lnTo>
                      <a:pt x="248" y="290"/>
                    </a:lnTo>
                    <a:lnTo>
                      <a:pt x="250" y="294"/>
                    </a:lnTo>
                    <a:lnTo>
                      <a:pt x="253" y="297"/>
                    </a:lnTo>
                    <a:lnTo>
                      <a:pt x="255" y="299"/>
                    </a:lnTo>
                    <a:lnTo>
                      <a:pt x="258" y="302"/>
                    </a:lnTo>
                    <a:lnTo>
                      <a:pt x="258" y="302"/>
                    </a:lnTo>
                    <a:lnTo>
                      <a:pt x="257" y="309"/>
                    </a:lnTo>
                    <a:lnTo>
                      <a:pt x="257" y="309"/>
                    </a:lnTo>
                    <a:close/>
                  </a:path>
                </a:pathLst>
              </a:custGeom>
              <a:solidFill>
                <a:schemeClr val="accent2"/>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Freeform 15">
                <a:extLst>
                  <a:ext uri="{FF2B5EF4-FFF2-40B4-BE49-F238E27FC236}">
                    <a16:creationId xmlns:a16="http://schemas.microsoft.com/office/drawing/2014/main" id="{DF714074-4140-FD4B-B777-E4352B2BDE7C}"/>
                  </a:ext>
                </a:extLst>
              </p:cNvPr>
              <p:cNvSpPr>
                <a:spLocks/>
              </p:cNvSpPr>
              <p:nvPr/>
            </p:nvSpPr>
            <p:spPr bwMode="auto">
              <a:xfrm>
                <a:off x="6848475" y="784226"/>
                <a:ext cx="657225" cy="736600"/>
              </a:xfrm>
              <a:custGeom>
                <a:avLst/>
                <a:gdLst>
                  <a:gd name="T0" fmla="*/ 369 w 414"/>
                  <a:gd name="T1" fmla="*/ 100 h 464"/>
                  <a:gd name="T2" fmla="*/ 330 w 414"/>
                  <a:gd name="T3" fmla="*/ 139 h 464"/>
                  <a:gd name="T4" fmla="*/ 289 w 414"/>
                  <a:gd name="T5" fmla="*/ 182 h 464"/>
                  <a:gd name="T6" fmla="*/ 280 w 414"/>
                  <a:gd name="T7" fmla="*/ 185 h 464"/>
                  <a:gd name="T8" fmla="*/ 280 w 414"/>
                  <a:gd name="T9" fmla="*/ 231 h 464"/>
                  <a:gd name="T10" fmla="*/ 269 w 414"/>
                  <a:gd name="T11" fmla="*/ 253 h 464"/>
                  <a:gd name="T12" fmla="*/ 253 w 414"/>
                  <a:gd name="T13" fmla="*/ 285 h 464"/>
                  <a:gd name="T14" fmla="*/ 263 w 414"/>
                  <a:gd name="T15" fmla="*/ 297 h 464"/>
                  <a:gd name="T16" fmla="*/ 257 w 414"/>
                  <a:gd name="T17" fmla="*/ 316 h 464"/>
                  <a:gd name="T18" fmla="*/ 260 w 414"/>
                  <a:gd name="T19" fmla="*/ 358 h 464"/>
                  <a:gd name="T20" fmla="*/ 287 w 414"/>
                  <a:gd name="T21" fmla="*/ 370 h 464"/>
                  <a:gd name="T22" fmla="*/ 306 w 414"/>
                  <a:gd name="T23" fmla="*/ 372 h 464"/>
                  <a:gd name="T24" fmla="*/ 321 w 414"/>
                  <a:gd name="T25" fmla="*/ 394 h 464"/>
                  <a:gd name="T26" fmla="*/ 338 w 414"/>
                  <a:gd name="T27" fmla="*/ 411 h 464"/>
                  <a:gd name="T28" fmla="*/ 358 w 414"/>
                  <a:gd name="T29" fmla="*/ 430 h 464"/>
                  <a:gd name="T30" fmla="*/ 358 w 414"/>
                  <a:gd name="T31" fmla="*/ 443 h 464"/>
                  <a:gd name="T32" fmla="*/ 357 w 414"/>
                  <a:gd name="T33" fmla="*/ 455 h 464"/>
                  <a:gd name="T34" fmla="*/ 51 w 414"/>
                  <a:gd name="T35" fmla="*/ 314 h 464"/>
                  <a:gd name="T36" fmla="*/ 33 w 414"/>
                  <a:gd name="T37" fmla="*/ 279 h 464"/>
                  <a:gd name="T38" fmla="*/ 39 w 414"/>
                  <a:gd name="T39" fmla="*/ 252 h 464"/>
                  <a:gd name="T40" fmla="*/ 29 w 414"/>
                  <a:gd name="T41" fmla="*/ 226 h 464"/>
                  <a:gd name="T42" fmla="*/ 26 w 414"/>
                  <a:gd name="T43" fmla="*/ 209 h 464"/>
                  <a:gd name="T44" fmla="*/ 26 w 414"/>
                  <a:gd name="T45" fmla="*/ 190 h 464"/>
                  <a:gd name="T46" fmla="*/ 26 w 414"/>
                  <a:gd name="T47" fmla="*/ 170 h 464"/>
                  <a:gd name="T48" fmla="*/ 26 w 414"/>
                  <a:gd name="T49" fmla="*/ 148 h 464"/>
                  <a:gd name="T50" fmla="*/ 26 w 414"/>
                  <a:gd name="T51" fmla="*/ 133 h 464"/>
                  <a:gd name="T52" fmla="*/ 19 w 414"/>
                  <a:gd name="T53" fmla="*/ 123 h 464"/>
                  <a:gd name="T54" fmla="*/ 14 w 414"/>
                  <a:gd name="T55" fmla="*/ 109 h 464"/>
                  <a:gd name="T56" fmla="*/ 9 w 414"/>
                  <a:gd name="T57" fmla="*/ 82 h 464"/>
                  <a:gd name="T58" fmla="*/ 7 w 414"/>
                  <a:gd name="T59" fmla="*/ 61 h 464"/>
                  <a:gd name="T60" fmla="*/ 4 w 414"/>
                  <a:gd name="T61" fmla="*/ 50 h 464"/>
                  <a:gd name="T62" fmla="*/ 9 w 414"/>
                  <a:gd name="T63" fmla="*/ 31 h 464"/>
                  <a:gd name="T64" fmla="*/ 6 w 414"/>
                  <a:gd name="T65" fmla="*/ 17 h 464"/>
                  <a:gd name="T66" fmla="*/ 62 w 414"/>
                  <a:gd name="T67" fmla="*/ 0 h 464"/>
                  <a:gd name="T68" fmla="*/ 106 w 414"/>
                  <a:gd name="T69" fmla="*/ 0 h 464"/>
                  <a:gd name="T70" fmla="*/ 112 w 414"/>
                  <a:gd name="T71" fmla="*/ 12 h 464"/>
                  <a:gd name="T72" fmla="*/ 123 w 414"/>
                  <a:gd name="T73" fmla="*/ 2 h 464"/>
                  <a:gd name="T74" fmla="*/ 138 w 414"/>
                  <a:gd name="T75" fmla="*/ 10 h 464"/>
                  <a:gd name="T76" fmla="*/ 158 w 414"/>
                  <a:gd name="T77" fmla="*/ 17 h 464"/>
                  <a:gd name="T78" fmla="*/ 170 w 414"/>
                  <a:gd name="T79" fmla="*/ 19 h 464"/>
                  <a:gd name="T80" fmla="*/ 192 w 414"/>
                  <a:gd name="T81" fmla="*/ 36 h 464"/>
                  <a:gd name="T82" fmla="*/ 207 w 414"/>
                  <a:gd name="T83" fmla="*/ 29 h 464"/>
                  <a:gd name="T84" fmla="*/ 230 w 414"/>
                  <a:gd name="T85" fmla="*/ 31 h 464"/>
                  <a:gd name="T86" fmla="*/ 248 w 414"/>
                  <a:gd name="T87" fmla="*/ 39 h 464"/>
                  <a:gd name="T88" fmla="*/ 263 w 414"/>
                  <a:gd name="T89" fmla="*/ 53 h 464"/>
                  <a:gd name="T90" fmla="*/ 277 w 414"/>
                  <a:gd name="T91" fmla="*/ 53 h 464"/>
                  <a:gd name="T92" fmla="*/ 308 w 414"/>
                  <a:gd name="T93" fmla="*/ 68 h 464"/>
                  <a:gd name="T94" fmla="*/ 321 w 414"/>
                  <a:gd name="T95" fmla="*/ 70 h 464"/>
                  <a:gd name="T96" fmla="*/ 338 w 414"/>
                  <a:gd name="T97" fmla="*/ 60 h 464"/>
                  <a:gd name="T98" fmla="*/ 353 w 414"/>
                  <a:gd name="T99" fmla="*/ 58 h 464"/>
                  <a:gd name="T100" fmla="*/ 362 w 414"/>
                  <a:gd name="T101" fmla="*/ 55 h 464"/>
                  <a:gd name="T102" fmla="*/ 377 w 414"/>
                  <a:gd name="T103" fmla="*/ 58 h 464"/>
                  <a:gd name="T104" fmla="*/ 394 w 414"/>
                  <a:gd name="T105" fmla="*/ 61 h 464"/>
                  <a:gd name="T106" fmla="*/ 414 w 414"/>
                  <a:gd name="T107" fmla="*/ 73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64">
                    <a:moveTo>
                      <a:pt x="411" y="78"/>
                    </a:moveTo>
                    <a:lnTo>
                      <a:pt x="411" y="78"/>
                    </a:lnTo>
                    <a:lnTo>
                      <a:pt x="399" y="85"/>
                    </a:lnTo>
                    <a:lnTo>
                      <a:pt x="387" y="90"/>
                    </a:lnTo>
                    <a:lnTo>
                      <a:pt x="375" y="97"/>
                    </a:lnTo>
                    <a:lnTo>
                      <a:pt x="369" y="100"/>
                    </a:lnTo>
                    <a:lnTo>
                      <a:pt x="364" y="106"/>
                    </a:lnTo>
                    <a:lnTo>
                      <a:pt x="364" y="106"/>
                    </a:lnTo>
                    <a:lnTo>
                      <a:pt x="347" y="124"/>
                    </a:lnTo>
                    <a:lnTo>
                      <a:pt x="347" y="124"/>
                    </a:lnTo>
                    <a:lnTo>
                      <a:pt x="330" y="139"/>
                    </a:lnTo>
                    <a:lnTo>
                      <a:pt x="330" y="139"/>
                    </a:lnTo>
                    <a:lnTo>
                      <a:pt x="311" y="156"/>
                    </a:lnTo>
                    <a:lnTo>
                      <a:pt x="294" y="173"/>
                    </a:lnTo>
                    <a:lnTo>
                      <a:pt x="294" y="173"/>
                    </a:lnTo>
                    <a:lnTo>
                      <a:pt x="291" y="177"/>
                    </a:lnTo>
                    <a:lnTo>
                      <a:pt x="289" y="180"/>
                    </a:lnTo>
                    <a:lnTo>
                      <a:pt x="289" y="182"/>
                    </a:lnTo>
                    <a:lnTo>
                      <a:pt x="291" y="184"/>
                    </a:lnTo>
                    <a:lnTo>
                      <a:pt x="291" y="184"/>
                    </a:lnTo>
                    <a:lnTo>
                      <a:pt x="289" y="184"/>
                    </a:lnTo>
                    <a:lnTo>
                      <a:pt x="289" y="184"/>
                    </a:lnTo>
                    <a:lnTo>
                      <a:pt x="284" y="184"/>
                    </a:lnTo>
                    <a:lnTo>
                      <a:pt x="280" y="185"/>
                    </a:lnTo>
                    <a:lnTo>
                      <a:pt x="279" y="189"/>
                    </a:lnTo>
                    <a:lnTo>
                      <a:pt x="279" y="192"/>
                    </a:lnTo>
                    <a:lnTo>
                      <a:pt x="279" y="199"/>
                    </a:lnTo>
                    <a:lnTo>
                      <a:pt x="280" y="206"/>
                    </a:lnTo>
                    <a:lnTo>
                      <a:pt x="280" y="206"/>
                    </a:lnTo>
                    <a:lnTo>
                      <a:pt x="280" y="231"/>
                    </a:lnTo>
                    <a:lnTo>
                      <a:pt x="280" y="231"/>
                    </a:lnTo>
                    <a:lnTo>
                      <a:pt x="280" y="240"/>
                    </a:lnTo>
                    <a:lnTo>
                      <a:pt x="279" y="243"/>
                    </a:lnTo>
                    <a:lnTo>
                      <a:pt x="275" y="248"/>
                    </a:lnTo>
                    <a:lnTo>
                      <a:pt x="275" y="248"/>
                    </a:lnTo>
                    <a:lnTo>
                      <a:pt x="269" y="253"/>
                    </a:lnTo>
                    <a:lnTo>
                      <a:pt x="262" y="260"/>
                    </a:lnTo>
                    <a:lnTo>
                      <a:pt x="257" y="267"/>
                    </a:lnTo>
                    <a:lnTo>
                      <a:pt x="253" y="275"/>
                    </a:lnTo>
                    <a:lnTo>
                      <a:pt x="253" y="275"/>
                    </a:lnTo>
                    <a:lnTo>
                      <a:pt x="253" y="282"/>
                    </a:lnTo>
                    <a:lnTo>
                      <a:pt x="253" y="285"/>
                    </a:lnTo>
                    <a:lnTo>
                      <a:pt x="253" y="287"/>
                    </a:lnTo>
                    <a:lnTo>
                      <a:pt x="253" y="287"/>
                    </a:lnTo>
                    <a:lnTo>
                      <a:pt x="258" y="291"/>
                    </a:lnTo>
                    <a:lnTo>
                      <a:pt x="262" y="294"/>
                    </a:lnTo>
                    <a:lnTo>
                      <a:pt x="262" y="294"/>
                    </a:lnTo>
                    <a:lnTo>
                      <a:pt x="263" y="297"/>
                    </a:lnTo>
                    <a:lnTo>
                      <a:pt x="263" y="299"/>
                    </a:lnTo>
                    <a:lnTo>
                      <a:pt x="262" y="304"/>
                    </a:lnTo>
                    <a:lnTo>
                      <a:pt x="262" y="304"/>
                    </a:lnTo>
                    <a:lnTo>
                      <a:pt x="258" y="311"/>
                    </a:lnTo>
                    <a:lnTo>
                      <a:pt x="257" y="316"/>
                    </a:lnTo>
                    <a:lnTo>
                      <a:pt x="257" y="316"/>
                    </a:lnTo>
                    <a:lnTo>
                      <a:pt x="255" y="341"/>
                    </a:lnTo>
                    <a:lnTo>
                      <a:pt x="255" y="341"/>
                    </a:lnTo>
                    <a:lnTo>
                      <a:pt x="255" y="348"/>
                    </a:lnTo>
                    <a:lnTo>
                      <a:pt x="255" y="353"/>
                    </a:lnTo>
                    <a:lnTo>
                      <a:pt x="255" y="353"/>
                    </a:lnTo>
                    <a:lnTo>
                      <a:pt x="260" y="358"/>
                    </a:lnTo>
                    <a:lnTo>
                      <a:pt x="265" y="360"/>
                    </a:lnTo>
                    <a:lnTo>
                      <a:pt x="265" y="360"/>
                    </a:lnTo>
                    <a:lnTo>
                      <a:pt x="270" y="365"/>
                    </a:lnTo>
                    <a:lnTo>
                      <a:pt x="275" y="367"/>
                    </a:lnTo>
                    <a:lnTo>
                      <a:pt x="275" y="367"/>
                    </a:lnTo>
                    <a:lnTo>
                      <a:pt x="287" y="370"/>
                    </a:lnTo>
                    <a:lnTo>
                      <a:pt x="287" y="370"/>
                    </a:lnTo>
                    <a:lnTo>
                      <a:pt x="292" y="372"/>
                    </a:lnTo>
                    <a:lnTo>
                      <a:pt x="297" y="372"/>
                    </a:lnTo>
                    <a:lnTo>
                      <a:pt x="297" y="372"/>
                    </a:lnTo>
                    <a:lnTo>
                      <a:pt x="304" y="372"/>
                    </a:lnTo>
                    <a:lnTo>
                      <a:pt x="306" y="372"/>
                    </a:lnTo>
                    <a:lnTo>
                      <a:pt x="309" y="374"/>
                    </a:lnTo>
                    <a:lnTo>
                      <a:pt x="309" y="374"/>
                    </a:lnTo>
                    <a:lnTo>
                      <a:pt x="314" y="384"/>
                    </a:lnTo>
                    <a:lnTo>
                      <a:pt x="314" y="384"/>
                    </a:lnTo>
                    <a:lnTo>
                      <a:pt x="321" y="394"/>
                    </a:lnTo>
                    <a:lnTo>
                      <a:pt x="321" y="394"/>
                    </a:lnTo>
                    <a:lnTo>
                      <a:pt x="326" y="399"/>
                    </a:lnTo>
                    <a:lnTo>
                      <a:pt x="331" y="403"/>
                    </a:lnTo>
                    <a:lnTo>
                      <a:pt x="331" y="403"/>
                    </a:lnTo>
                    <a:lnTo>
                      <a:pt x="335" y="406"/>
                    </a:lnTo>
                    <a:lnTo>
                      <a:pt x="338" y="411"/>
                    </a:lnTo>
                    <a:lnTo>
                      <a:pt x="338" y="411"/>
                    </a:lnTo>
                    <a:lnTo>
                      <a:pt x="342" y="414"/>
                    </a:lnTo>
                    <a:lnTo>
                      <a:pt x="347" y="418"/>
                    </a:lnTo>
                    <a:lnTo>
                      <a:pt x="352" y="421"/>
                    </a:lnTo>
                    <a:lnTo>
                      <a:pt x="355" y="425"/>
                    </a:lnTo>
                    <a:lnTo>
                      <a:pt x="355" y="425"/>
                    </a:lnTo>
                    <a:lnTo>
                      <a:pt x="358" y="430"/>
                    </a:lnTo>
                    <a:lnTo>
                      <a:pt x="358" y="437"/>
                    </a:lnTo>
                    <a:lnTo>
                      <a:pt x="358" y="437"/>
                    </a:lnTo>
                    <a:lnTo>
                      <a:pt x="360" y="438"/>
                    </a:lnTo>
                    <a:lnTo>
                      <a:pt x="360" y="440"/>
                    </a:lnTo>
                    <a:lnTo>
                      <a:pt x="360" y="440"/>
                    </a:lnTo>
                    <a:lnTo>
                      <a:pt x="358" y="443"/>
                    </a:lnTo>
                    <a:lnTo>
                      <a:pt x="357" y="447"/>
                    </a:lnTo>
                    <a:lnTo>
                      <a:pt x="357" y="447"/>
                    </a:lnTo>
                    <a:lnTo>
                      <a:pt x="355" y="450"/>
                    </a:lnTo>
                    <a:lnTo>
                      <a:pt x="357" y="454"/>
                    </a:lnTo>
                    <a:lnTo>
                      <a:pt x="357" y="454"/>
                    </a:lnTo>
                    <a:lnTo>
                      <a:pt x="357" y="455"/>
                    </a:lnTo>
                    <a:lnTo>
                      <a:pt x="357" y="455"/>
                    </a:lnTo>
                    <a:lnTo>
                      <a:pt x="331" y="459"/>
                    </a:lnTo>
                    <a:lnTo>
                      <a:pt x="296" y="460"/>
                    </a:lnTo>
                    <a:lnTo>
                      <a:pt x="207" y="464"/>
                    </a:lnTo>
                    <a:lnTo>
                      <a:pt x="53" y="464"/>
                    </a:lnTo>
                    <a:lnTo>
                      <a:pt x="51" y="314"/>
                    </a:lnTo>
                    <a:lnTo>
                      <a:pt x="51" y="314"/>
                    </a:lnTo>
                    <a:lnTo>
                      <a:pt x="43" y="306"/>
                    </a:lnTo>
                    <a:lnTo>
                      <a:pt x="34" y="296"/>
                    </a:lnTo>
                    <a:lnTo>
                      <a:pt x="34" y="296"/>
                    </a:lnTo>
                    <a:lnTo>
                      <a:pt x="33" y="287"/>
                    </a:lnTo>
                    <a:lnTo>
                      <a:pt x="33" y="279"/>
                    </a:lnTo>
                    <a:lnTo>
                      <a:pt x="33" y="279"/>
                    </a:lnTo>
                    <a:lnTo>
                      <a:pt x="33" y="274"/>
                    </a:lnTo>
                    <a:lnTo>
                      <a:pt x="34" y="268"/>
                    </a:lnTo>
                    <a:lnTo>
                      <a:pt x="38" y="258"/>
                    </a:lnTo>
                    <a:lnTo>
                      <a:pt x="38" y="258"/>
                    </a:lnTo>
                    <a:lnTo>
                      <a:pt x="39" y="252"/>
                    </a:lnTo>
                    <a:lnTo>
                      <a:pt x="38" y="245"/>
                    </a:lnTo>
                    <a:lnTo>
                      <a:pt x="38" y="245"/>
                    </a:lnTo>
                    <a:lnTo>
                      <a:pt x="31" y="231"/>
                    </a:lnTo>
                    <a:lnTo>
                      <a:pt x="31" y="231"/>
                    </a:lnTo>
                    <a:lnTo>
                      <a:pt x="29" y="226"/>
                    </a:lnTo>
                    <a:lnTo>
                      <a:pt x="29" y="226"/>
                    </a:lnTo>
                    <a:lnTo>
                      <a:pt x="28" y="223"/>
                    </a:lnTo>
                    <a:lnTo>
                      <a:pt x="28" y="219"/>
                    </a:lnTo>
                    <a:lnTo>
                      <a:pt x="28" y="219"/>
                    </a:lnTo>
                    <a:lnTo>
                      <a:pt x="28" y="212"/>
                    </a:lnTo>
                    <a:lnTo>
                      <a:pt x="28" y="212"/>
                    </a:lnTo>
                    <a:lnTo>
                      <a:pt x="26" y="209"/>
                    </a:lnTo>
                    <a:lnTo>
                      <a:pt x="24" y="206"/>
                    </a:lnTo>
                    <a:lnTo>
                      <a:pt x="24" y="206"/>
                    </a:lnTo>
                    <a:lnTo>
                      <a:pt x="24" y="199"/>
                    </a:lnTo>
                    <a:lnTo>
                      <a:pt x="24" y="194"/>
                    </a:lnTo>
                    <a:lnTo>
                      <a:pt x="24" y="194"/>
                    </a:lnTo>
                    <a:lnTo>
                      <a:pt x="26" y="190"/>
                    </a:lnTo>
                    <a:lnTo>
                      <a:pt x="26" y="187"/>
                    </a:lnTo>
                    <a:lnTo>
                      <a:pt x="26" y="187"/>
                    </a:lnTo>
                    <a:lnTo>
                      <a:pt x="26" y="180"/>
                    </a:lnTo>
                    <a:lnTo>
                      <a:pt x="26" y="180"/>
                    </a:lnTo>
                    <a:lnTo>
                      <a:pt x="26" y="175"/>
                    </a:lnTo>
                    <a:lnTo>
                      <a:pt x="26" y="170"/>
                    </a:lnTo>
                    <a:lnTo>
                      <a:pt x="26" y="170"/>
                    </a:lnTo>
                    <a:lnTo>
                      <a:pt x="23" y="163"/>
                    </a:lnTo>
                    <a:lnTo>
                      <a:pt x="23" y="158"/>
                    </a:lnTo>
                    <a:lnTo>
                      <a:pt x="23" y="155"/>
                    </a:lnTo>
                    <a:lnTo>
                      <a:pt x="23" y="155"/>
                    </a:lnTo>
                    <a:lnTo>
                      <a:pt x="26" y="148"/>
                    </a:lnTo>
                    <a:lnTo>
                      <a:pt x="26" y="148"/>
                    </a:lnTo>
                    <a:lnTo>
                      <a:pt x="28" y="145"/>
                    </a:lnTo>
                    <a:lnTo>
                      <a:pt x="28" y="141"/>
                    </a:lnTo>
                    <a:lnTo>
                      <a:pt x="28" y="141"/>
                    </a:lnTo>
                    <a:lnTo>
                      <a:pt x="28" y="136"/>
                    </a:lnTo>
                    <a:lnTo>
                      <a:pt x="26" y="133"/>
                    </a:lnTo>
                    <a:lnTo>
                      <a:pt x="26" y="133"/>
                    </a:lnTo>
                    <a:lnTo>
                      <a:pt x="24" y="129"/>
                    </a:lnTo>
                    <a:lnTo>
                      <a:pt x="24" y="129"/>
                    </a:lnTo>
                    <a:lnTo>
                      <a:pt x="21" y="126"/>
                    </a:lnTo>
                    <a:lnTo>
                      <a:pt x="21" y="126"/>
                    </a:lnTo>
                    <a:lnTo>
                      <a:pt x="19" y="123"/>
                    </a:lnTo>
                    <a:lnTo>
                      <a:pt x="17" y="119"/>
                    </a:lnTo>
                    <a:lnTo>
                      <a:pt x="17" y="119"/>
                    </a:lnTo>
                    <a:lnTo>
                      <a:pt x="17" y="116"/>
                    </a:lnTo>
                    <a:lnTo>
                      <a:pt x="16" y="112"/>
                    </a:lnTo>
                    <a:lnTo>
                      <a:pt x="16" y="112"/>
                    </a:lnTo>
                    <a:lnTo>
                      <a:pt x="14" y="109"/>
                    </a:lnTo>
                    <a:lnTo>
                      <a:pt x="11" y="106"/>
                    </a:lnTo>
                    <a:lnTo>
                      <a:pt x="11" y="106"/>
                    </a:lnTo>
                    <a:lnTo>
                      <a:pt x="11" y="97"/>
                    </a:lnTo>
                    <a:lnTo>
                      <a:pt x="11" y="97"/>
                    </a:lnTo>
                    <a:lnTo>
                      <a:pt x="9" y="89"/>
                    </a:lnTo>
                    <a:lnTo>
                      <a:pt x="9" y="82"/>
                    </a:lnTo>
                    <a:lnTo>
                      <a:pt x="9" y="82"/>
                    </a:lnTo>
                    <a:lnTo>
                      <a:pt x="11" y="73"/>
                    </a:lnTo>
                    <a:lnTo>
                      <a:pt x="11" y="67"/>
                    </a:lnTo>
                    <a:lnTo>
                      <a:pt x="11" y="67"/>
                    </a:lnTo>
                    <a:lnTo>
                      <a:pt x="7" y="61"/>
                    </a:lnTo>
                    <a:lnTo>
                      <a:pt x="7" y="61"/>
                    </a:lnTo>
                    <a:lnTo>
                      <a:pt x="7" y="60"/>
                    </a:lnTo>
                    <a:lnTo>
                      <a:pt x="7" y="60"/>
                    </a:lnTo>
                    <a:lnTo>
                      <a:pt x="6" y="58"/>
                    </a:lnTo>
                    <a:lnTo>
                      <a:pt x="6" y="58"/>
                    </a:lnTo>
                    <a:lnTo>
                      <a:pt x="4" y="53"/>
                    </a:lnTo>
                    <a:lnTo>
                      <a:pt x="4" y="50"/>
                    </a:lnTo>
                    <a:lnTo>
                      <a:pt x="6" y="48"/>
                    </a:lnTo>
                    <a:lnTo>
                      <a:pt x="6" y="48"/>
                    </a:lnTo>
                    <a:lnTo>
                      <a:pt x="6" y="39"/>
                    </a:lnTo>
                    <a:lnTo>
                      <a:pt x="6" y="39"/>
                    </a:lnTo>
                    <a:lnTo>
                      <a:pt x="7" y="36"/>
                    </a:lnTo>
                    <a:lnTo>
                      <a:pt x="9" y="31"/>
                    </a:lnTo>
                    <a:lnTo>
                      <a:pt x="9" y="31"/>
                    </a:lnTo>
                    <a:lnTo>
                      <a:pt x="9" y="27"/>
                    </a:lnTo>
                    <a:lnTo>
                      <a:pt x="7" y="24"/>
                    </a:lnTo>
                    <a:lnTo>
                      <a:pt x="7" y="24"/>
                    </a:lnTo>
                    <a:lnTo>
                      <a:pt x="6" y="17"/>
                    </a:lnTo>
                    <a:lnTo>
                      <a:pt x="6" y="17"/>
                    </a:lnTo>
                    <a:lnTo>
                      <a:pt x="2" y="12"/>
                    </a:lnTo>
                    <a:lnTo>
                      <a:pt x="2" y="7"/>
                    </a:lnTo>
                    <a:lnTo>
                      <a:pt x="2" y="7"/>
                    </a:lnTo>
                    <a:lnTo>
                      <a:pt x="0" y="0"/>
                    </a:lnTo>
                    <a:lnTo>
                      <a:pt x="0" y="0"/>
                    </a:lnTo>
                    <a:lnTo>
                      <a:pt x="62" y="0"/>
                    </a:lnTo>
                    <a:lnTo>
                      <a:pt x="62" y="0"/>
                    </a:lnTo>
                    <a:lnTo>
                      <a:pt x="85" y="0"/>
                    </a:lnTo>
                    <a:lnTo>
                      <a:pt x="85" y="0"/>
                    </a:lnTo>
                    <a:lnTo>
                      <a:pt x="99" y="0"/>
                    </a:lnTo>
                    <a:lnTo>
                      <a:pt x="99" y="0"/>
                    </a:lnTo>
                    <a:lnTo>
                      <a:pt x="106" y="0"/>
                    </a:lnTo>
                    <a:lnTo>
                      <a:pt x="106" y="2"/>
                    </a:lnTo>
                    <a:lnTo>
                      <a:pt x="107" y="5"/>
                    </a:lnTo>
                    <a:lnTo>
                      <a:pt x="107" y="5"/>
                    </a:lnTo>
                    <a:lnTo>
                      <a:pt x="107" y="10"/>
                    </a:lnTo>
                    <a:lnTo>
                      <a:pt x="109" y="12"/>
                    </a:lnTo>
                    <a:lnTo>
                      <a:pt x="112" y="12"/>
                    </a:lnTo>
                    <a:lnTo>
                      <a:pt x="112" y="12"/>
                    </a:lnTo>
                    <a:lnTo>
                      <a:pt x="116" y="10"/>
                    </a:lnTo>
                    <a:lnTo>
                      <a:pt x="118" y="7"/>
                    </a:lnTo>
                    <a:lnTo>
                      <a:pt x="119" y="4"/>
                    </a:lnTo>
                    <a:lnTo>
                      <a:pt x="123" y="2"/>
                    </a:lnTo>
                    <a:lnTo>
                      <a:pt x="123" y="2"/>
                    </a:lnTo>
                    <a:lnTo>
                      <a:pt x="126" y="0"/>
                    </a:lnTo>
                    <a:lnTo>
                      <a:pt x="131" y="0"/>
                    </a:lnTo>
                    <a:lnTo>
                      <a:pt x="134" y="0"/>
                    </a:lnTo>
                    <a:lnTo>
                      <a:pt x="136" y="4"/>
                    </a:lnTo>
                    <a:lnTo>
                      <a:pt x="136" y="4"/>
                    </a:lnTo>
                    <a:lnTo>
                      <a:pt x="138" y="10"/>
                    </a:lnTo>
                    <a:lnTo>
                      <a:pt x="140" y="14"/>
                    </a:lnTo>
                    <a:lnTo>
                      <a:pt x="143" y="16"/>
                    </a:lnTo>
                    <a:lnTo>
                      <a:pt x="143" y="16"/>
                    </a:lnTo>
                    <a:lnTo>
                      <a:pt x="150" y="16"/>
                    </a:lnTo>
                    <a:lnTo>
                      <a:pt x="155" y="16"/>
                    </a:lnTo>
                    <a:lnTo>
                      <a:pt x="158" y="17"/>
                    </a:lnTo>
                    <a:lnTo>
                      <a:pt x="158" y="17"/>
                    </a:lnTo>
                    <a:lnTo>
                      <a:pt x="162" y="19"/>
                    </a:lnTo>
                    <a:lnTo>
                      <a:pt x="163" y="19"/>
                    </a:lnTo>
                    <a:lnTo>
                      <a:pt x="167" y="19"/>
                    </a:lnTo>
                    <a:lnTo>
                      <a:pt x="170" y="19"/>
                    </a:lnTo>
                    <a:lnTo>
                      <a:pt x="170" y="19"/>
                    </a:lnTo>
                    <a:lnTo>
                      <a:pt x="174" y="21"/>
                    </a:lnTo>
                    <a:lnTo>
                      <a:pt x="177" y="22"/>
                    </a:lnTo>
                    <a:lnTo>
                      <a:pt x="184" y="27"/>
                    </a:lnTo>
                    <a:lnTo>
                      <a:pt x="184" y="27"/>
                    </a:lnTo>
                    <a:lnTo>
                      <a:pt x="189" y="31"/>
                    </a:lnTo>
                    <a:lnTo>
                      <a:pt x="192" y="36"/>
                    </a:lnTo>
                    <a:lnTo>
                      <a:pt x="192" y="36"/>
                    </a:lnTo>
                    <a:lnTo>
                      <a:pt x="194" y="36"/>
                    </a:lnTo>
                    <a:lnTo>
                      <a:pt x="196" y="36"/>
                    </a:lnTo>
                    <a:lnTo>
                      <a:pt x="199" y="33"/>
                    </a:lnTo>
                    <a:lnTo>
                      <a:pt x="199" y="33"/>
                    </a:lnTo>
                    <a:lnTo>
                      <a:pt x="207" y="29"/>
                    </a:lnTo>
                    <a:lnTo>
                      <a:pt x="214" y="27"/>
                    </a:lnTo>
                    <a:lnTo>
                      <a:pt x="214" y="27"/>
                    </a:lnTo>
                    <a:lnTo>
                      <a:pt x="219" y="27"/>
                    </a:lnTo>
                    <a:lnTo>
                      <a:pt x="223" y="27"/>
                    </a:lnTo>
                    <a:lnTo>
                      <a:pt x="230" y="31"/>
                    </a:lnTo>
                    <a:lnTo>
                      <a:pt x="230" y="31"/>
                    </a:lnTo>
                    <a:lnTo>
                      <a:pt x="235" y="33"/>
                    </a:lnTo>
                    <a:lnTo>
                      <a:pt x="238" y="33"/>
                    </a:lnTo>
                    <a:lnTo>
                      <a:pt x="241" y="34"/>
                    </a:lnTo>
                    <a:lnTo>
                      <a:pt x="241" y="34"/>
                    </a:lnTo>
                    <a:lnTo>
                      <a:pt x="245" y="38"/>
                    </a:lnTo>
                    <a:lnTo>
                      <a:pt x="248" y="39"/>
                    </a:lnTo>
                    <a:lnTo>
                      <a:pt x="248" y="39"/>
                    </a:lnTo>
                    <a:lnTo>
                      <a:pt x="255" y="41"/>
                    </a:lnTo>
                    <a:lnTo>
                      <a:pt x="258" y="43"/>
                    </a:lnTo>
                    <a:lnTo>
                      <a:pt x="258" y="43"/>
                    </a:lnTo>
                    <a:lnTo>
                      <a:pt x="262" y="48"/>
                    </a:lnTo>
                    <a:lnTo>
                      <a:pt x="263" y="53"/>
                    </a:lnTo>
                    <a:lnTo>
                      <a:pt x="263" y="53"/>
                    </a:lnTo>
                    <a:lnTo>
                      <a:pt x="267" y="55"/>
                    </a:lnTo>
                    <a:lnTo>
                      <a:pt x="269" y="55"/>
                    </a:lnTo>
                    <a:lnTo>
                      <a:pt x="272" y="53"/>
                    </a:lnTo>
                    <a:lnTo>
                      <a:pt x="272" y="53"/>
                    </a:lnTo>
                    <a:lnTo>
                      <a:pt x="277" y="53"/>
                    </a:lnTo>
                    <a:lnTo>
                      <a:pt x="282" y="55"/>
                    </a:lnTo>
                    <a:lnTo>
                      <a:pt x="292" y="61"/>
                    </a:lnTo>
                    <a:lnTo>
                      <a:pt x="292" y="61"/>
                    </a:lnTo>
                    <a:lnTo>
                      <a:pt x="302" y="68"/>
                    </a:lnTo>
                    <a:lnTo>
                      <a:pt x="302" y="68"/>
                    </a:lnTo>
                    <a:lnTo>
                      <a:pt x="308" y="68"/>
                    </a:lnTo>
                    <a:lnTo>
                      <a:pt x="313" y="70"/>
                    </a:lnTo>
                    <a:lnTo>
                      <a:pt x="313" y="70"/>
                    </a:lnTo>
                    <a:lnTo>
                      <a:pt x="318" y="72"/>
                    </a:lnTo>
                    <a:lnTo>
                      <a:pt x="319" y="72"/>
                    </a:lnTo>
                    <a:lnTo>
                      <a:pt x="321" y="70"/>
                    </a:lnTo>
                    <a:lnTo>
                      <a:pt x="321" y="70"/>
                    </a:lnTo>
                    <a:lnTo>
                      <a:pt x="325" y="67"/>
                    </a:lnTo>
                    <a:lnTo>
                      <a:pt x="326" y="63"/>
                    </a:lnTo>
                    <a:lnTo>
                      <a:pt x="326" y="63"/>
                    </a:lnTo>
                    <a:lnTo>
                      <a:pt x="330" y="61"/>
                    </a:lnTo>
                    <a:lnTo>
                      <a:pt x="331" y="60"/>
                    </a:lnTo>
                    <a:lnTo>
                      <a:pt x="338" y="60"/>
                    </a:lnTo>
                    <a:lnTo>
                      <a:pt x="338" y="60"/>
                    </a:lnTo>
                    <a:lnTo>
                      <a:pt x="342" y="58"/>
                    </a:lnTo>
                    <a:lnTo>
                      <a:pt x="345" y="58"/>
                    </a:lnTo>
                    <a:lnTo>
                      <a:pt x="347" y="58"/>
                    </a:lnTo>
                    <a:lnTo>
                      <a:pt x="347" y="58"/>
                    </a:lnTo>
                    <a:lnTo>
                      <a:pt x="353" y="58"/>
                    </a:lnTo>
                    <a:lnTo>
                      <a:pt x="355" y="58"/>
                    </a:lnTo>
                    <a:lnTo>
                      <a:pt x="357" y="56"/>
                    </a:lnTo>
                    <a:lnTo>
                      <a:pt x="357" y="56"/>
                    </a:lnTo>
                    <a:lnTo>
                      <a:pt x="358" y="55"/>
                    </a:lnTo>
                    <a:lnTo>
                      <a:pt x="362" y="55"/>
                    </a:lnTo>
                    <a:lnTo>
                      <a:pt x="362" y="55"/>
                    </a:lnTo>
                    <a:lnTo>
                      <a:pt x="365" y="56"/>
                    </a:lnTo>
                    <a:lnTo>
                      <a:pt x="369" y="58"/>
                    </a:lnTo>
                    <a:lnTo>
                      <a:pt x="369" y="58"/>
                    </a:lnTo>
                    <a:lnTo>
                      <a:pt x="372" y="58"/>
                    </a:lnTo>
                    <a:lnTo>
                      <a:pt x="374" y="58"/>
                    </a:lnTo>
                    <a:lnTo>
                      <a:pt x="377" y="58"/>
                    </a:lnTo>
                    <a:lnTo>
                      <a:pt x="381" y="60"/>
                    </a:lnTo>
                    <a:lnTo>
                      <a:pt x="381" y="60"/>
                    </a:lnTo>
                    <a:lnTo>
                      <a:pt x="384" y="61"/>
                    </a:lnTo>
                    <a:lnTo>
                      <a:pt x="387" y="61"/>
                    </a:lnTo>
                    <a:lnTo>
                      <a:pt x="394" y="61"/>
                    </a:lnTo>
                    <a:lnTo>
                      <a:pt x="394" y="61"/>
                    </a:lnTo>
                    <a:lnTo>
                      <a:pt x="399" y="63"/>
                    </a:lnTo>
                    <a:lnTo>
                      <a:pt x="406" y="67"/>
                    </a:lnTo>
                    <a:lnTo>
                      <a:pt x="406" y="67"/>
                    </a:lnTo>
                    <a:lnTo>
                      <a:pt x="409" y="68"/>
                    </a:lnTo>
                    <a:lnTo>
                      <a:pt x="413" y="72"/>
                    </a:lnTo>
                    <a:lnTo>
                      <a:pt x="414" y="73"/>
                    </a:lnTo>
                    <a:lnTo>
                      <a:pt x="411" y="78"/>
                    </a:lnTo>
                    <a:lnTo>
                      <a:pt x="411" y="78"/>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 name="Freeform 16">
                <a:extLst>
                  <a:ext uri="{FF2B5EF4-FFF2-40B4-BE49-F238E27FC236}">
                    <a16:creationId xmlns:a16="http://schemas.microsoft.com/office/drawing/2014/main" id="{C99E9314-7C18-7C48-A509-B00E02C0F506}"/>
                  </a:ext>
                </a:extLst>
              </p:cNvPr>
              <p:cNvSpPr>
                <a:spLocks/>
              </p:cNvSpPr>
              <p:nvPr/>
            </p:nvSpPr>
            <p:spPr bwMode="auto">
              <a:xfrm>
                <a:off x="5114925" y="1571626"/>
                <a:ext cx="569912" cy="733425"/>
              </a:xfrm>
              <a:custGeom>
                <a:avLst/>
                <a:gdLst>
                  <a:gd name="T0" fmla="*/ 359 w 359"/>
                  <a:gd name="T1" fmla="*/ 126 h 462"/>
                  <a:gd name="T2" fmla="*/ 319 w 359"/>
                  <a:gd name="T3" fmla="*/ 462 h 462"/>
                  <a:gd name="T4" fmla="*/ 319 w 359"/>
                  <a:gd name="T5" fmla="*/ 462 h 462"/>
                  <a:gd name="T6" fmla="*/ 237 w 359"/>
                  <a:gd name="T7" fmla="*/ 451 h 462"/>
                  <a:gd name="T8" fmla="*/ 156 w 359"/>
                  <a:gd name="T9" fmla="*/ 440 h 462"/>
                  <a:gd name="T10" fmla="*/ 78 w 359"/>
                  <a:gd name="T11" fmla="*/ 428 h 462"/>
                  <a:gd name="T12" fmla="*/ 0 w 359"/>
                  <a:gd name="T13" fmla="*/ 412 h 462"/>
                  <a:gd name="T14" fmla="*/ 69 w 359"/>
                  <a:gd name="T15" fmla="*/ 0 h 462"/>
                  <a:gd name="T16" fmla="*/ 69 w 359"/>
                  <a:gd name="T17" fmla="*/ 0 h 462"/>
                  <a:gd name="T18" fmla="*/ 157 w 359"/>
                  <a:gd name="T19" fmla="*/ 12 h 462"/>
                  <a:gd name="T20" fmla="*/ 249 w 359"/>
                  <a:gd name="T21" fmla="*/ 22 h 462"/>
                  <a:gd name="T22" fmla="*/ 237 w 359"/>
                  <a:gd name="T23" fmla="*/ 109 h 462"/>
                  <a:gd name="T24" fmla="*/ 237 w 359"/>
                  <a:gd name="T25" fmla="*/ 109 h 462"/>
                  <a:gd name="T26" fmla="*/ 359 w 359"/>
                  <a:gd name="T27" fmla="*/ 126 h 462"/>
                  <a:gd name="T28" fmla="*/ 359 w 359"/>
                  <a:gd name="T29" fmla="*/ 1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9" h="462">
                    <a:moveTo>
                      <a:pt x="359" y="126"/>
                    </a:moveTo>
                    <a:lnTo>
                      <a:pt x="319" y="462"/>
                    </a:lnTo>
                    <a:lnTo>
                      <a:pt x="319" y="462"/>
                    </a:lnTo>
                    <a:lnTo>
                      <a:pt x="237" y="451"/>
                    </a:lnTo>
                    <a:lnTo>
                      <a:pt x="156" y="440"/>
                    </a:lnTo>
                    <a:lnTo>
                      <a:pt x="78" y="428"/>
                    </a:lnTo>
                    <a:lnTo>
                      <a:pt x="0" y="412"/>
                    </a:lnTo>
                    <a:lnTo>
                      <a:pt x="69" y="0"/>
                    </a:lnTo>
                    <a:lnTo>
                      <a:pt x="69" y="0"/>
                    </a:lnTo>
                    <a:lnTo>
                      <a:pt x="157" y="12"/>
                    </a:lnTo>
                    <a:lnTo>
                      <a:pt x="249" y="22"/>
                    </a:lnTo>
                    <a:lnTo>
                      <a:pt x="237" y="109"/>
                    </a:lnTo>
                    <a:lnTo>
                      <a:pt x="237" y="109"/>
                    </a:lnTo>
                    <a:lnTo>
                      <a:pt x="359" y="126"/>
                    </a:lnTo>
                    <a:lnTo>
                      <a:pt x="359" y="126"/>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7" name="Freeform 17">
                <a:extLst>
                  <a:ext uri="{FF2B5EF4-FFF2-40B4-BE49-F238E27FC236}">
                    <a16:creationId xmlns:a16="http://schemas.microsoft.com/office/drawing/2014/main" id="{D3AD02AC-C5FA-C44E-A0C2-A8D264607BA2}"/>
                  </a:ext>
                </a:extLst>
              </p:cNvPr>
              <p:cNvSpPr>
                <a:spLocks/>
              </p:cNvSpPr>
              <p:nvPr/>
            </p:nvSpPr>
            <p:spPr bwMode="auto">
              <a:xfrm>
                <a:off x="7573963" y="2328863"/>
                <a:ext cx="838200" cy="301625"/>
              </a:xfrm>
              <a:custGeom>
                <a:avLst/>
                <a:gdLst>
                  <a:gd name="T0" fmla="*/ 524 w 528"/>
                  <a:gd name="T1" fmla="*/ 44 h 190"/>
                  <a:gd name="T2" fmla="*/ 514 w 528"/>
                  <a:gd name="T3" fmla="*/ 49 h 190"/>
                  <a:gd name="T4" fmla="*/ 504 w 528"/>
                  <a:gd name="T5" fmla="*/ 61 h 190"/>
                  <a:gd name="T6" fmla="*/ 500 w 528"/>
                  <a:gd name="T7" fmla="*/ 63 h 190"/>
                  <a:gd name="T8" fmla="*/ 499 w 528"/>
                  <a:gd name="T9" fmla="*/ 63 h 190"/>
                  <a:gd name="T10" fmla="*/ 494 w 528"/>
                  <a:gd name="T11" fmla="*/ 63 h 190"/>
                  <a:gd name="T12" fmla="*/ 494 w 528"/>
                  <a:gd name="T13" fmla="*/ 59 h 190"/>
                  <a:gd name="T14" fmla="*/ 494 w 528"/>
                  <a:gd name="T15" fmla="*/ 56 h 190"/>
                  <a:gd name="T16" fmla="*/ 494 w 528"/>
                  <a:gd name="T17" fmla="*/ 56 h 190"/>
                  <a:gd name="T18" fmla="*/ 494 w 528"/>
                  <a:gd name="T19" fmla="*/ 53 h 190"/>
                  <a:gd name="T20" fmla="*/ 494 w 528"/>
                  <a:gd name="T21" fmla="*/ 53 h 190"/>
                  <a:gd name="T22" fmla="*/ 490 w 528"/>
                  <a:gd name="T23" fmla="*/ 49 h 190"/>
                  <a:gd name="T24" fmla="*/ 485 w 528"/>
                  <a:gd name="T25" fmla="*/ 54 h 190"/>
                  <a:gd name="T26" fmla="*/ 482 w 528"/>
                  <a:gd name="T27" fmla="*/ 59 h 190"/>
                  <a:gd name="T28" fmla="*/ 478 w 528"/>
                  <a:gd name="T29" fmla="*/ 71 h 190"/>
                  <a:gd name="T30" fmla="*/ 475 w 528"/>
                  <a:gd name="T31" fmla="*/ 76 h 190"/>
                  <a:gd name="T32" fmla="*/ 465 w 528"/>
                  <a:gd name="T33" fmla="*/ 81 h 190"/>
                  <a:gd name="T34" fmla="*/ 461 w 528"/>
                  <a:gd name="T35" fmla="*/ 83 h 190"/>
                  <a:gd name="T36" fmla="*/ 455 w 528"/>
                  <a:gd name="T37" fmla="*/ 88 h 190"/>
                  <a:gd name="T38" fmla="*/ 453 w 528"/>
                  <a:gd name="T39" fmla="*/ 92 h 190"/>
                  <a:gd name="T40" fmla="*/ 451 w 528"/>
                  <a:gd name="T41" fmla="*/ 93 h 190"/>
                  <a:gd name="T42" fmla="*/ 450 w 528"/>
                  <a:gd name="T43" fmla="*/ 93 h 190"/>
                  <a:gd name="T44" fmla="*/ 438 w 528"/>
                  <a:gd name="T45" fmla="*/ 97 h 190"/>
                  <a:gd name="T46" fmla="*/ 431 w 528"/>
                  <a:gd name="T47" fmla="*/ 98 h 190"/>
                  <a:gd name="T48" fmla="*/ 419 w 528"/>
                  <a:gd name="T49" fmla="*/ 105 h 190"/>
                  <a:gd name="T50" fmla="*/ 416 w 528"/>
                  <a:gd name="T51" fmla="*/ 112 h 190"/>
                  <a:gd name="T52" fmla="*/ 409 w 528"/>
                  <a:gd name="T53" fmla="*/ 122 h 190"/>
                  <a:gd name="T54" fmla="*/ 400 w 528"/>
                  <a:gd name="T55" fmla="*/ 131 h 190"/>
                  <a:gd name="T56" fmla="*/ 400 w 528"/>
                  <a:gd name="T57" fmla="*/ 137 h 190"/>
                  <a:gd name="T58" fmla="*/ 397 w 528"/>
                  <a:gd name="T59" fmla="*/ 142 h 190"/>
                  <a:gd name="T60" fmla="*/ 397 w 528"/>
                  <a:gd name="T61" fmla="*/ 142 h 190"/>
                  <a:gd name="T62" fmla="*/ 397 w 528"/>
                  <a:gd name="T63" fmla="*/ 154 h 190"/>
                  <a:gd name="T64" fmla="*/ 224 w 528"/>
                  <a:gd name="T65" fmla="*/ 173 h 190"/>
                  <a:gd name="T66" fmla="*/ 0 w 528"/>
                  <a:gd name="T67" fmla="*/ 190 h 190"/>
                  <a:gd name="T68" fmla="*/ 12 w 528"/>
                  <a:gd name="T69" fmla="*/ 180 h 190"/>
                  <a:gd name="T70" fmla="*/ 12 w 528"/>
                  <a:gd name="T71" fmla="*/ 159 h 190"/>
                  <a:gd name="T72" fmla="*/ 19 w 528"/>
                  <a:gd name="T73" fmla="*/ 144 h 190"/>
                  <a:gd name="T74" fmla="*/ 24 w 528"/>
                  <a:gd name="T75" fmla="*/ 127 h 190"/>
                  <a:gd name="T76" fmla="*/ 36 w 528"/>
                  <a:gd name="T77" fmla="*/ 98 h 190"/>
                  <a:gd name="T78" fmla="*/ 39 w 528"/>
                  <a:gd name="T79" fmla="*/ 69 h 190"/>
                  <a:gd name="T80" fmla="*/ 42 w 528"/>
                  <a:gd name="T81" fmla="*/ 63 h 190"/>
                  <a:gd name="T82" fmla="*/ 141 w 528"/>
                  <a:gd name="T83" fmla="*/ 37 h 190"/>
                  <a:gd name="T84" fmla="*/ 173 w 528"/>
                  <a:gd name="T85" fmla="*/ 37 h 190"/>
                  <a:gd name="T86" fmla="*/ 207 w 528"/>
                  <a:gd name="T87" fmla="*/ 36 h 190"/>
                  <a:gd name="T88" fmla="*/ 219 w 528"/>
                  <a:gd name="T89" fmla="*/ 36 h 190"/>
                  <a:gd name="T90" fmla="*/ 253 w 528"/>
                  <a:gd name="T91" fmla="*/ 32 h 190"/>
                  <a:gd name="T92" fmla="*/ 278 w 528"/>
                  <a:gd name="T93" fmla="*/ 30 h 190"/>
                  <a:gd name="T94" fmla="*/ 292 w 528"/>
                  <a:gd name="T95" fmla="*/ 29 h 190"/>
                  <a:gd name="T96" fmla="*/ 349 w 528"/>
                  <a:gd name="T97" fmla="*/ 22 h 190"/>
                  <a:gd name="T98" fmla="*/ 368 w 528"/>
                  <a:gd name="T99" fmla="*/ 20 h 190"/>
                  <a:gd name="T100" fmla="*/ 383 w 528"/>
                  <a:gd name="T101" fmla="*/ 19 h 190"/>
                  <a:gd name="T102" fmla="*/ 524 w 528"/>
                  <a:gd name="T10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190">
                    <a:moveTo>
                      <a:pt x="528" y="37"/>
                    </a:moveTo>
                    <a:lnTo>
                      <a:pt x="528" y="37"/>
                    </a:lnTo>
                    <a:lnTo>
                      <a:pt x="526" y="39"/>
                    </a:lnTo>
                    <a:lnTo>
                      <a:pt x="526" y="41"/>
                    </a:lnTo>
                    <a:lnTo>
                      <a:pt x="524" y="44"/>
                    </a:lnTo>
                    <a:lnTo>
                      <a:pt x="524" y="44"/>
                    </a:lnTo>
                    <a:lnTo>
                      <a:pt x="521" y="46"/>
                    </a:lnTo>
                    <a:lnTo>
                      <a:pt x="517" y="47"/>
                    </a:lnTo>
                    <a:lnTo>
                      <a:pt x="517" y="47"/>
                    </a:lnTo>
                    <a:lnTo>
                      <a:pt x="514" y="49"/>
                    </a:lnTo>
                    <a:lnTo>
                      <a:pt x="511" y="53"/>
                    </a:lnTo>
                    <a:lnTo>
                      <a:pt x="511" y="53"/>
                    </a:lnTo>
                    <a:lnTo>
                      <a:pt x="506" y="59"/>
                    </a:lnTo>
                    <a:lnTo>
                      <a:pt x="506" y="59"/>
                    </a:lnTo>
                    <a:lnTo>
                      <a:pt x="504" y="61"/>
                    </a:lnTo>
                    <a:lnTo>
                      <a:pt x="504" y="61"/>
                    </a:lnTo>
                    <a:lnTo>
                      <a:pt x="502" y="61"/>
                    </a:lnTo>
                    <a:lnTo>
                      <a:pt x="502" y="61"/>
                    </a:lnTo>
                    <a:lnTo>
                      <a:pt x="500" y="63"/>
                    </a:lnTo>
                    <a:lnTo>
                      <a:pt x="500" y="63"/>
                    </a:lnTo>
                    <a:lnTo>
                      <a:pt x="499" y="63"/>
                    </a:lnTo>
                    <a:lnTo>
                      <a:pt x="499" y="63"/>
                    </a:lnTo>
                    <a:lnTo>
                      <a:pt x="499" y="63"/>
                    </a:lnTo>
                    <a:lnTo>
                      <a:pt x="499" y="63"/>
                    </a:lnTo>
                    <a:lnTo>
                      <a:pt x="499" y="63"/>
                    </a:lnTo>
                    <a:lnTo>
                      <a:pt x="499" y="63"/>
                    </a:lnTo>
                    <a:lnTo>
                      <a:pt x="495" y="63"/>
                    </a:lnTo>
                    <a:lnTo>
                      <a:pt x="494" y="63"/>
                    </a:lnTo>
                    <a:lnTo>
                      <a:pt x="494" y="63"/>
                    </a:lnTo>
                    <a:lnTo>
                      <a:pt x="494" y="63"/>
                    </a:lnTo>
                    <a:lnTo>
                      <a:pt x="494" y="63"/>
                    </a:lnTo>
                    <a:lnTo>
                      <a:pt x="494" y="61"/>
                    </a:lnTo>
                    <a:lnTo>
                      <a:pt x="494" y="61"/>
                    </a:lnTo>
                    <a:lnTo>
                      <a:pt x="494" y="59"/>
                    </a:lnTo>
                    <a:lnTo>
                      <a:pt x="494" y="59"/>
                    </a:lnTo>
                    <a:lnTo>
                      <a:pt x="494" y="58"/>
                    </a:lnTo>
                    <a:lnTo>
                      <a:pt x="494" y="58"/>
                    </a:lnTo>
                    <a:lnTo>
                      <a:pt x="494" y="58"/>
                    </a:lnTo>
                    <a:lnTo>
                      <a:pt x="494" y="58"/>
                    </a:lnTo>
                    <a:lnTo>
                      <a:pt x="494" y="56"/>
                    </a:lnTo>
                    <a:lnTo>
                      <a:pt x="494" y="56"/>
                    </a:lnTo>
                    <a:lnTo>
                      <a:pt x="494" y="56"/>
                    </a:lnTo>
                    <a:lnTo>
                      <a:pt x="494" y="56"/>
                    </a:lnTo>
                    <a:lnTo>
                      <a:pt x="494" y="56"/>
                    </a:lnTo>
                    <a:lnTo>
                      <a:pt x="494" y="56"/>
                    </a:lnTo>
                    <a:lnTo>
                      <a:pt x="494" y="54"/>
                    </a:lnTo>
                    <a:lnTo>
                      <a:pt x="494" y="54"/>
                    </a:lnTo>
                    <a:lnTo>
                      <a:pt x="494" y="54"/>
                    </a:lnTo>
                    <a:lnTo>
                      <a:pt x="494" y="54"/>
                    </a:lnTo>
                    <a:lnTo>
                      <a:pt x="494" y="53"/>
                    </a:lnTo>
                    <a:lnTo>
                      <a:pt x="494" y="53"/>
                    </a:lnTo>
                    <a:lnTo>
                      <a:pt x="494" y="53"/>
                    </a:lnTo>
                    <a:lnTo>
                      <a:pt x="494" y="53"/>
                    </a:lnTo>
                    <a:lnTo>
                      <a:pt x="494" y="53"/>
                    </a:lnTo>
                    <a:lnTo>
                      <a:pt x="494" y="53"/>
                    </a:lnTo>
                    <a:lnTo>
                      <a:pt x="494" y="49"/>
                    </a:lnTo>
                    <a:lnTo>
                      <a:pt x="494" y="49"/>
                    </a:lnTo>
                    <a:lnTo>
                      <a:pt x="494" y="49"/>
                    </a:lnTo>
                    <a:lnTo>
                      <a:pt x="494" y="49"/>
                    </a:lnTo>
                    <a:lnTo>
                      <a:pt x="490" y="49"/>
                    </a:lnTo>
                    <a:lnTo>
                      <a:pt x="490" y="49"/>
                    </a:lnTo>
                    <a:lnTo>
                      <a:pt x="487" y="53"/>
                    </a:lnTo>
                    <a:lnTo>
                      <a:pt x="487" y="53"/>
                    </a:lnTo>
                    <a:lnTo>
                      <a:pt x="485" y="54"/>
                    </a:lnTo>
                    <a:lnTo>
                      <a:pt x="485" y="54"/>
                    </a:lnTo>
                    <a:lnTo>
                      <a:pt x="485" y="54"/>
                    </a:lnTo>
                    <a:lnTo>
                      <a:pt x="485" y="54"/>
                    </a:lnTo>
                    <a:lnTo>
                      <a:pt x="483" y="58"/>
                    </a:lnTo>
                    <a:lnTo>
                      <a:pt x="483" y="58"/>
                    </a:lnTo>
                    <a:lnTo>
                      <a:pt x="482" y="59"/>
                    </a:lnTo>
                    <a:lnTo>
                      <a:pt x="482" y="59"/>
                    </a:lnTo>
                    <a:lnTo>
                      <a:pt x="478" y="69"/>
                    </a:lnTo>
                    <a:lnTo>
                      <a:pt x="478" y="69"/>
                    </a:lnTo>
                    <a:lnTo>
                      <a:pt x="478" y="71"/>
                    </a:lnTo>
                    <a:lnTo>
                      <a:pt x="478" y="71"/>
                    </a:lnTo>
                    <a:lnTo>
                      <a:pt x="477" y="73"/>
                    </a:lnTo>
                    <a:lnTo>
                      <a:pt x="477" y="73"/>
                    </a:lnTo>
                    <a:lnTo>
                      <a:pt x="477" y="75"/>
                    </a:lnTo>
                    <a:lnTo>
                      <a:pt x="477" y="75"/>
                    </a:lnTo>
                    <a:lnTo>
                      <a:pt x="475" y="76"/>
                    </a:lnTo>
                    <a:lnTo>
                      <a:pt x="475" y="76"/>
                    </a:lnTo>
                    <a:lnTo>
                      <a:pt x="470" y="80"/>
                    </a:lnTo>
                    <a:lnTo>
                      <a:pt x="470" y="80"/>
                    </a:lnTo>
                    <a:lnTo>
                      <a:pt x="465" y="81"/>
                    </a:lnTo>
                    <a:lnTo>
                      <a:pt x="465" y="81"/>
                    </a:lnTo>
                    <a:lnTo>
                      <a:pt x="463" y="81"/>
                    </a:lnTo>
                    <a:lnTo>
                      <a:pt x="463" y="81"/>
                    </a:lnTo>
                    <a:lnTo>
                      <a:pt x="463" y="81"/>
                    </a:lnTo>
                    <a:lnTo>
                      <a:pt x="461" y="83"/>
                    </a:lnTo>
                    <a:lnTo>
                      <a:pt x="461" y="83"/>
                    </a:lnTo>
                    <a:lnTo>
                      <a:pt x="460" y="83"/>
                    </a:lnTo>
                    <a:lnTo>
                      <a:pt x="460" y="83"/>
                    </a:lnTo>
                    <a:lnTo>
                      <a:pt x="460" y="83"/>
                    </a:lnTo>
                    <a:lnTo>
                      <a:pt x="460" y="83"/>
                    </a:lnTo>
                    <a:lnTo>
                      <a:pt x="455" y="88"/>
                    </a:lnTo>
                    <a:lnTo>
                      <a:pt x="455" y="88"/>
                    </a:lnTo>
                    <a:lnTo>
                      <a:pt x="455" y="88"/>
                    </a:lnTo>
                    <a:lnTo>
                      <a:pt x="455" y="88"/>
                    </a:lnTo>
                    <a:lnTo>
                      <a:pt x="453" y="92"/>
                    </a:lnTo>
                    <a:lnTo>
                      <a:pt x="453" y="92"/>
                    </a:lnTo>
                    <a:lnTo>
                      <a:pt x="453" y="92"/>
                    </a:lnTo>
                    <a:lnTo>
                      <a:pt x="453" y="92"/>
                    </a:lnTo>
                    <a:lnTo>
                      <a:pt x="451" y="92"/>
                    </a:lnTo>
                    <a:lnTo>
                      <a:pt x="451" y="92"/>
                    </a:lnTo>
                    <a:lnTo>
                      <a:pt x="451" y="93"/>
                    </a:lnTo>
                    <a:lnTo>
                      <a:pt x="451" y="93"/>
                    </a:lnTo>
                    <a:lnTo>
                      <a:pt x="450" y="93"/>
                    </a:lnTo>
                    <a:lnTo>
                      <a:pt x="450" y="93"/>
                    </a:lnTo>
                    <a:lnTo>
                      <a:pt x="450" y="93"/>
                    </a:lnTo>
                    <a:lnTo>
                      <a:pt x="450" y="93"/>
                    </a:lnTo>
                    <a:lnTo>
                      <a:pt x="446" y="95"/>
                    </a:lnTo>
                    <a:lnTo>
                      <a:pt x="443" y="95"/>
                    </a:lnTo>
                    <a:lnTo>
                      <a:pt x="443" y="95"/>
                    </a:lnTo>
                    <a:lnTo>
                      <a:pt x="438" y="97"/>
                    </a:lnTo>
                    <a:lnTo>
                      <a:pt x="438" y="97"/>
                    </a:lnTo>
                    <a:lnTo>
                      <a:pt x="436" y="97"/>
                    </a:lnTo>
                    <a:lnTo>
                      <a:pt x="436" y="97"/>
                    </a:lnTo>
                    <a:lnTo>
                      <a:pt x="434" y="97"/>
                    </a:lnTo>
                    <a:lnTo>
                      <a:pt x="434" y="97"/>
                    </a:lnTo>
                    <a:lnTo>
                      <a:pt x="431" y="98"/>
                    </a:lnTo>
                    <a:lnTo>
                      <a:pt x="431" y="98"/>
                    </a:lnTo>
                    <a:lnTo>
                      <a:pt x="427" y="98"/>
                    </a:lnTo>
                    <a:lnTo>
                      <a:pt x="424" y="100"/>
                    </a:lnTo>
                    <a:lnTo>
                      <a:pt x="424" y="100"/>
                    </a:lnTo>
                    <a:lnTo>
                      <a:pt x="419" y="105"/>
                    </a:lnTo>
                    <a:lnTo>
                      <a:pt x="419" y="105"/>
                    </a:lnTo>
                    <a:lnTo>
                      <a:pt x="417" y="110"/>
                    </a:lnTo>
                    <a:lnTo>
                      <a:pt x="417" y="110"/>
                    </a:lnTo>
                    <a:lnTo>
                      <a:pt x="416" y="112"/>
                    </a:lnTo>
                    <a:lnTo>
                      <a:pt x="416" y="112"/>
                    </a:lnTo>
                    <a:lnTo>
                      <a:pt x="411" y="120"/>
                    </a:lnTo>
                    <a:lnTo>
                      <a:pt x="411" y="120"/>
                    </a:lnTo>
                    <a:lnTo>
                      <a:pt x="409" y="122"/>
                    </a:lnTo>
                    <a:lnTo>
                      <a:pt x="409" y="122"/>
                    </a:lnTo>
                    <a:lnTo>
                      <a:pt x="409" y="122"/>
                    </a:lnTo>
                    <a:lnTo>
                      <a:pt x="409" y="122"/>
                    </a:lnTo>
                    <a:lnTo>
                      <a:pt x="404" y="125"/>
                    </a:lnTo>
                    <a:lnTo>
                      <a:pt x="402" y="127"/>
                    </a:lnTo>
                    <a:lnTo>
                      <a:pt x="400" y="131"/>
                    </a:lnTo>
                    <a:lnTo>
                      <a:pt x="400" y="131"/>
                    </a:lnTo>
                    <a:lnTo>
                      <a:pt x="399" y="131"/>
                    </a:lnTo>
                    <a:lnTo>
                      <a:pt x="399" y="131"/>
                    </a:lnTo>
                    <a:lnTo>
                      <a:pt x="399" y="132"/>
                    </a:lnTo>
                    <a:lnTo>
                      <a:pt x="399" y="132"/>
                    </a:lnTo>
                    <a:lnTo>
                      <a:pt x="400" y="137"/>
                    </a:lnTo>
                    <a:lnTo>
                      <a:pt x="400" y="137"/>
                    </a:lnTo>
                    <a:lnTo>
                      <a:pt x="399" y="139"/>
                    </a:lnTo>
                    <a:lnTo>
                      <a:pt x="399" y="141"/>
                    </a:lnTo>
                    <a:lnTo>
                      <a:pt x="399" y="141"/>
                    </a:lnTo>
                    <a:lnTo>
                      <a:pt x="397" y="142"/>
                    </a:lnTo>
                    <a:lnTo>
                      <a:pt x="397" y="142"/>
                    </a:lnTo>
                    <a:lnTo>
                      <a:pt x="397" y="142"/>
                    </a:lnTo>
                    <a:lnTo>
                      <a:pt x="397" y="142"/>
                    </a:lnTo>
                    <a:lnTo>
                      <a:pt x="397" y="142"/>
                    </a:lnTo>
                    <a:lnTo>
                      <a:pt x="397" y="142"/>
                    </a:lnTo>
                    <a:lnTo>
                      <a:pt x="397" y="144"/>
                    </a:lnTo>
                    <a:lnTo>
                      <a:pt x="397" y="144"/>
                    </a:lnTo>
                    <a:lnTo>
                      <a:pt x="397" y="149"/>
                    </a:lnTo>
                    <a:lnTo>
                      <a:pt x="397" y="149"/>
                    </a:lnTo>
                    <a:lnTo>
                      <a:pt x="397" y="154"/>
                    </a:lnTo>
                    <a:lnTo>
                      <a:pt x="397" y="154"/>
                    </a:lnTo>
                    <a:lnTo>
                      <a:pt x="397" y="154"/>
                    </a:lnTo>
                    <a:lnTo>
                      <a:pt x="310" y="165"/>
                    </a:lnTo>
                    <a:lnTo>
                      <a:pt x="310" y="165"/>
                    </a:lnTo>
                    <a:lnTo>
                      <a:pt x="224" y="173"/>
                    </a:lnTo>
                    <a:lnTo>
                      <a:pt x="141" y="180"/>
                    </a:lnTo>
                    <a:lnTo>
                      <a:pt x="141" y="180"/>
                    </a:lnTo>
                    <a:lnTo>
                      <a:pt x="0" y="190"/>
                    </a:lnTo>
                    <a:lnTo>
                      <a:pt x="0" y="190"/>
                    </a:lnTo>
                    <a:lnTo>
                      <a:pt x="0" y="190"/>
                    </a:lnTo>
                    <a:lnTo>
                      <a:pt x="0" y="190"/>
                    </a:lnTo>
                    <a:lnTo>
                      <a:pt x="5" y="185"/>
                    </a:lnTo>
                    <a:lnTo>
                      <a:pt x="10" y="182"/>
                    </a:lnTo>
                    <a:lnTo>
                      <a:pt x="10" y="182"/>
                    </a:lnTo>
                    <a:lnTo>
                      <a:pt x="12" y="180"/>
                    </a:lnTo>
                    <a:lnTo>
                      <a:pt x="12" y="176"/>
                    </a:lnTo>
                    <a:lnTo>
                      <a:pt x="12" y="171"/>
                    </a:lnTo>
                    <a:lnTo>
                      <a:pt x="12" y="171"/>
                    </a:lnTo>
                    <a:lnTo>
                      <a:pt x="12" y="159"/>
                    </a:lnTo>
                    <a:lnTo>
                      <a:pt x="12" y="159"/>
                    </a:lnTo>
                    <a:lnTo>
                      <a:pt x="12" y="154"/>
                    </a:lnTo>
                    <a:lnTo>
                      <a:pt x="17" y="151"/>
                    </a:lnTo>
                    <a:lnTo>
                      <a:pt x="17" y="151"/>
                    </a:lnTo>
                    <a:lnTo>
                      <a:pt x="19" y="148"/>
                    </a:lnTo>
                    <a:lnTo>
                      <a:pt x="19" y="144"/>
                    </a:lnTo>
                    <a:lnTo>
                      <a:pt x="19" y="137"/>
                    </a:lnTo>
                    <a:lnTo>
                      <a:pt x="19" y="137"/>
                    </a:lnTo>
                    <a:lnTo>
                      <a:pt x="20" y="132"/>
                    </a:lnTo>
                    <a:lnTo>
                      <a:pt x="24" y="127"/>
                    </a:lnTo>
                    <a:lnTo>
                      <a:pt x="24" y="127"/>
                    </a:lnTo>
                    <a:lnTo>
                      <a:pt x="32" y="115"/>
                    </a:lnTo>
                    <a:lnTo>
                      <a:pt x="34" y="110"/>
                    </a:lnTo>
                    <a:lnTo>
                      <a:pt x="36" y="103"/>
                    </a:lnTo>
                    <a:lnTo>
                      <a:pt x="36" y="103"/>
                    </a:lnTo>
                    <a:lnTo>
                      <a:pt x="36" y="98"/>
                    </a:lnTo>
                    <a:lnTo>
                      <a:pt x="36" y="98"/>
                    </a:lnTo>
                    <a:lnTo>
                      <a:pt x="36" y="86"/>
                    </a:lnTo>
                    <a:lnTo>
                      <a:pt x="37" y="75"/>
                    </a:lnTo>
                    <a:lnTo>
                      <a:pt x="37" y="75"/>
                    </a:lnTo>
                    <a:lnTo>
                      <a:pt x="39" y="69"/>
                    </a:lnTo>
                    <a:lnTo>
                      <a:pt x="41" y="66"/>
                    </a:lnTo>
                    <a:lnTo>
                      <a:pt x="41" y="66"/>
                    </a:lnTo>
                    <a:lnTo>
                      <a:pt x="42" y="63"/>
                    </a:lnTo>
                    <a:lnTo>
                      <a:pt x="42" y="63"/>
                    </a:lnTo>
                    <a:lnTo>
                      <a:pt x="42" y="63"/>
                    </a:lnTo>
                    <a:lnTo>
                      <a:pt x="42" y="63"/>
                    </a:lnTo>
                    <a:lnTo>
                      <a:pt x="42" y="61"/>
                    </a:lnTo>
                    <a:lnTo>
                      <a:pt x="42" y="61"/>
                    </a:lnTo>
                    <a:lnTo>
                      <a:pt x="141" y="59"/>
                    </a:lnTo>
                    <a:lnTo>
                      <a:pt x="141" y="37"/>
                    </a:lnTo>
                    <a:lnTo>
                      <a:pt x="141" y="37"/>
                    </a:lnTo>
                    <a:lnTo>
                      <a:pt x="166" y="37"/>
                    </a:lnTo>
                    <a:lnTo>
                      <a:pt x="166" y="37"/>
                    </a:lnTo>
                    <a:lnTo>
                      <a:pt x="173" y="37"/>
                    </a:lnTo>
                    <a:lnTo>
                      <a:pt x="173" y="37"/>
                    </a:lnTo>
                    <a:lnTo>
                      <a:pt x="180" y="37"/>
                    </a:lnTo>
                    <a:lnTo>
                      <a:pt x="180" y="37"/>
                    </a:lnTo>
                    <a:lnTo>
                      <a:pt x="187" y="37"/>
                    </a:lnTo>
                    <a:lnTo>
                      <a:pt x="187" y="37"/>
                    </a:lnTo>
                    <a:lnTo>
                      <a:pt x="207" y="36"/>
                    </a:lnTo>
                    <a:lnTo>
                      <a:pt x="207" y="36"/>
                    </a:lnTo>
                    <a:lnTo>
                      <a:pt x="214" y="36"/>
                    </a:lnTo>
                    <a:lnTo>
                      <a:pt x="214" y="36"/>
                    </a:lnTo>
                    <a:lnTo>
                      <a:pt x="219" y="36"/>
                    </a:lnTo>
                    <a:lnTo>
                      <a:pt x="219" y="36"/>
                    </a:lnTo>
                    <a:lnTo>
                      <a:pt x="226" y="34"/>
                    </a:lnTo>
                    <a:lnTo>
                      <a:pt x="226" y="34"/>
                    </a:lnTo>
                    <a:lnTo>
                      <a:pt x="246" y="34"/>
                    </a:lnTo>
                    <a:lnTo>
                      <a:pt x="246" y="34"/>
                    </a:lnTo>
                    <a:lnTo>
                      <a:pt x="253" y="32"/>
                    </a:lnTo>
                    <a:lnTo>
                      <a:pt x="253" y="32"/>
                    </a:lnTo>
                    <a:lnTo>
                      <a:pt x="271" y="30"/>
                    </a:lnTo>
                    <a:lnTo>
                      <a:pt x="271" y="30"/>
                    </a:lnTo>
                    <a:lnTo>
                      <a:pt x="278" y="30"/>
                    </a:lnTo>
                    <a:lnTo>
                      <a:pt x="278" y="30"/>
                    </a:lnTo>
                    <a:lnTo>
                      <a:pt x="278" y="30"/>
                    </a:lnTo>
                    <a:lnTo>
                      <a:pt x="278" y="30"/>
                    </a:lnTo>
                    <a:lnTo>
                      <a:pt x="290" y="29"/>
                    </a:lnTo>
                    <a:lnTo>
                      <a:pt x="290" y="29"/>
                    </a:lnTo>
                    <a:lnTo>
                      <a:pt x="292" y="29"/>
                    </a:lnTo>
                    <a:lnTo>
                      <a:pt x="292" y="29"/>
                    </a:lnTo>
                    <a:lnTo>
                      <a:pt x="299" y="29"/>
                    </a:lnTo>
                    <a:lnTo>
                      <a:pt x="299" y="29"/>
                    </a:lnTo>
                    <a:lnTo>
                      <a:pt x="349" y="22"/>
                    </a:lnTo>
                    <a:lnTo>
                      <a:pt x="349" y="22"/>
                    </a:lnTo>
                    <a:lnTo>
                      <a:pt x="355" y="22"/>
                    </a:lnTo>
                    <a:lnTo>
                      <a:pt x="355" y="22"/>
                    </a:lnTo>
                    <a:lnTo>
                      <a:pt x="363" y="20"/>
                    </a:lnTo>
                    <a:lnTo>
                      <a:pt x="363" y="20"/>
                    </a:lnTo>
                    <a:lnTo>
                      <a:pt x="368" y="20"/>
                    </a:lnTo>
                    <a:lnTo>
                      <a:pt x="368" y="20"/>
                    </a:lnTo>
                    <a:lnTo>
                      <a:pt x="371" y="20"/>
                    </a:lnTo>
                    <a:lnTo>
                      <a:pt x="371" y="20"/>
                    </a:lnTo>
                    <a:lnTo>
                      <a:pt x="383" y="19"/>
                    </a:lnTo>
                    <a:lnTo>
                      <a:pt x="383" y="19"/>
                    </a:lnTo>
                    <a:lnTo>
                      <a:pt x="399" y="17"/>
                    </a:lnTo>
                    <a:lnTo>
                      <a:pt x="399" y="17"/>
                    </a:lnTo>
                    <a:lnTo>
                      <a:pt x="399" y="17"/>
                    </a:lnTo>
                    <a:lnTo>
                      <a:pt x="524" y="0"/>
                    </a:lnTo>
                    <a:lnTo>
                      <a:pt x="524" y="0"/>
                    </a:lnTo>
                    <a:lnTo>
                      <a:pt x="523" y="0"/>
                    </a:lnTo>
                    <a:lnTo>
                      <a:pt x="528" y="37"/>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 name="Freeform 18">
                <a:extLst>
                  <a:ext uri="{FF2B5EF4-FFF2-40B4-BE49-F238E27FC236}">
                    <a16:creationId xmlns:a16="http://schemas.microsoft.com/office/drawing/2014/main" id="{2E7F57B2-9644-4343-B155-0A23A3D231D5}"/>
                  </a:ext>
                </a:extLst>
              </p:cNvPr>
              <p:cNvSpPr>
                <a:spLocks/>
              </p:cNvSpPr>
              <p:nvPr/>
            </p:nvSpPr>
            <p:spPr bwMode="auto">
              <a:xfrm>
                <a:off x="8235950" y="2495551"/>
                <a:ext cx="3175" cy="7938"/>
              </a:xfrm>
              <a:custGeom>
                <a:avLst/>
                <a:gdLst>
                  <a:gd name="T0" fmla="*/ 0 w 2"/>
                  <a:gd name="T1" fmla="*/ 5 h 5"/>
                  <a:gd name="T2" fmla="*/ 0 w 2"/>
                  <a:gd name="T3" fmla="*/ 5 h 5"/>
                  <a:gd name="T4" fmla="*/ 2 w 2"/>
                  <a:gd name="T5" fmla="*/ 0 h 5"/>
                  <a:gd name="T6" fmla="*/ 2 w 2"/>
                  <a:gd name="T7" fmla="*/ 0 h 5"/>
                  <a:gd name="T8" fmla="*/ 0 w 2"/>
                  <a:gd name="T9" fmla="*/ 5 h 5"/>
                  <a:gd name="T10" fmla="*/ 0 w 2"/>
                  <a:gd name="T11" fmla="*/ 5 h 5"/>
                </a:gdLst>
                <a:ahLst/>
                <a:cxnLst>
                  <a:cxn ang="0">
                    <a:pos x="T0" y="T1"/>
                  </a:cxn>
                  <a:cxn ang="0">
                    <a:pos x="T2" y="T3"/>
                  </a:cxn>
                  <a:cxn ang="0">
                    <a:pos x="T4" y="T5"/>
                  </a:cxn>
                  <a:cxn ang="0">
                    <a:pos x="T6" y="T7"/>
                  </a:cxn>
                  <a:cxn ang="0">
                    <a:pos x="T8" y="T9"/>
                  </a:cxn>
                  <a:cxn ang="0">
                    <a:pos x="T10" y="T11"/>
                  </a:cxn>
                </a:cxnLst>
                <a:rect l="0" t="0" r="r" b="b"/>
                <a:pathLst>
                  <a:path w="2" h="5">
                    <a:moveTo>
                      <a:pt x="0" y="5"/>
                    </a:moveTo>
                    <a:lnTo>
                      <a:pt x="0" y="5"/>
                    </a:lnTo>
                    <a:lnTo>
                      <a:pt x="2" y="0"/>
                    </a:lnTo>
                    <a:lnTo>
                      <a:pt x="2" y="0"/>
                    </a:lnTo>
                    <a:lnTo>
                      <a:pt x="0" y="5"/>
                    </a:lnTo>
                    <a:lnTo>
                      <a:pt x="0" y="5"/>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Freeform 19">
                <a:extLst>
                  <a:ext uri="{FF2B5EF4-FFF2-40B4-BE49-F238E27FC236}">
                    <a16:creationId xmlns:a16="http://schemas.microsoft.com/office/drawing/2014/main" id="{29328995-C05D-0448-8E2F-3FEBAFD8588B}"/>
                  </a:ext>
                </a:extLst>
              </p:cNvPr>
              <p:cNvSpPr>
                <a:spLocks/>
              </p:cNvSpPr>
              <p:nvPr/>
            </p:nvSpPr>
            <p:spPr bwMode="auto">
              <a:xfrm>
                <a:off x="8289925" y="2474913"/>
                <a:ext cx="3175" cy="0"/>
              </a:xfrm>
              <a:custGeom>
                <a:avLst/>
                <a:gdLst>
                  <a:gd name="T0" fmla="*/ 0 w 2"/>
                  <a:gd name="T1" fmla="*/ 0 w 2"/>
                  <a:gd name="T2" fmla="*/ 2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2" y="0"/>
                    </a:lnTo>
                    <a:lnTo>
                      <a:pt x="2" y="0"/>
                    </a:lnTo>
                    <a:lnTo>
                      <a:pt x="2"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 name="Freeform 20">
                <a:extLst>
                  <a:ext uri="{FF2B5EF4-FFF2-40B4-BE49-F238E27FC236}">
                    <a16:creationId xmlns:a16="http://schemas.microsoft.com/office/drawing/2014/main" id="{5736717F-23E3-6247-B9A5-D96115A1E6FB}"/>
                  </a:ext>
                </a:extLst>
              </p:cNvPr>
              <p:cNvSpPr>
                <a:spLocks/>
              </p:cNvSpPr>
              <p:nvPr/>
            </p:nvSpPr>
            <p:spPr bwMode="auto">
              <a:xfrm>
                <a:off x="8358188" y="2417763"/>
                <a:ext cx="0" cy="3175"/>
              </a:xfrm>
              <a:custGeom>
                <a:avLst/>
                <a:gdLst>
                  <a:gd name="T0" fmla="*/ 2 h 2"/>
                  <a:gd name="T1" fmla="*/ 2 h 2"/>
                  <a:gd name="T2" fmla="*/ 0 h 2"/>
                  <a:gd name="T3" fmla="*/ 0 h 2"/>
                  <a:gd name="T4" fmla="*/ 2 h 2"/>
                  <a:gd name="T5" fmla="*/ 2 h 2"/>
                  <a:gd name="T6" fmla="*/ 2 h 2"/>
                  <a:gd name="T7" fmla="*/ 2 h 2"/>
                  <a:gd name="T8" fmla="*/ 2 h 2"/>
                  <a:gd name="T9" fmla="*/ 2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2"/>
                    </a:moveTo>
                    <a:lnTo>
                      <a:pt x="0" y="2"/>
                    </a:lnTo>
                    <a:lnTo>
                      <a:pt x="0" y="0"/>
                    </a:lnTo>
                    <a:lnTo>
                      <a:pt x="0" y="0"/>
                    </a:lnTo>
                    <a:lnTo>
                      <a:pt x="0" y="2"/>
                    </a:lnTo>
                    <a:lnTo>
                      <a:pt x="0" y="2"/>
                    </a:lnTo>
                    <a:lnTo>
                      <a:pt x="0" y="2"/>
                    </a:lnTo>
                    <a:lnTo>
                      <a:pt x="0" y="2"/>
                    </a:lnTo>
                    <a:lnTo>
                      <a:pt x="0" y="2"/>
                    </a:lnTo>
                    <a:lnTo>
                      <a:pt x="0" y="2"/>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 name="Freeform 21">
                <a:extLst>
                  <a:ext uri="{FF2B5EF4-FFF2-40B4-BE49-F238E27FC236}">
                    <a16:creationId xmlns:a16="http://schemas.microsoft.com/office/drawing/2014/main" id="{00830A83-8599-CC4C-9BE3-5444F2B1E1A2}"/>
                  </a:ext>
                </a:extLst>
              </p:cNvPr>
              <p:cNvSpPr>
                <a:spLocks/>
              </p:cNvSpPr>
              <p:nvPr/>
            </p:nvSpPr>
            <p:spPr bwMode="auto">
              <a:xfrm>
                <a:off x="8366125" y="2425701"/>
                <a:ext cx="4762" cy="3175"/>
              </a:xfrm>
              <a:custGeom>
                <a:avLst/>
                <a:gdLst>
                  <a:gd name="T0" fmla="*/ 1 w 3"/>
                  <a:gd name="T1" fmla="*/ 2 h 2"/>
                  <a:gd name="T2" fmla="*/ 1 w 3"/>
                  <a:gd name="T3" fmla="*/ 2 h 2"/>
                  <a:gd name="T4" fmla="*/ 3 w 3"/>
                  <a:gd name="T5" fmla="*/ 0 h 2"/>
                  <a:gd name="T6" fmla="*/ 3 w 3"/>
                  <a:gd name="T7" fmla="*/ 0 h 2"/>
                  <a:gd name="T8" fmla="*/ 1 w 3"/>
                  <a:gd name="T9" fmla="*/ 2 h 2"/>
                  <a:gd name="T10" fmla="*/ 1 w 3"/>
                  <a:gd name="T11" fmla="*/ 2 h 2"/>
                  <a:gd name="T12" fmla="*/ 0 w 3"/>
                  <a:gd name="T13" fmla="*/ 2 h 2"/>
                  <a:gd name="T14" fmla="*/ 0 w 3"/>
                  <a:gd name="T15" fmla="*/ 2 h 2"/>
                  <a:gd name="T16" fmla="*/ 1 w 3"/>
                  <a:gd name="T17" fmla="*/ 2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lnTo>
                      <a:pt x="1" y="2"/>
                    </a:lnTo>
                    <a:lnTo>
                      <a:pt x="3" y="0"/>
                    </a:lnTo>
                    <a:lnTo>
                      <a:pt x="3" y="0"/>
                    </a:lnTo>
                    <a:lnTo>
                      <a:pt x="1" y="2"/>
                    </a:lnTo>
                    <a:lnTo>
                      <a:pt x="1" y="2"/>
                    </a:lnTo>
                    <a:lnTo>
                      <a:pt x="0" y="2"/>
                    </a:lnTo>
                    <a:lnTo>
                      <a:pt x="0" y="2"/>
                    </a:lnTo>
                    <a:lnTo>
                      <a:pt x="1" y="2"/>
                    </a:lnTo>
                    <a:lnTo>
                      <a:pt x="1" y="2"/>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Freeform 22">
                <a:extLst>
                  <a:ext uri="{FF2B5EF4-FFF2-40B4-BE49-F238E27FC236}">
                    <a16:creationId xmlns:a16="http://schemas.microsoft.com/office/drawing/2014/main" id="{A43B7B9A-57BE-654F-A15A-1E4DC959BEB1}"/>
                  </a:ext>
                </a:extLst>
              </p:cNvPr>
              <p:cNvSpPr>
                <a:spLocks/>
              </p:cNvSpPr>
              <p:nvPr/>
            </p:nvSpPr>
            <p:spPr bwMode="auto">
              <a:xfrm>
                <a:off x="5526088" y="2305051"/>
                <a:ext cx="717550" cy="739775"/>
              </a:xfrm>
              <a:custGeom>
                <a:avLst/>
                <a:gdLst>
                  <a:gd name="T0" fmla="*/ 452 w 452"/>
                  <a:gd name="T1" fmla="*/ 35 h 466"/>
                  <a:gd name="T2" fmla="*/ 450 w 452"/>
                  <a:gd name="T3" fmla="*/ 79 h 466"/>
                  <a:gd name="T4" fmla="*/ 428 w 452"/>
                  <a:gd name="T5" fmla="*/ 444 h 466"/>
                  <a:gd name="T6" fmla="*/ 173 w 452"/>
                  <a:gd name="T7" fmla="*/ 429 h 466"/>
                  <a:gd name="T8" fmla="*/ 173 w 452"/>
                  <a:gd name="T9" fmla="*/ 431 h 466"/>
                  <a:gd name="T10" fmla="*/ 173 w 452"/>
                  <a:gd name="T11" fmla="*/ 431 h 466"/>
                  <a:gd name="T12" fmla="*/ 173 w 452"/>
                  <a:gd name="T13" fmla="*/ 432 h 466"/>
                  <a:gd name="T14" fmla="*/ 173 w 452"/>
                  <a:gd name="T15" fmla="*/ 432 h 466"/>
                  <a:gd name="T16" fmla="*/ 175 w 452"/>
                  <a:gd name="T17" fmla="*/ 432 h 466"/>
                  <a:gd name="T18" fmla="*/ 175 w 452"/>
                  <a:gd name="T19" fmla="*/ 432 h 466"/>
                  <a:gd name="T20" fmla="*/ 175 w 452"/>
                  <a:gd name="T21" fmla="*/ 432 h 466"/>
                  <a:gd name="T22" fmla="*/ 175 w 452"/>
                  <a:gd name="T23" fmla="*/ 432 h 466"/>
                  <a:gd name="T24" fmla="*/ 175 w 452"/>
                  <a:gd name="T25" fmla="*/ 434 h 466"/>
                  <a:gd name="T26" fmla="*/ 175 w 452"/>
                  <a:gd name="T27" fmla="*/ 434 h 466"/>
                  <a:gd name="T28" fmla="*/ 177 w 452"/>
                  <a:gd name="T29" fmla="*/ 434 h 466"/>
                  <a:gd name="T30" fmla="*/ 177 w 452"/>
                  <a:gd name="T31" fmla="*/ 434 h 466"/>
                  <a:gd name="T32" fmla="*/ 178 w 452"/>
                  <a:gd name="T33" fmla="*/ 436 h 466"/>
                  <a:gd name="T34" fmla="*/ 178 w 452"/>
                  <a:gd name="T35" fmla="*/ 436 h 466"/>
                  <a:gd name="T36" fmla="*/ 178 w 452"/>
                  <a:gd name="T37" fmla="*/ 436 h 466"/>
                  <a:gd name="T38" fmla="*/ 180 w 452"/>
                  <a:gd name="T39" fmla="*/ 438 h 466"/>
                  <a:gd name="T40" fmla="*/ 180 w 452"/>
                  <a:gd name="T41" fmla="*/ 438 h 466"/>
                  <a:gd name="T42" fmla="*/ 180 w 452"/>
                  <a:gd name="T43" fmla="*/ 439 h 466"/>
                  <a:gd name="T44" fmla="*/ 58 w 452"/>
                  <a:gd name="T45" fmla="*/ 426 h 466"/>
                  <a:gd name="T46" fmla="*/ 58 w 452"/>
                  <a:gd name="T47" fmla="*/ 426 h 466"/>
                  <a:gd name="T48" fmla="*/ 58 w 452"/>
                  <a:gd name="T49" fmla="*/ 426 h 466"/>
                  <a:gd name="T50" fmla="*/ 56 w 452"/>
                  <a:gd name="T51" fmla="*/ 466 h 466"/>
                  <a:gd name="T52" fmla="*/ 56 w 452"/>
                  <a:gd name="T53" fmla="*/ 466 h 466"/>
                  <a:gd name="T54" fmla="*/ 0 w 452"/>
                  <a:gd name="T55" fmla="*/ 461 h 466"/>
                  <a:gd name="T56" fmla="*/ 60 w 452"/>
                  <a:gd name="T57" fmla="*/ 0 h 466"/>
                  <a:gd name="T58" fmla="*/ 60 w 452"/>
                  <a:gd name="T59" fmla="*/ 0 h 466"/>
                  <a:gd name="T60" fmla="*/ 160 w 452"/>
                  <a:gd name="T61" fmla="*/ 11 h 466"/>
                  <a:gd name="T62" fmla="*/ 260 w 452"/>
                  <a:gd name="T63" fmla="*/ 20 h 466"/>
                  <a:gd name="T64" fmla="*/ 357 w 452"/>
                  <a:gd name="T65" fmla="*/ 28 h 466"/>
                  <a:gd name="T66" fmla="*/ 452 w 452"/>
                  <a:gd name="T67" fmla="*/ 35 h 466"/>
                  <a:gd name="T68" fmla="*/ 452 w 452"/>
                  <a:gd name="T69" fmla="*/ 35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2" h="466">
                    <a:moveTo>
                      <a:pt x="452" y="35"/>
                    </a:moveTo>
                    <a:lnTo>
                      <a:pt x="450" y="79"/>
                    </a:lnTo>
                    <a:lnTo>
                      <a:pt x="428" y="444"/>
                    </a:lnTo>
                    <a:lnTo>
                      <a:pt x="173" y="429"/>
                    </a:lnTo>
                    <a:lnTo>
                      <a:pt x="173" y="431"/>
                    </a:lnTo>
                    <a:lnTo>
                      <a:pt x="173" y="431"/>
                    </a:lnTo>
                    <a:lnTo>
                      <a:pt x="173" y="432"/>
                    </a:lnTo>
                    <a:lnTo>
                      <a:pt x="173" y="432"/>
                    </a:lnTo>
                    <a:lnTo>
                      <a:pt x="175" y="432"/>
                    </a:lnTo>
                    <a:lnTo>
                      <a:pt x="175" y="432"/>
                    </a:lnTo>
                    <a:lnTo>
                      <a:pt x="175" y="432"/>
                    </a:lnTo>
                    <a:lnTo>
                      <a:pt x="175" y="432"/>
                    </a:lnTo>
                    <a:lnTo>
                      <a:pt x="175" y="434"/>
                    </a:lnTo>
                    <a:lnTo>
                      <a:pt x="175" y="434"/>
                    </a:lnTo>
                    <a:lnTo>
                      <a:pt x="177" y="434"/>
                    </a:lnTo>
                    <a:lnTo>
                      <a:pt x="177" y="434"/>
                    </a:lnTo>
                    <a:lnTo>
                      <a:pt x="178" y="436"/>
                    </a:lnTo>
                    <a:lnTo>
                      <a:pt x="178" y="436"/>
                    </a:lnTo>
                    <a:lnTo>
                      <a:pt x="178" y="436"/>
                    </a:lnTo>
                    <a:lnTo>
                      <a:pt x="180" y="438"/>
                    </a:lnTo>
                    <a:lnTo>
                      <a:pt x="180" y="438"/>
                    </a:lnTo>
                    <a:lnTo>
                      <a:pt x="180" y="439"/>
                    </a:lnTo>
                    <a:lnTo>
                      <a:pt x="58" y="426"/>
                    </a:lnTo>
                    <a:lnTo>
                      <a:pt x="58" y="426"/>
                    </a:lnTo>
                    <a:lnTo>
                      <a:pt x="58" y="426"/>
                    </a:lnTo>
                    <a:lnTo>
                      <a:pt x="56" y="466"/>
                    </a:lnTo>
                    <a:lnTo>
                      <a:pt x="56" y="466"/>
                    </a:lnTo>
                    <a:lnTo>
                      <a:pt x="0" y="461"/>
                    </a:lnTo>
                    <a:lnTo>
                      <a:pt x="60" y="0"/>
                    </a:lnTo>
                    <a:lnTo>
                      <a:pt x="60" y="0"/>
                    </a:lnTo>
                    <a:lnTo>
                      <a:pt x="160" y="11"/>
                    </a:lnTo>
                    <a:lnTo>
                      <a:pt x="260" y="20"/>
                    </a:lnTo>
                    <a:lnTo>
                      <a:pt x="357" y="28"/>
                    </a:lnTo>
                    <a:lnTo>
                      <a:pt x="452" y="35"/>
                    </a:lnTo>
                    <a:lnTo>
                      <a:pt x="452" y="35"/>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 name="Freeform 23">
                <a:extLst>
                  <a:ext uri="{FF2B5EF4-FFF2-40B4-BE49-F238E27FC236}">
                    <a16:creationId xmlns:a16="http://schemas.microsoft.com/office/drawing/2014/main" id="{BEB94CAA-85A9-EA46-B656-79C959810436}"/>
                  </a:ext>
                </a:extLst>
              </p:cNvPr>
              <p:cNvSpPr>
                <a:spLocks/>
              </p:cNvSpPr>
              <p:nvPr/>
            </p:nvSpPr>
            <p:spPr bwMode="auto">
              <a:xfrm>
                <a:off x="9096375" y="1270001"/>
                <a:ext cx="314325" cy="188913"/>
              </a:xfrm>
              <a:custGeom>
                <a:avLst/>
                <a:gdLst>
                  <a:gd name="T0" fmla="*/ 198 w 198"/>
                  <a:gd name="T1" fmla="*/ 98 h 119"/>
                  <a:gd name="T2" fmla="*/ 190 w 198"/>
                  <a:gd name="T3" fmla="*/ 108 h 119"/>
                  <a:gd name="T4" fmla="*/ 186 w 198"/>
                  <a:gd name="T5" fmla="*/ 110 h 119"/>
                  <a:gd name="T6" fmla="*/ 179 w 198"/>
                  <a:gd name="T7" fmla="*/ 102 h 119"/>
                  <a:gd name="T8" fmla="*/ 178 w 198"/>
                  <a:gd name="T9" fmla="*/ 98 h 119"/>
                  <a:gd name="T10" fmla="*/ 174 w 198"/>
                  <a:gd name="T11" fmla="*/ 97 h 119"/>
                  <a:gd name="T12" fmla="*/ 171 w 198"/>
                  <a:gd name="T13" fmla="*/ 100 h 119"/>
                  <a:gd name="T14" fmla="*/ 162 w 198"/>
                  <a:gd name="T15" fmla="*/ 112 h 119"/>
                  <a:gd name="T16" fmla="*/ 161 w 198"/>
                  <a:gd name="T17" fmla="*/ 119 h 119"/>
                  <a:gd name="T18" fmla="*/ 154 w 198"/>
                  <a:gd name="T19" fmla="*/ 112 h 119"/>
                  <a:gd name="T20" fmla="*/ 140 w 198"/>
                  <a:gd name="T21" fmla="*/ 95 h 119"/>
                  <a:gd name="T22" fmla="*/ 134 w 198"/>
                  <a:gd name="T23" fmla="*/ 83 h 119"/>
                  <a:gd name="T24" fmla="*/ 105 w 198"/>
                  <a:gd name="T25" fmla="*/ 88 h 119"/>
                  <a:gd name="T26" fmla="*/ 0 w 198"/>
                  <a:gd name="T27" fmla="*/ 112 h 119"/>
                  <a:gd name="T28" fmla="*/ 0 w 198"/>
                  <a:gd name="T29" fmla="*/ 108 h 119"/>
                  <a:gd name="T30" fmla="*/ 0 w 198"/>
                  <a:gd name="T31" fmla="*/ 103 h 119"/>
                  <a:gd name="T32" fmla="*/ 1 w 198"/>
                  <a:gd name="T33" fmla="*/ 90 h 119"/>
                  <a:gd name="T34" fmla="*/ 1 w 198"/>
                  <a:gd name="T35" fmla="*/ 75 h 119"/>
                  <a:gd name="T36" fmla="*/ 1 w 198"/>
                  <a:gd name="T37" fmla="*/ 58 h 119"/>
                  <a:gd name="T38" fmla="*/ 1 w 198"/>
                  <a:gd name="T39" fmla="*/ 58 h 119"/>
                  <a:gd name="T40" fmla="*/ 47 w 198"/>
                  <a:gd name="T41" fmla="*/ 49 h 119"/>
                  <a:gd name="T42" fmla="*/ 113 w 198"/>
                  <a:gd name="T43" fmla="*/ 32 h 119"/>
                  <a:gd name="T44" fmla="*/ 117 w 198"/>
                  <a:gd name="T45" fmla="*/ 30 h 119"/>
                  <a:gd name="T46" fmla="*/ 120 w 198"/>
                  <a:gd name="T47" fmla="*/ 29 h 119"/>
                  <a:gd name="T48" fmla="*/ 130 w 198"/>
                  <a:gd name="T49" fmla="*/ 17 h 119"/>
                  <a:gd name="T50" fmla="*/ 140 w 198"/>
                  <a:gd name="T51" fmla="*/ 7 h 119"/>
                  <a:gd name="T52" fmla="*/ 149 w 198"/>
                  <a:gd name="T53" fmla="*/ 0 h 119"/>
                  <a:gd name="T54" fmla="*/ 149 w 198"/>
                  <a:gd name="T55" fmla="*/ 5 h 119"/>
                  <a:gd name="T56" fmla="*/ 149 w 198"/>
                  <a:gd name="T57" fmla="*/ 8 h 119"/>
                  <a:gd name="T58" fmla="*/ 152 w 198"/>
                  <a:gd name="T59" fmla="*/ 19 h 119"/>
                  <a:gd name="T60" fmla="*/ 156 w 198"/>
                  <a:gd name="T61" fmla="*/ 22 h 119"/>
                  <a:gd name="T62" fmla="*/ 162 w 198"/>
                  <a:gd name="T63" fmla="*/ 25 h 119"/>
                  <a:gd name="T64" fmla="*/ 159 w 198"/>
                  <a:gd name="T65" fmla="*/ 27 h 119"/>
                  <a:gd name="T66" fmla="*/ 151 w 198"/>
                  <a:gd name="T67" fmla="*/ 35 h 119"/>
                  <a:gd name="T68" fmla="*/ 149 w 198"/>
                  <a:gd name="T69" fmla="*/ 39 h 119"/>
                  <a:gd name="T70" fmla="*/ 147 w 198"/>
                  <a:gd name="T71" fmla="*/ 49 h 119"/>
                  <a:gd name="T72" fmla="*/ 149 w 198"/>
                  <a:gd name="T73" fmla="*/ 52 h 119"/>
                  <a:gd name="T74" fmla="*/ 156 w 198"/>
                  <a:gd name="T75" fmla="*/ 56 h 119"/>
                  <a:gd name="T76" fmla="*/ 164 w 198"/>
                  <a:gd name="T77" fmla="*/ 58 h 119"/>
                  <a:gd name="T78" fmla="*/ 166 w 198"/>
                  <a:gd name="T79" fmla="*/ 61 h 119"/>
                  <a:gd name="T80" fmla="*/ 171 w 198"/>
                  <a:gd name="T81" fmla="*/ 71 h 119"/>
                  <a:gd name="T82" fmla="*/ 173 w 198"/>
                  <a:gd name="T83" fmla="*/ 73 h 119"/>
                  <a:gd name="T84" fmla="*/ 183 w 198"/>
                  <a:gd name="T85" fmla="*/ 78 h 119"/>
                  <a:gd name="T86" fmla="*/ 186 w 198"/>
                  <a:gd name="T87" fmla="*/ 85 h 119"/>
                  <a:gd name="T88" fmla="*/ 191 w 198"/>
                  <a:gd name="T89" fmla="*/ 90 h 119"/>
                  <a:gd name="T90" fmla="*/ 196 w 198"/>
                  <a:gd name="T91" fmla="*/ 91 h 119"/>
                  <a:gd name="T92" fmla="*/ 198 w 198"/>
                  <a:gd name="T93" fmla="*/ 9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19">
                    <a:moveTo>
                      <a:pt x="198" y="98"/>
                    </a:moveTo>
                    <a:lnTo>
                      <a:pt x="198" y="98"/>
                    </a:lnTo>
                    <a:lnTo>
                      <a:pt x="195" y="105"/>
                    </a:lnTo>
                    <a:lnTo>
                      <a:pt x="190" y="108"/>
                    </a:lnTo>
                    <a:lnTo>
                      <a:pt x="190" y="108"/>
                    </a:lnTo>
                    <a:lnTo>
                      <a:pt x="186" y="110"/>
                    </a:lnTo>
                    <a:lnTo>
                      <a:pt x="183" y="108"/>
                    </a:lnTo>
                    <a:lnTo>
                      <a:pt x="179" y="102"/>
                    </a:lnTo>
                    <a:lnTo>
                      <a:pt x="179" y="102"/>
                    </a:lnTo>
                    <a:lnTo>
                      <a:pt x="178" y="98"/>
                    </a:lnTo>
                    <a:lnTo>
                      <a:pt x="176" y="97"/>
                    </a:lnTo>
                    <a:lnTo>
                      <a:pt x="174" y="97"/>
                    </a:lnTo>
                    <a:lnTo>
                      <a:pt x="171" y="100"/>
                    </a:lnTo>
                    <a:lnTo>
                      <a:pt x="171" y="100"/>
                    </a:lnTo>
                    <a:lnTo>
                      <a:pt x="166" y="105"/>
                    </a:lnTo>
                    <a:lnTo>
                      <a:pt x="162" y="112"/>
                    </a:lnTo>
                    <a:lnTo>
                      <a:pt x="162" y="112"/>
                    </a:lnTo>
                    <a:lnTo>
                      <a:pt x="161" y="119"/>
                    </a:lnTo>
                    <a:lnTo>
                      <a:pt x="161" y="119"/>
                    </a:lnTo>
                    <a:lnTo>
                      <a:pt x="154" y="112"/>
                    </a:lnTo>
                    <a:lnTo>
                      <a:pt x="149" y="105"/>
                    </a:lnTo>
                    <a:lnTo>
                      <a:pt x="140" y="95"/>
                    </a:lnTo>
                    <a:lnTo>
                      <a:pt x="135" y="86"/>
                    </a:lnTo>
                    <a:lnTo>
                      <a:pt x="134" y="83"/>
                    </a:lnTo>
                    <a:lnTo>
                      <a:pt x="134" y="83"/>
                    </a:lnTo>
                    <a:lnTo>
                      <a:pt x="105" y="88"/>
                    </a:lnTo>
                    <a:lnTo>
                      <a:pt x="105" y="88"/>
                    </a:lnTo>
                    <a:lnTo>
                      <a:pt x="0" y="112"/>
                    </a:lnTo>
                    <a:lnTo>
                      <a:pt x="0" y="112"/>
                    </a:lnTo>
                    <a:lnTo>
                      <a:pt x="0" y="108"/>
                    </a:lnTo>
                    <a:lnTo>
                      <a:pt x="0" y="108"/>
                    </a:lnTo>
                    <a:lnTo>
                      <a:pt x="0" y="103"/>
                    </a:lnTo>
                    <a:lnTo>
                      <a:pt x="0" y="103"/>
                    </a:lnTo>
                    <a:lnTo>
                      <a:pt x="1" y="90"/>
                    </a:lnTo>
                    <a:lnTo>
                      <a:pt x="1" y="90"/>
                    </a:lnTo>
                    <a:lnTo>
                      <a:pt x="1" y="75"/>
                    </a:lnTo>
                    <a:lnTo>
                      <a:pt x="1" y="59"/>
                    </a:lnTo>
                    <a:lnTo>
                      <a:pt x="1" y="58"/>
                    </a:lnTo>
                    <a:lnTo>
                      <a:pt x="1" y="58"/>
                    </a:lnTo>
                    <a:lnTo>
                      <a:pt x="1" y="58"/>
                    </a:lnTo>
                    <a:lnTo>
                      <a:pt x="47" y="49"/>
                    </a:lnTo>
                    <a:lnTo>
                      <a:pt x="47" y="49"/>
                    </a:lnTo>
                    <a:lnTo>
                      <a:pt x="86" y="41"/>
                    </a:lnTo>
                    <a:lnTo>
                      <a:pt x="113" y="32"/>
                    </a:lnTo>
                    <a:lnTo>
                      <a:pt x="113" y="32"/>
                    </a:lnTo>
                    <a:lnTo>
                      <a:pt x="117" y="30"/>
                    </a:lnTo>
                    <a:lnTo>
                      <a:pt x="120" y="29"/>
                    </a:lnTo>
                    <a:lnTo>
                      <a:pt x="120" y="29"/>
                    </a:lnTo>
                    <a:lnTo>
                      <a:pt x="130" y="17"/>
                    </a:lnTo>
                    <a:lnTo>
                      <a:pt x="130" y="17"/>
                    </a:lnTo>
                    <a:lnTo>
                      <a:pt x="135" y="12"/>
                    </a:lnTo>
                    <a:lnTo>
                      <a:pt x="140" y="7"/>
                    </a:lnTo>
                    <a:lnTo>
                      <a:pt x="140" y="7"/>
                    </a:lnTo>
                    <a:lnTo>
                      <a:pt x="149" y="0"/>
                    </a:lnTo>
                    <a:lnTo>
                      <a:pt x="149" y="0"/>
                    </a:lnTo>
                    <a:lnTo>
                      <a:pt x="149" y="5"/>
                    </a:lnTo>
                    <a:lnTo>
                      <a:pt x="149" y="8"/>
                    </a:lnTo>
                    <a:lnTo>
                      <a:pt x="149" y="8"/>
                    </a:lnTo>
                    <a:lnTo>
                      <a:pt x="151" y="17"/>
                    </a:lnTo>
                    <a:lnTo>
                      <a:pt x="152" y="19"/>
                    </a:lnTo>
                    <a:lnTo>
                      <a:pt x="156" y="22"/>
                    </a:lnTo>
                    <a:lnTo>
                      <a:pt x="156" y="22"/>
                    </a:lnTo>
                    <a:lnTo>
                      <a:pt x="161" y="24"/>
                    </a:lnTo>
                    <a:lnTo>
                      <a:pt x="162" y="25"/>
                    </a:lnTo>
                    <a:lnTo>
                      <a:pt x="159" y="27"/>
                    </a:lnTo>
                    <a:lnTo>
                      <a:pt x="159" y="27"/>
                    </a:lnTo>
                    <a:lnTo>
                      <a:pt x="154" y="32"/>
                    </a:lnTo>
                    <a:lnTo>
                      <a:pt x="151" y="35"/>
                    </a:lnTo>
                    <a:lnTo>
                      <a:pt x="149" y="39"/>
                    </a:lnTo>
                    <a:lnTo>
                      <a:pt x="149" y="39"/>
                    </a:lnTo>
                    <a:lnTo>
                      <a:pt x="147" y="46"/>
                    </a:lnTo>
                    <a:lnTo>
                      <a:pt x="147" y="49"/>
                    </a:lnTo>
                    <a:lnTo>
                      <a:pt x="149" y="52"/>
                    </a:lnTo>
                    <a:lnTo>
                      <a:pt x="149" y="52"/>
                    </a:lnTo>
                    <a:lnTo>
                      <a:pt x="152" y="54"/>
                    </a:lnTo>
                    <a:lnTo>
                      <a:pt x="156" y="56"/>
                    </a:lnTo>
                    <a:lnTo>
                      <a:pt x="161" y="56"/>
                    </a:lnTo>
                    <a:lnTo>
                      <a:pt x="164" y="58"/>
                    </a:lnTo>
                    <a:lnTo>
                      <a:pt x="164" y="58"/>
                    </a:lnTo>
                    <a:lnTo>
                      <a:pt x="166" y="61"/>
                    </a:lnTo>
                    <a:lnTo>
                      <a:pt x="168" y="64"/>
                    </a:lnTo>
                    <a:lnTo>
                      <a:pt x="171" y="71"/>
                    </a:lnTo>
                    <a:lnTo>
                      <a:pt x="171" y="71"/>
                    </a:lnTo>
                    <a:lnTo>
                      <a:pt x="173" y="73"/>
                    </a:lnTo>
                    <a:lnTo>
                      <a:pt x="176" y="75"/>
                    </a:lnTo>
                    <a:lnTo>
                      <a:pt x="183" y="78"/>
                    </a:lnTo>
                    <a:lnTo>
                      <a:pt x="183" y="78"/>
                    </a:lnTo>
                    <a:lnTo>
                      <a:pt x="186" y="85"/>
                    </a:lnTo>
                    <a:lnTo>
                      <a:pt x="188" y="86"/>
                    </a:lnTo>
                    <a:lnTo>
                      <a:pt x="191" y="90"/>
                    </a:lnTo>
                    <a:lnTo>
                      <a:pt x="191" y="90"/>
                    </a:lnTo>
                    <a:lnTo>
                      <a:pt x="196" y="91"/>
                    </a:lnTo>
                    <a:lnTo>
                      <a:pt x="198" y="95"/>
                    </a:lnTo>
                    <a:lnTo>
                      <a:pt x="198" y="98"/>
                    </a:lnTo>
                    <a:lnTo>
                      <a:pt x="198" y="98"/>
                    </a:lnTo>
                    <a:close/>
                  </a:path>
                </a:pathLst>
              </a:custGeom>
              <a:solidFill>
                <a:schemeClr val="accent6"/>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4" name="Freeform 24">
                <a:extLst>
                  <a:ext uri="{FF2B5EF4-FFF2-40B4-BE49-F238E27FC236}">
                    <a16:creationId xmlns:a16="http://schemas.microsoft.com/office/drawing/2014/main" id="{EBFECFB0-F669-9945-9654-CB55C8F457D2}"/>
                  </a:ext>
                </a:extLst>
              </p:cNvPr>
              <p:cNvSpPr>
                <a:spLocks/>
              </p:cNvSpPr>
              <p:nvPr/>
            </p:nvSpPr>
            <p:spPr bwMode="auto">
              <a:xfrm>
                <a:off x="8443913" y="1495426"/>
                <a:ext cx="579437" cy="392113"/>
              </a:xfrm>
              <a:custGeom>
                <a:avLst/>
                <a:gdLst>
                  <a:gd name="T0" fmla="*/ 365 w 365"/>
                  <a:gd name="T1" fmla="*/ 155 h 247"/>
                  <a:gd name="T2" fmla="*/ 361 w 365"/>
                  <a:gd name="T3" fmla="*/ 158 h 247"/>
                  <a:gd name="T4" fmla="*/ 361 w 365"/>
                  <a:gd name="T5" fmla="*/ 162 h 247"/>
                  <a:gd name="T6" fmla="*/ 356 w 365"/>
                  <a:gd name="T7" fmla="*/ 168 h 247"/>
                  <a:gd name="T8" fmla="*/ 351 w 365"/>
                  <a:gd name="T9" fmla="*/ 174 h 247"/>
                  <a:gd name="T10" fmla="*/ 344 w 365"/>
                  <a:gd name="T11" fmla="*/ 179 h 247"/>
                  <a:gd name="T12" fmla="*/ 341 w 365"/>
                  <a:gd name="T13" fmla="*/ 182 h 247"/>
                  <a:gd name="T14" fmla="*/ 339 w 365"/>
                  <a:gd name="T15" fmla="*/ 182 h 247"/>
                  <a:gd name="T16" fmla="*/ 336 w 365"/>
                  <a:gd name="T17" fmla="*/ 180 h 247"/>
                  <a:gd name="T18" fmla="*/ 331 w 365"/>
                  <a:gd name="T19" fmla="*/ 180 h 247"/>
                  <a:gd name="T20" fmla="*/ 324 w 365"/>
                  <a:gd name="T21" fmla="*/ 180 h 247"/>
                  <a:gd name="T22" fmla="*/ 316 w 365"/>
                  <a:gd name="T23" fmla="*/ 185 h 247"/>
                  <a:gd name="T24" fmla="*/ 314 w 365"/>
                  <a:gd name="T25" fmla="*/ 185 h 247"/>
                  <a:gd name="T26" fmla="*/ 312 w 365"/>
                  <a:gd name="T27" fmla="*/ 187 h 247"/>
                  <a:gd name="T28" fmla="*/ 312 w 365"/>
                  <a:gd name="T29" fmla="*/ 191 h 247"/>
                  <a:gd name="T30" fmla="*/ 307 w 365"/>
                  <a:gd name="T31" fmla="*/ 194 h 247"/>
                  <a:gd name="T32" fmla="*/ 92 w 365"/>
                  <a:gd name="T33" fmla="*/ 235 h 247"/>
                  <a:gd name="T34" fmla="*/ 20 w 365"/>
                  <a:gd name="T35" fmla="*/ 170 h 247"/>
                  <a:gd name="T36" fmla="*/ 0 w 365"/>
                  <a:gd name="T37" fmla="*/ 48 h 247"/>
                  <a:gd name="T38" fmla="*/ 10 w 365"/>
                  <a:gd name="T39" fmla="*/ 46 h 247"/>
                  <a:gd name="T40" fmla="*/ 17 w 365"/>
                  <a:gd name="T41" fmla="*/ 41 h 247"/>
                  <a:gd name="T42" fmla="*/ 20 w 365"/>
                  <a:gd name="T43" fmla="*/ 36 h 247"/>
                  <a:gd name="T44" fmla="*/ 31 w 365"/>
                  <a:gd name="T45" fmla="*/ 26 h 247"/>
                  <a:gd name="T46" fmla="*/ 34 w 365"/>
                  <a:gd name="T47" fmla="*/ 24 h 247"/>
                  <a:gd name="T48" fmla="*/ 44 w 365"/>
                  <a:gd name="T49" fmla="*/ 56 h 247"/>
                  <a:gd name="T50" fmla="*/ 153 w 365"/>
                  <a:gd name="T51" fmla="*/ 33 h 247"/>
                  <a:gd name="T52" fmla="*/ 300 w 365"/>
                  <a:gd name="T53" fmla="*/ 0 h 247"/>
                  <a:gd name="T54" fmla="*/ 302 w 365"/>
                  <a:gd name="T55" fmla="*/ 0 h 247"/>
                  <a:gd name="T56" fmla="*/ 305 w 365"/>
                  <a:gd name="T57" fmla="*/ 0 h 247"/>
                  <a:gd name="T58" fmla="*/ 309 w 365"/>
                  <a:gd name="T59" fmla="*/ 2 h 247"/>
                  <a:gd name="T60" fmla="*/ 314 w 365"/>
                  <a:gd name="T61" fmla="*/ 6 h 247"/>
                  <a:gd name="T62" fmla="*/ 319 w 365"/>
                  <a:gd name="T63" fmla="*/ 7 h 247"/>
                  <a:gd name="T64" fmla="*/ 324 w 365"/>
                  <a:gd name="T65" fmla="*/ 9 h 247"/>
                  <a:gd name="T66" fmla="*/ 326 w 365"/>
                  <a:gd name="T67" fmla="*/ 12 h 247"/>
                  <a:gd name="T68" fmla="*/ 326 w 365"/>
                  <a:gd name="T69" fmla="*/ 22 h 247"/>
                  <a:gd name="T70" fmla="*/ 331 w 365"/>
                  <a:gd name="T71" fmla="*/ 28 h 247"/>
                  <a:gd name="T72" fmla="*/ 331 w 365"/>
                  <a:gd name="T73" fmla="*/ 29 h 247"/>
                  <a:gd name="T74" fmla="*/ 333 w 365"/>
                  <a:gd name="T75" fmla="*/ 29 h 247"/>
                  <a:gd name="T76" fmla="*/ 334 w 365"/>
                  <a:gd name="T77" fmla="*/ 29 h 247"/>
                  <a:gd name="T78" fmla="*/ 341 w 365"/>
                  <a:gd name="T79" fmla="*/ 31 h 247"/>
                  <a:gd name="T80" fmla="*/ 343 w 365"/>
                  <a:gd name="T81" fmla="*/ 34 h 247"/>
                  <a:gd name="T82" fmla="*/ 346 w 365"/>
                  <a:gd name="T83" fmla="*/ 36 h 247"/>
                  <a:gd name="T84" fmla="*/ 355 w 365"/>
                  <a:gd name="T85" fmla="*/ 39 h 247"/>
                  <a:gd name="T86" fmla="*/ 356 w 365"/>
                  <a:gd name="T87" fmla="*/ 41 h 247"/>
                  <a:gd name="T88" fmla="*/ 358 w 365"/>
                  <a:gd name="T89" fmla="*/ 46 h 247"/>
                  <a:gd name="T90" fmla="*/ 351 w 365"/>
                  <a:gd name="T91" fmla="*/ 55 h 247"/>
                  <a:gd name="T92" fmla="*/ 351 w 365"/>
                  <a:gd name="T93" fmla="*/ 60 h 247"/>
                  <a:gd name="T94" fmla="*/ 351 w 365"/>
                  <a:gd name="T95" fmla="*/ 63 h 247"/>
                  <a:gd name="T96" fmla="*/ 346 w 365"/>
                  <a:gd name="T97" fmla="*/ 68 h 247"/>
                  <a:gd name="T98" fmla="*/ 344 w 365"/>
                  <a:gd name="T99" fmla="*/ 72 h 247"/>
                  <a:gd name="T100" fmla="*/ 343 w 365"/>
                  <a:gd name="T101" fmla="*/ 77 h 247"/>
                  <a:gd name="T102" fmla="*/ 341 w 365"/>
                  <a:gd name="T103" fmla="*/ 84 h 247"/>
                  <a:gd name="T104" fmla="*/ 343 w 365"/>
                  <a:gd name="T105" fmla="*/ 94 h 247"/>
                  <a:gd name="T106" fmla="*/ 341 w 365"/>
                  <a:gd name="T107" fmla="*/ 104 h 247"/>
                  <a:gd name="T108" fmla="*/ 343 w 365"/>
                  <a:gd name="T109" fmla="*/ 112 h 247"/>
                  <a:gd name="T110" fmla="*/ 346 w 365"/>
                  <a:gd name="T111" fmla="*/ 116 h 247"/>
                  <a:gd name="T112" fmla="*/ 350 w 365"/>
                  <a:gd name="T113" fmla="*/ 118 h 247"/>
                  <a:gd name="T114" fmla="*/ 353 w 365"/>
                  <a:gd name="T115" fmla="*/ 124 h 247"/>
                  <a:gd name="T116" fmla="*/ 360 w 365"/>
                  <a:gd name="T117" fmla="*/ 129 h 247"/>
                  <a:gd name="T118" fmla="*/ 361 w 365"/>
                  <a:gd name="T119" fmla="*/ 133 h 247"/>
                  <a:gd name="T120" fmla="*/ 363 w 365"/>
                  <a:gd name="T121" fmla="*/ 146 h 247"/>
                  <a:gd name="T122" fmla="*/ 365 w 365"/>
                  <a:gd name="T123" fmla="*/ 150 h 247"/>
                  <a:gd name="T124" fmla="*/ 365 w 365"/>
                  <a:gd name="T125" fmla="*/ 15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5" h="247">
                    <a:moveTo>
                      <a:pt x="365" y="155"/>
                    </a:moveTo>
                    <a:lnTo>
                      <a:pt x="365" y="155"/>
                    </a:lnTo>
                    <a:lnTo>
                      <a:pt x="361" y="158"/>
                    </a:lnTo>
                    <a:lnTo>
                      <a:pt x="361" y="158"/>
                    </a:lnTo>
                    <a:lnTo>
                      <a:pt x="361" y="162"/>
                    </a:lnTo>
                    <a:lnTo>
                      <a:pt x="361" y="162"/>
                    </a:lnTo>
                    <a:lnTo>
                      <a:pt x="360" y="165"/>
                    </a:lnTo>
                    <a:lnTo>
                      <a:pt x="356" y="168"/>
                    </a:lnTo>
                    <a:lnTo>
                      <a:pt x="356" y="168"/>
                    </a:lnTo>
                    <a:lnTo>
                      <a:pt x="351" y="174"/>
                    </a:lnTo>
                    <a:lnTo>
                      <a:pt x="351" y="174"/>
                    </a:lnTo>
                    <a:lnTo>
                      <a:pt x="344" y="179"/>
                    </a:lnTo>
                    <a:lnTo>
                      <a:pt x="344" y="179"/>
                    </a:lnTo>
                    <a:lnTo>
                      <a:pt x="341" y="182"/>
                    </a:lnTo>
                    <a:lnTo>
                      <a:pt x="341" y="182"/>
                    </a:lnTo>
                    <a:lnTo>
                      <a:pt x="339" y="182"/>
                    </a:lnTo>
                    <a:lnTo>
                      <a:pt x="339" y="182"/>
                    </a:lnTo>
                    <a:lnTo>
                      <a:pt x="336" y="180"/>
                    </a:lnTo>
                    <a:lnTo>
                      <a:pt x="331" y="180"/>
                    </a:lnTo>
                    <a:lnTo>
                      <a:pt x="331" y="180"/>
                    </a:lnTo>
                    <a:lnTo>
                      <a:pt x="327" y="179"/>
                    </a:lnTo>
                    <a:lnTo>
                      <a:pt x="324" y="180"/>
                    </a:lnTo>
                    <a:lnTo>
                      <a:pt x="324" y="180"/>
                    </a:lnTo>
                    <a:lnTo>
                      <a:pt x="316" y="185"/>
                    </a:lnTo>
                    <a:lnTo>
                      <a:pt x="316" y="185"/>
                    </a:lnTo>
                    <a:lnTo>
                      <a:pt x="314" y="185"/>
                    </a:lnTo>
                    <a:lnTo>
                      <a:pt x="312" y="187"/>
                    </a:lnTo>
                    <a:lnTo>
                      <a:pt x="312" y="187"/>
                    </a:lnTo>
                    <a:lnTo>
                      <a:pt x="312" y="191"/>
                    </a:lnTo>
                    <a:lnTo>
                      <a:pt x="312" y="191"/>
                    </a:lnTo>
                    <a:lnTo>
                      <a:pt x="307" y="194"/>
                    </a:lnTo>
                    <a:lnTo>
                      <a:pt x="307" y="194"/>
                    </a:lnTo>
                    <a:lnTo>
                      <a:pt x="305" y="197"/>
                    </a:lnTo>
                    <a:lnTo>
                      <a:pt x="92" y="235"/>
                    </a:lnTo>
                    <a:lnTo>
                      <a:pt x="34" y="247"/>
                    </a:lnTo>
                    <a:lnTo>
                      <a:pt x="20" y="170"/>
                    </a:lnTo>
                    <a:lnTo>
                      <a:pt x="0" y="48"/>
                    </a:lnTo>
                    <a:lnTo>
                      <a:pt x="0" y="48"/>
                    </a:lnTo>
                    <a:lnTo>
                      <a:pt x="10" y="46"/>
                    </a:lnTo>
                    <a:lnTo>
                      <a:pt x="10" y="46"/>
                    </a:lnTo>
                    <a:lnTo>
                      <a:pt x="14" y="45"/>
                    </a:lnTo>
                    <a:lnTo>
                      <a:pt x="17" y="41"/>
                    </a:lnTo>
                    <a:lnTo>
                      <a:pt x="20" y="36"/>
                    </a:lnTo>
                    <a:lnTo>
                      <a:pt x="20" y="36"/>
                    </a:lnTo>
                    <a:lnTo>
                      <a:pt x="25" y="31"/>
                    </a:lnTo>
                    <a:lnTo>
                      <a:pt x="31" y="26"/>
                    </a:lnTo>
                    <a:lnTo>
                      <a:pt x="31" y="26"/>
                    </a:lnTo>
                    <a:lnTo>
                      <a:pt x="34" y="24"/>
                    </a:lnTo>
                    <a:lnTo>
                      <a:pt x="39" y="22"/>
                    </a:lnTo>
                    <a:lnTo>
                      <a:pt x="44" y="56"/>
                    </a:lnTo>
                    <a:lnTo>
                      <a:pt x="44" y="56"/>
                    </a:lnTo>
                    <a:lnTo>
                      <a:pt x="153" y="33"/>
                    </a:lnTo>
                    <a:lnTo>
                      <a:pt x="239" y="14"/>
                    </a:lnTo>
                    <a:lnTo>
                      <a:pt x="300" y="0"/>
                    </a:lnTo>
                    <a:lnTo>
                      <a:pt x="300" y="0"/>
                    </a:lnTo>
                    <a:lnTo>
                      <a:pt x="302" y="0"/>
                    </a:lnTo>
                    <a:lnTo>
                      <a:pt x="302" y="0"/>
                    </a:lnTo>
                    <a:lnTo>
                      <a:pt x="305" y="0"/>
                    </a:lnTo>
                    <a:lnTo>
                      <a:pt x="309" y="2"/>
                    </a:lnTo>
                    <a:lnTo>
                      <a:pt x="309" y="2"/>
                    </a:lnTo>
                    <a:lnTo>
                      <a:pt x="314" y="6"/>
                    </a:lnTo>
                    <a:lnTo>
                      <a:pt x="314" y="6"/>
                    </a:lnTo>
                    <a:lnTo>
                      <a:pt x="319" y="7"/>
                    </a:lnTo>
                    <a:lnTo>
                      <a:pt x="319" y="7"/>
                    </a:lnTo>
                    <a:lnTo>
                      <a:pt x="324" y="9"/>
                    </a:lnTo>
                    <a:lnTo>
                      <a:pt x="324" y="9"/>
                    </a:lnTo>
                    <a:lnTo>
                      <a:pt x="326" y="12"/>
                    </a:lnTo>
                    <a:lnTo>
                      <a:pt x="326" y="12"/>
                    </a:lnTo>
                    <a:lnTo>
                      <a:pt x="326" y="17"/>
                    </a:lnTo>
                    <a:lnTo>
                      <a:pt x="326" y="22"/>
                    </a:lnTo>
                    <a:lnTo>
                      <a:pt x="326" y="22"/>
                    </a:lnTo>
                    <a:lnTo>
                      <a:pt x="331" y="28"/>
                    </a:lnTo>
                    <a:lnTo>
                      <a:pt x="331" y="28"/>
                    </a:lnTo>
                    <a:lnTo>
                      <a:pt x="331" y="29"/>
                    </a:lnTo>
                    <a:lnTo>
                      <a:pt x="333" y="29"/>
                    </a:lnTo>
                    <a:lnTo>
                      <a:pt x="333" y="29"/>
                    </a:lnTo>
                    <a:lnTo>
                      <a:pt x="334" y="29"/>
                    </a:lnTo>
                    <a:lnTo>
                      <a:pt x="334" y="29"/>
                    </a:lnTo>
                    <a:lnTo>
                      <a:pt x="338" y="31"/>
                    </a:lnTo>
                    <a:lnTo>
                      <a:pt x="341" y="31"/>
                    </a:lnTo>
                    <a:lnTo>
                      <a:pt x="341" y="31"/>
                    </a:lnTo>
                    <a:lnTo>
                      <a:pt x="343" y="34"/>
                    </a:lnTo>
                    <a:lnTo>
                      <a:pt x="346" y="36"/>
                    </a:lnTo>
                    <a:lnTo>
                      <a:pt x="346" y="36"/>
                    </a:lnTo>
                    <a:lnTo>
                      <a:pt x="351" y="38"/>
                    </a:lnTo>
                    <a:lnTo>
                      <a:pt x="355" y="39"/>
                    </a:lnTo>
                    <a:lnTo>
                      <a:pt x="356" y="41"/>
                    </a:lnTo>
                    <a:lnTo>
                      <a:pt x="356" y="41"/>
                    </a:lnTo>
                    <a:lnTo>
                      <a:pt x="358" y="46"/>
                    </a:lnTo>
                    <a:lnTo>
                      <a:pt x="358" y="46"/>
                    </a:lnTo>
                    <a:lnTo>
                      <a:pt x="355" y="50"/>
                    </a:lnTo>
                    <a:lnTo>
                      <a:pt x="351" y="55"/>
                    </a:lnTo>
                    <a:lnTo>
                      <a:pt x="351" y="55"/>
                    </a:lnTo>
                    <a:lnTo>
                      <a:pt x="351" y="60"/>
                    </a:lnTo>
                    <a:lnTo>
                      <a:pt x="351" y="63"/>
                    </a:lnTo>
                    <a:lnTo>
                      <a:pt x="351" y="63"/>
                    </a:lnTo>
                    <a:lnTo>
                      <a:pt x="348" y="65"/>
                    </a:lnTo>
                    <a:lnTo>
                      <a:pt x="346" y="68"/>
                    </a:lnTo>
                    <a:lnTo>
                      <a:pt x="346" y="68"/>
                    </a:lnTo>
                    <a:lnTo>
                      <a:pt x="344" y="72"/>
                    </a:lnTo>
                    <a:lnTo>
                      <a:pt x="343" y="77"/>
                    </a:lnTo>
                    <a:lnTo>
                      <a:pt x="343" y="77"/>
                    </a:lnTo>
                    <a:lnTo>
                      <a:pt x="341" y="80"/>
                    </a:lnTo>
                    <a:lnTo>
                      <a:pt x="341" y="84"/>
                    </a:lnTo>
                    <a:lnTo>
                      <a:pt x="341" y="84"/>
                    </a:lnTo>
                    <a:lnTo>
                      <a:pt x="343" y="94"/>
                    </a:lnTo>
                    <a:lnTo>
                      <a:pt x="341" y="104"/>
                    </a:lnTo>
                    <a:lnTo>
                      <a:pt x="341" y="104"/>
                    </a:lnTo>
                    <a:lnTo>
                      <a:pt x="343" y="107"/>
                    </a:lnTo>
                    <a:lnTo>
                      <a:pt x="343" y="112"/>
                    </a:lnTo>
                    <a:lnTo>
                      <a:pt x="343" y="112"/>
                    </a:lnTo>
                    <a:lnTo>
                      <a:pt x="346" y="116"/>
                    </a:lnTo>
                    <a:lnTo>
                      <a:pt x="350" y="118"/>
                    </a:lnTo>
                    <a:lnTo>
                      <a:pt x="350" y="118"/>
                    </a:lnTo>
                    <a:lnTo>
                      <a:pt x="351" y="121"/>
                    </a:lnTo>
                    <a:lnTo>
                      <a:pt x="353" y="124"/>
                    </a:lnTo>
                    <a:lnTo>
                      <a:pt x="356" y="128"/>
                    </a:lnTo>
                    <a:lnTo>
                      <a:pt x="360" y="129"/>
                    </a:lnTo>
                    <a:lnTo>
                      <a:pt x="360" y="129"/>
                    </a:lnTo>
                    <a:lnTo>
                      <a:pt x="361" y="133"/>
                    </a:lnTo>
                    <a:lnTo>
                      <a:pt x="361" y="138"/>
                    </a:lnTo>
                    <a:lnTo>
                      <a:pt x="363" y="146"/>
                    </a:lnTo>
                    <a:lnTo>
                      <a:pt x="363" y="146"/>
                    </a:lnTo>
                    <a:lnTo>
                      <a:pt x="365" y="150"/>
                    </a:lnTo>
                    <a:lnTo>
                      <a:pt x="365" y="155"/>
                    </a:lnTo>
                    <a:lnTo>
                      <a:pt x="365" y="155"/>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5" name="Freeform 25">
                <a:extLst>
                  <a:ext uri="{FF2B5EF4-FFF2-40B4-BE49-F238E27FC236}">
                    <a16:creationId xmlns:a16="http://schemas.microsoft.com/office/drawing/2014/main" id="{11EDC1AE-1417-AA4D-A53C-6B430D05010C}"/>
                  </a:ext>
                </a:extLst>
              </p:cNvPr>
              <p:cNvSpPr>
                <a:spLocks/>
              </p:cNvSpPr>
              <p:nvPr/>
            </p:nvSpPr>
            <p:spPr bwMode="auto">
              <a:xfrm>
                <a:off x="8066088" y="2549526"/>
                <a:ext cx="558800" cy="584200"/>
              </a:xfrm>
              <a:custGeom>
                <a:avLst/>
                <a:gdLst>
                  <a:gd name="T0" fmla="*/ 350 w 352"/>
                  <a:gd name="T1" fmla="*/ 222 h 368"/>
                  <a:gd name="T2" fmla="*/ 345 w 352"/>
                  <a:gd name="T3" fmla="*/ 229 h 368"/>
                  <a:gd name="T4" fmla="*/ 333 w 352"/>
                  <a:gd name="T5" fmla="*/ 233 h 368"/>
                  <a:gd name="T6" fmla="*/ 328 w 352"/>
                  <a:gd name="T7" fmla="*/ 238 h 368"/>
                  <a:gd name="T8" fmla="*/ 331 w 352"/>
                  <a:gd name="T9" fmla="*/ 246 h 368"/>
                  <a:gd name="T10" fmla="*/ 325 w 352"/>
                  <a:gd name="T11" fmla="*/ 258 h 368"/>
                  <a:gd name="T12" fmla="*/ 321 w 352"/>
                  <a:gd name="T13" fmla="*/ 268 h 368"/>
                  <a:gd name="T14" fmla="*/ 319 w 352"/>
                  <a:gd name="T15" fmla="*/ 277 h 368"/>
                  <a:gd name="T16" fmla="*/ 325 w 352"/>
                  <a:gd name="T17" fmla="*/ 285 h 368"/>
                  <a:gd name="T18" fmla="*/ 316 w 352"/>
                  <a:gd name="T19" fmla="*/ 297 h 368"/>
                  <a:gd name="T20" fmla="*/ 314 w 352"/>
                  <a:gd name="T21" fmla="*/ 302 h 368"/>
                  <a:gd name="T22" fmla="*/ 319 w 352"/>
                  <a:gd name="T23" fmla="*/ 312 h 368"/>
                  <a:gd name="T24" fmla="*/ 323 w 352"/>
                  <a:gd name="T25" fmla="*/ 326 h 368"/>
                  <a:gd name="T26" fmla="*/ 309 w 352"/>
                  <a:gd name="T27" fmla="*/ 336 h 368"/>
                  <a:gd name="T28" fmla="*/ 296 w 352"/>
                  <a:gd name="T29" fmla="*/ 333 h 368"/>
                  <a:gd name="T30" fmla="*/ 287 w 352"/>
                  <a:gd name="T31" fmla="*/ 338 h 368"/>
                  <a:gd name="T32" fmla="*/ 285 w 352"/>
                  <a:gd name="T33" fmla="*/ 360 h 368"/>
                  <a:gd name="T34" fmla="*/ 275 w 352"/>
                  <a:gd name="T35" fmla="*/ 360 h 368"/>
                  <a:gd name="T36" fmla="*/ 269 w 352"/>
                  <a:gd name="T37" fmla="*/ 353 h 368"/>
                  <a:gd name="T38" fmla="*/ 84 w 352"/>
                  <a:gd name="T39" fmla="*/ 368 h 368"/>
                  <a:gd name="T40" fmla="*/ 82 w 352"/>
                  <a:gd name="T41" fmla="*/ 367 h 368"/>
                  <a:gd name="T42" fmla="*/ 87 w 352"/>
                  <a:gd name="T43" fmla="*/ 365 h 368"/>
                  <a:gd name="T44" fmla="*/ 85 w 352"/>
                  <a:gd name="T45" fmla="*/ 365 h 368"/>
                  <a:gd name="T46" fmla="*/ 78 w 352"/>
                  <a:gd name="T47" fmla="*/ 358 h 368"/>
                  <a:gd name="T48" fmla="*/ 73 w 352"/>
                  <a:gd name="T49" fmla="*/ 341 h 368"/>
                  <a:gd name="T50" fmla="*/ 67 w 352"/>
                  <a:gd name="T51" fmla="*/ 329 h 368"/>
                  <a:gd name="T52" fmla="*/ 67 w 352"/>
                  <a:gd name="T53" fmla="*/ 319 h 368"/>
                  <a:gd name="T54" fmla="*/ 63 w 352"/>
                  <a:gd name="T55" fmla="*/ 304 h 368"/>
                  <a:gd name="T56" fmla="*/ 60 w 352"/>
                  <a:gd name="T57" fmla="*/ 289 h 368"/>
                  <a:gd name="T58" fmla="*/ 63 w 352"/>
                  <a:gd name="T59" fmla="*/ 273 h 368"/>
                  <a:gd name="T60" fmla="*/ 61 w 352"/>
                  <a:gd name="T61" fmla="*/ 256 h 368"/>
                  <a:gd name="T62" fmla="*/ 67 w 352"/>
                  <a:gd name="T63" fmla="*/ 234 h 368"/>
                  <a:gd name="T64" fmla="*/ 60 w 352"/>
                  <a:gd name="T65" fmla="*/ 228 h 368"/>
                  <a:gd name="T66" fmla="*/ 60 w 352"/>
                  <a:gd name="T67" fmla="*/ 219 h 368"/>
                  <a:gd name="T68" fmla="*/ 53 w 352"/>
                  <a:gd name="T69" fmla="*/ 216 h 368"/>
                  <a:gd name="T70" fmla="*/ 45 w 352"/>
                  <a:gd name="T71" fmla="*/ 205 h 368"/>
                  <a:gd name="T72" fmla="*/ 87 w 352"/>
                  <a:gd name="T73" fmla="*/ 15 h 368"/>
                  <a:gd name="T74" fmla="*/ 170 w 352"/>
                  <a:gd name="T75" fmla="*/ 0 h 368"/>
                  <a:gd name="T76" fmla="*/ 163 w 352"/>
                  <a:gd name="T77" fmla="*/ 17 h 368"/>
                  <a:gd name="T78" fmla="*/ 162 w 352"/>
                  <a:gd name="T79" fmla="*/ 27 h 368"/>
                  <a:gd name="T80" fmla="*/ 170 w 352"/>
                  <a:gd name="T81" fmla="*/ 43 h 368"/>
                  <a:gd name="T82" fmla="*/ 184 w 352"/>
                  <a:gd name="T83" fmla="*/ 46 h 368"/>
                  <a:gd name="T84" fmla="*/ 192 w 352"/>
                  <a:gd name="T85" fmla="*/ 49 h 368"/>
                  <a:gd name="T86" fmla="*/ 199 w 352"/>
                  <a:gd name="T87" fmla="*/ 61 h 368"/>
                  <a:gd name="T88" fmla="*/ 213 w 352"/>
                  <a:gd name="T89" fmla="*/ 78 h 368"/>
                  <a:gd name="T90" fmla="*/ 226 w 352"/>
                  <a:gd name="T91" fmla="*/ 92 h 368"/>
                  <a:gd name="T92" fmla="*/ 238 w 352"/>
                  <a:gd name="T93" fmla="*/ 102 h 368"/>
                  <a:gd name="T94" fmla="*/ 263 w 352"/>
                  <a:gd name="T95" fmla="*/ 124 h 368"/>
                  <a:gd name="T96" fmla="*/ 280 w 352"/>
                  <a:gd name="T97" fmla="*/ 136 h 368"/>
                  <a:gd name="T98" fmla="*/ 296 w 352"/>
                  <a:gd name="T99" fmla="*/ 148 h 368"/>
                  <a:gd name="T100" fmla="*/ 302 w 352"/>
                  <a:gd name="T101" fmla="*/ 158 h 368"/>
                  <a:gd name="T102" fmla="*/ 306 w 352"/>
                  <a:gd name="T103" fmla="*/ 168 h 368"/>
                  <a:gd name="T104" fmla="*/ 313 w 352"/>
                  <a:gd name="T105" fmla="*/ 180 h 368"/>
                  <a:gd name="T106" fmla="*/ 318 w 352"/>
                  <a:gd name="T107" fmla="*/ 187 h 368"/>
                  <a:gd name="T108" fmla="*/ 325 w 352"/>
                  <a:gd name="T109" fmla="*/ 197 h 368"/>
                  <a:gd name="T110" fmla="*/ 330 w 352"/>
                  <a:gd name="T111" fmla="*/ 205 h 368"/>
                  <a:gd name="T112" fmla="*/ 341 w 352"/>
                  <a:gd name="T113" fmla="*/ 214 h 368"/>
                  <a:gd name="T114" fmla="*/ 352 w 352"/>
                  <a:gd name="T115" fmla="*/ 2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2" h="368">
                    <a:moveTo>
                      <a:pt x="352" y="222"/>
                    </a:moveTo>
                    <a:lnTo>
                      <a:pt x="352" y="222"/>
                    </a:lnTo>
                    <a:lnTo>
                      <a:pt x="350" y="222"/>
                    </a:lnTo>
                    <a:lnTo>
                      <a:pt x="350" y="222"/>
                    </a:lnTo>
                    <a:lnTo>
                      <a:pt x="347" y="226"/>
                    </a:lnTo>
                    <a:lnTo>
                      <a:pt x="347" y="226"/>
                    </a:lnTo>
                    <a:lnTo>
                      <a:pt x="345" y="229"/>
                    </a:lnTo>
                    <a:lnTo>
                      <a:pt x="345" y="229"/>
                    </a:lnTo>
                    <a:lnTo>
                      <a:pt x="341" y="233"/>
                    </a:lnTo>
                    <a:lnTo>
                      <a:pt x="336" y="233"/>
                    </a:lnTo>
                    <a:lnTo>
                      <a:pt x="336" y="233"/>
                    </a:lnTo>
                    <a:lnTo>
                      <a:pt x="333" y="233"/>
                    </a:lnTo>
                    <a:lnTo>
                      <a:pt x="330" y="233"/>
                    </a:lnTo>
                    <a:lnTo>
                      <a:pt x="328" y="236"/>
                    </a:lnTo>
                    <a:lnTo>
                      <a:pt x="328" y="236"/>
                    </a:lnTo>
                    <a:lnTo>
                      <a:pt x="328" y="238"/>
                    </a:lnTo>
                    <a:lnTo>
                      <a:pt x="328" y="239"/>
                    </a:lnTo>
                    <a:lnTo>
                      <a:pt x="331" y="243"/>
                    </a:lnTo>
                    <a:lnTo>
                      <a:pt x="331" y="243"/>
                    </a:lnTo>
                    <a:lnTo>
                      <a:pt x="331" y="246"/>
                    </a:lnTo>
                    <a:lnTo>
                      <a:pt x="331" y="251"/>
                    </a:lnTo>
                    <a:lnTo>
                      <a:pt x="328" y="255"/>
                    </a:lnTo>
                    <a:lnTo>
                      <a:pt x="325" y="258"/>
                    </a:lnTo>
                    <a:lnTo>
                      <a:pt x="325" y="258"/>
                    </a:lnTo>
                    <a:lnTo>
                      <a:pt x="326" y="261"/>
                    </a:lnTo>
                    <a:lnTo>
                      <a:pt x="326" y="265"/>
                    </a:lnTo>
                    <a:lnTo>
                      <a:pt x="326" y="265"/>
                    </a:lnTo>
                    <a:lnTo>
                      <a:pt x="321" y="268"/>
                    </a:lnTo>
                    <a:lnTo>
                      <a:pt x="319" y="272"/>
                    </a:lnTo>
                    <a:lnTo>
                      <a:pt x="319" y="273"/>
                    </a:lnTo>
                    <a:lnTo>
                      <a:pt x="319" y="273"/>
                    </a:lnTo>
                    <a:lnTo>
                      <a:pt x="319" y="277"/>
                    </a:lnTo>
                    <a:lnTo>
                      <a:pt x="321" y="278"/>
                    </a:lnTo>
                    <a:lnTo>
                      <a:pt x="323" y="282"/>
                    </a:lnTo>
                    <a:lnTo>
                      <a:pt x="325" y="285"/>
                    </a:lnTo>
                    <a:lnTo>
                      <a:pt x="325" y="285"/>
                    </a:lnTo>
                    <a:lnTo>
                      <a:pt x="323" y="289"/>
                    </a:lnTo>
                    <a:lnTo>
                      <a:pt x="321" y="292"/>
                    </a:lnTo>
                    <a:lnTo>
                      <a:pt x="316" y="297"/>
                    </a:lnTo>
                    <a:lnTo>
                      <a:pt x="316" y="297"/>
                    </a:lnTo>
                    <a:lnTo>
                      <a:pt x="313" y="299"/>
                    </a:lnTo>
                    <a:lnTo>
                      <a:pt x="313" y="300"/>
                    </a:lnTo>
                    <a:lnTo>
                      <a:pt x="314" y="302"/>
                    </a:lnTo>
                    <a:lnTo>
                      <a:pt x="314" y="302"/>
                    </a:lnTo>
                    <a:lnTo>
                      <a:pt x="318" y="302"/>
                    </a:lnTo>
                    <a:lnTo>
                      <a:pt x="323" y="302"/>
                    </a:lnTo>
                    <a:lnTo>
                      <a:pt x="323" y="302"/>
                    </a:lnTo>
                    <a:lnTo>
                      <a:pt x="319" y="312"/>
                    </a:lnTo>
                    <a:lnTo>
                      <a:pt x="319" y="317"/>
                    </a:lnTo>
                    <a:lnTo>
                      <a:pt x="321" y="323"/>
                    </a:lnTo>
                    <a:lnTo>
                      <a:pt x="321" y="323"/>
                    </a:lnTo>
                    <a:lnTo>
                      <a:pt x="323" y="326"/>
                    </a:lnTo>
                    <a:lnTo>
                      <a:pt x="323" y="326"/>
                    </a:lnTo>
                    <a:lnTo>
                      <a:pt x="313" y="334"/>
                    </a:lnTo>
                    <a:lnTo>
                      <a:pt x="313" y="334"/>
                    </a:lnTo>
                    <a:lnTo>
                      <a:pt x="309" y="336"/>
                    </a:lnTo>
                    <a:lnTo>
                      <a:pt x="306" y="336"/>
                    </a:lnTo>
                    <a:lnTo>
                      <a:pt x="299" y="333"/>
                    </a:lnTo>
                    <a:lnTo>
                      <a:pt x="299" y="333"/>
                    </a:lnTo>
                    <a:lnTo>
                      <a:pt x="296" y="333"/>
                    </a:lnTo>
                    <a:lnTo>
                      <a:pt x="292" y="333"/>
                    </a:lnTo>
                    <a:lnTo>
                      <a:pt x="289" y="334"/>
                    </a:lnTo>
                    <a:lnTo>
                      <a:pt x="287" y="338"/>
                    </a:lnTo>
                    <a:lnTo>
                      <a:pt x="287" y="338"/>
                    </a:lnTo>
                    <a:lnTo>
                      <a:pt x="287" y="345"/>
                    </a:lnTo>
                    <a:lnTo>
                      <a:pt x="287" y="351"/>
                    </a:lnTo>
                    <a:lnTo>
                      <a:pt x="287" y="351"/>
                    </a:lnTo>
                    <a:lnTo>
                      <a:pt x="285" y="360"/>
                    </a:lnTo>
                    <a:lnTo>
                      <a:pt x="282" y="362"/>
                    </a:lnTo>
                    <a:lnTo>
                      <a:pt x="279" y="362"/>
                    </a:lnTo>
                    <a:lnTo>
                      <a:pt x="279" y="362"/>
                    </a:lnTo>
                    <a:lnTo>
                      <a:pt x="275" y="360"/>
                    </a:lnTo>
                    <a:lnTo>
                      <a:pt x="274" y="358"/>
                    </a:lnTo>
                    <a:lnTo>
                      <a:pt x="270" y="355"/>
                    </a:lnTo>
                    <a:lnTo>
                      <a:pt x="269" y="353"/>
                    </a:lnTo>
                    <a:lnTo>
                      <a:pt x="269" y="353"/>
                    </a:lnTo>
                    <a:lnTo>
                      <a:pt x="263" y="353"/>
                    </a:lnTo>
                    <a:lnTo>
                      <a:pt x="260" y="353"/>
                    </a:lnTo>
                    <a:lnTo>
                      <a:pt x="84" y="368"/>
                    </a:lnTo>
                    <a:lnTo>
                      <a:pt x="84" y="368"/>
                    </a:lnTo>
                    <a:lnTo>
                      <a:pt x="80" y="368"/>
                    </a:lnTo>
                    <a:lnTo>
                      <a:pt x="80" y="368"/>
                    </a:lnTo>
                    <a:lnTo>
                      <a:pt x="82" y="367"/>
                    </a:lnTo>
                    <a:lnTo>
                      <a:pt x="82" y="367"/>
                    </a:lnTo>
                    <a:lnTo>
                      <a:pt x="87" y="365"/>
                    </a:lnTo>
                    <a:lnTo>
                      <a:pt x="87" y="365"/>
                    </a:lnTo>
                    <a:lnTo>
                      <a:pt x="87" y="365"/>
                    </a:lnTo>
                    <a:lnTo>
                      <a:pt x="87" y="365"/>
                    </a:lnTo>
                    <a:lnTo>
                      <a:pt x="87" y="365"/>
                    </a:lnTo>
                    <a:lnTo>
                      <a:pt x="87" y="365"/>
                    </a:lnTo>
                    <a:lnTo>
                      <a:pt x="85" y="365"/>
                    </a:lnTo>
                    <a:lnTo>
                      <a:pt x="85" y="365"/>
                    </a:lnTo>
                    <a:lnTo>
                      <a:pt x="85" y="365"/>
                    </a:lnTo>
                    <a:lnTo>
                      <a:pt x="85" y="365"/>
                    </a:lnTo>
                    <a:lnTo>
                      <a:pt x="82" y="363"/>
                    </a:lnTo>
                    <a:lnTo>
                      <a:pt x="78" y="358"/>
                    </a:lnTo>
                    <a:lnTo>
                      <a:pt x="73" y="346"/>
                    </a:lnTo>
                    <a:lnTo>
                      <a:pt x="73" y="346"/>
                    </a:lnTo>
                    <a:lnTo>
                      <a:pt x="73" y="341"/>
                    </a:lnTo>
                    <a:lnTo>
                      <a:pt x="73" y="341"/>
                    </a:lnTo>
                    <a:lnTo>
                      <a:pt x="72" y="338"/>
                    </a:lnTo>
                    <a:lnTo>
                      <a:pt x="70" y="334"/>
                    </a:lnTo>
                    <a:lnTo>
                      <a:pt x="70" y="334"/>
                    </a:lnTo>
                    <a:lnTo>
                      <a:pt x="67" y="329"/>
                    </a:lnTo>
                    <a:lnTo>
                      <a:pt x="67" y="324"/>
                    </a:lnTo>
                    <a:lnTo>
                      <a:pt x="67" y="324"/>
                    </a:lnTo>
                    <a:lnTo>
                      <a:pt x="67" y="319"/>
                    </a:lnTo>
                    <a:lnTo>
                      <a:pt x="67" y="319"/>
                    </a:lnTo>
                    <a:lnTo>
                      <a:pt x="65" y="316"/>
                    </a:lnTo>
                    <a:lnTo>
                      <a:pt x="65" y="312"/>
                    </a:lnTo>
                    <a:lnTo>
                      <a:pt x="65" y="312"/>
                    </a:lnTo>
                    <a:lnTo>
                      <a:pt x="63" y="304"/>
                    </a:lnTo>
                    <a:lnTo>
                      <a:pt x="63" y="304"/>
                    </a:lnTo>
                    <a:lnTo>
                      <a:pt x="60" y="294"/>
                    </a:lnTo>
                    <a:lnTo>
                      <a:pt x="60" y="294"/>
                    </a:lnTo>
                    <a:lnTo>
                      <a:pt x="60" y="289"/>
                    </a:lnTo>
                    <a:lnTo>
                      <a:pt x="61" y="284"/>
                    </a:lnTo>
                    <a:lnTo>
                      <a:pt x="61" y="284"/>
                    </a:lnTo>
                    <a:lnTo>
                      <a:pt x="63" y="278"/>
                    </a:lnTo>
                    <a:lnTo>
                      <a:pt x="63" y="273"/>
                    </a:lnTo>
                    <a:lnTo>
                      <a:pt x="63" y="273"/>
                    </a:lnTo>
                    <a:lnTo>
                      <a:pt x="63" y="261"/>
                    </a:lnTo>
                    <a:lnTo>
                      <a:pt x="63" y="261"/>
                    </a:lnTo>
                    <a:lnTo>
                      <a:pt x="61" y="256"/>
                    </a:lnTo>
                    <a:lnTo>
                      <a:pt x="61" y="251"/>
                    </a:lnTo>
                    <a:lnTo>
                      <a:pt x="61" y="251"/>
                    </a:lnTo>
                    <a:lnTo>
                      <a:pt x="65" y="239"/>
                    </a:lnTo>
                    <a:lnTo>
                      <a:pt x="67" y="234"/>
                    </a:lnTo>
                    <a:lnTo>
                      <a:pt x="63" y="229"/>
                    </a:lnTo>
                    <a:lnTo>
                      <a:pt x="63" y="229"/>
                    </a:lnTo>
                    <a:lnTo>
                      <a:pt x="61" y="228"/>
                    </a:lnTo>
                    <a:lnTo>
                      <a:pt x="60" y="228"/>
                    </a:lnTo>
                    <a:lnTo>
                      <a:pt x="58" y="226"/>
                    </a:lnTo>
                    <a:lnTo>
                      <a:pt x="58" y="226"/>
                    </a:lnTo>
                    <a:lnTo>
                      <a:pt x="60" y="222"/>
                    </a:lnTo>
                    <a:lnTo>
                      <a:pt x="60" y="219"/>
                    </a:lnTo>
                    <a:lnTo>
                      <a:pt x="60" y="219"/>
                    </a:lnTo>
                    <a:lnTo>
                      <a:pt x="58" y="217"/>
                    </a:lnTo>
                    <a:lnTo>
                      <a:pt x="56" y="216"/>
                    </a:lnTo>
                    <a:lnTo>
                      <a:pt x="53" y="216"/>
                    </a:lnTo>
                    <a:lnTo>
                      <a:pt x="53" y="216"/>
                    </a:lnTo>
                    <a:lnTo>
                      <a:pt x="48" y="214"/>
                    </a:lnTo>
                    <a:lnTo>
                      <a:pt x="46" y="209"/>
                    </a:lnTo>
                    <a:lnTo>
                      <a:pt x="45" y="205"/>
                    </a:lnTo>
                    <a:lnTo>
                      <a:pt x="45" y="200"/>
                    </a:lnTo>
                    <a:lnTo>
                      <a:pt x="0" y="26"/>
                    </a:lnTo>
                    <a:lnTo>
                      <a:pt x="0" y="26"/>
                    </a:lnTo>
                    <a:lnTo>
                      <a:pt x="87" y="15"/>
                    </a:lnTo>
                    <a:lnTo>
                      <a:pt x="87" y="15"/>
                    </a:lnTo>
                    <a:lnTo>
                      <a:pt x="133" y="9"/>
                    </a:lnTo>
                    <a:lnTo>
                      <a:pt x="170" y="0"/>
                    </a:lnTo>
                    <a:lnTo>
                      <a:pt x="170" y="0"/>
                    </a:lnTo>
                    <a:lnTo>
                      <a:pt x="167" y="5"/>
                    </a:lnTo>
                    <a:lnTo>
                      <a:pt x="163" y="10"/>
                    </a:lnTo>
                    <a:lnTo>
                      <a:pt x="163" y="10"/>
                    </a:lnTo>
                    <a:lnTo>
                      <a:pt x="163" y="17"/>
                    </a:lnTo>
                    <a:lnTo>
                      <a:pt x="163" y="17"/>
                    </a:lnTo>
                    <a:lnTo>
                      <a:pt x="160" y="22"/>
                    </a:lnTo>
                    <a:lnTo>
                      <a:pt x="162" y="27"/>
                    </a:lnTo>
                    <a:lnTo>
                      <a:pt x="162" y="27"/>
                    </a:lnTo>
                    <a:lnTo>
                      <a:pt x="163" y="36"/>
                    </a:lnTo>
                    <a:lnTo>
                      <a:pt x="167" y="39"/>
                    </a:lnTo>
                    <a:lnTo>
                      <a:pt x="170" y="43"/>
                    </a:lnTo>
                    <a:lnTo>
                      <a:pt x="170" y="43"/>
                    </a:lnTo>
                    <a:lnTo>
                      <a:pt x="175" y="43"/>
                    </a:lnTo>
                    <a:lnTo>
                      <a:pt x="182" y="43"/>
                    </a:lnTo>
                    <a:lnTo>
                      <a:pt x="182" y="43"/>
                    </a:lnTo>
                    <a:lnTo>
                      <a:pt x="184" y="46"/>
                    </a:lnTo>
                    <a:lnTo>
                      <a:pt x="185" y="49"/>
                    </a:lnTo>
                    <a:lnTo>
                      <a:pt x="185" y="49"/>
                    </a:lnTo>
                    <a:lnTo>
                      <a:pt x="189" y="49"/>
                    </a:lnTo>
                    <a:lnTo>
                      <a:pt x="192" y="49"/>
                    </a:lnTo>
                    <a:lnTo>
                      <a:pt x="192" y="49"/>
                    </a:lnTo>
                    <a:lnTo>
                      <a:pt x="196" y="54"/>
                    </a:lnTo>
                    <a:lnTo>
                      <a:pt x="199" y="61"/>
                    </a:lnTo>
                    <a:lnTo>
                      <a:pt x="199" y="61"/>
                    </a:lnTo>
                    <a:lnTo>
                      <a:pt x="202" y="65"/>
                    </a:lnTo>
                    <a:lnTo>
                      <a:pt x="206" y="68"/>
                    </a:lnTo>
                    <a:lnTo>
                      <a:pt x="209" y="73"/>
                    </a:lnTo>
                    <a:lnTo>
                      <a:pt x="213" y="78"/>
                    </a:lnTo>
                    <a:lnTo>
                      <a:pt x="213" y="78"/>
                    </a:lnTo>
                    <a:lnTo>
                      <a:pt x="214" y="83"/>
                    </a:lnTo>
                    <a:lnTo>
                      <a:pt x="218" y="87"/>
                    </a:lnTo>
                    <a:lnTo>
                      <a:pt x="226" y="92"/>
                    </a:lnTo>
                    <a:lnTo>
                      <a:pt x="226" y="92"/>
                    </a:lnTo>
                    <a:lnTo>
                      <a:pt x="231" y="97"/>
                    </a:lnTo>
                    <a:lnTo>
                      <a:pt x="238" y="102"/>
                    </a:lnTo>
                    <a:lnTo>
                      <a:pt x="238" y="102"/>
                    </a:lnTo>
                    <a:lnTo>
                      <a:pt x="253" y="114"/>
                    </a:lnTo>
                    <a:lnTo>
                      <a:pt x="253" y="114"/>
                    </a:lnTo>
                    <a:lnTo>
                      <a:pt x="258" y="119"/>
                    </a:lnTo>
                    <a:lnTo>
                      <a:pt x="263" y="124"/>
                    </a:lnTo>
                    <a:lnTo>
                      <a:pt x="269" y="129"/>
                    </a:lnTo>
                    <a:lnTo>
                      <a:pt x="275" y="134"/>
                    </a:lnTo>
                    <a:lnTo>
                      <a:pt x="275" y="134"/>
                    </a:lnTo>
                    <a:lnTo>
                      <a:pt x="280" y="136"/>
                    </a:lnTo>
                    <a:lnTo>
                      <a:pt x="285" y="139"/>
                    </a:lnTo>
                    <a:lnTo>
                      <a:pt x="285" y="139"/>
                    </a:lnTo>
                    <a:lnTo>
                      <a:pt x="291" y="144"/>
                    </a:lnTo>
                    <a:lnTo>
                      <a:pt x="296" y="148"/>
                    </a:lnTo>
                    <a:lnTo>
                      <a:pt x="296" y="148"/>
                    </a:lnTo>
                    <a:lnTo>
                      <a:pt x="299" y="151"/>
                    </a:lnTo>
                    <a:lnTo>
                      <a:pt x="302" y="158"/>
                    </a:lnTo>
                    <a:lnTo>
                      <a:pt x="302" y="158"/>
                    </a:lnTo>
                    <a:lnTo>
                      <a:pt x="304" y="163"/>
                    </a:lnTo>
                    <a:lnTo>
                      <a:pt x="304" y="163"/>
                    </a:lnTo>
                    <a:lnTo>
                      <a:pt x="306" y="168"/>
                    </a:lnTo>
                    <a:lnTo>
                      <a:pt x="306" y="168"/>
                    </a:lnTo>
                    <a:lnTo>
                      <a:pt x="308" y="173"/>
                    </a:lnTo>
                    <a:lnTo>
                      <a:pt x="309" y="178"/>
                    </a:lnTo>
                    <a:lnTo>
                      <a:pt x="309" y="178"/>
                    </a:lnTo>
                    <a:lnTo>
                      <a:pt x="313" y="180"/>
                    </a:lnTo>
                    <a:lnTo>
                      <a:pt x="314" y="182"/>
                    </a:lnTo>
                    <a:lnTo>
                      <a:pt x="314" y="182"/>
                    </a:lnTo>
                    <a:lnTo>
                      <a:pt x="318" y="187"/>
                    </a:lnTo>
                    <a:lnTo>
                      <a:pt x="318" y="187"/>
                    </a:lnTo>
                    <a:lnTo>
                      <a:pt x="323" y="192"/>
                    </a:lnTo>
                    <a:lnTo>
                      <a:pt x="323" y="192"/>
                    </a:lnTo>
                    <a:lnTo>
                      <a:pt x="325" y="197"/>
                    </a:lnTo>
                    <a:lnTo>
                      <a:pt x="325" y="197"/>
                    </a:lnTo>
                    <a:lnTo>
                      <a:pt x="325" y="202"/>
                    </a:lnTo>
                    <a:lnTo>
                      <a:pt x="326" y="204"/>
                    </a:lnTo>
                    <a:lnTo>
                      <a:pt x="330" y="205"/>
                    </a:lnTo>
                    <a:lnTo>
                      <a:pt x="330" y="205"/>
                    </a:lnTo>
                    <a:lnTo>
                      <a:pt x="335" y="207"/>
                    </a:lnTo>
                    <a:lnTo>
                      <a:pt x="340" y="212"/>
                    </a:lnTo>
                    <a:lnTo>
                      <a:pt x="340" y="212"/>
                    </a:lnTo>
                    <a:lnTo>
                      <a:pt x="341" y="214"/>
                    </a:lnTo>
                    <a:lnTo>
                      <a:pt x="343" y="216"/>
                    </a:lnTo>
                    <a:lnTo>
                      <a:pt x="343" y="216"/>
                    </a:lnTo>
                    <a:lnTo>
                      <a:pt x="352" y="222"/>
                    </a:lnTo>
                    <a:lnTo>
                      <a:pt x="352" y="222"/>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6" name="Freeform 26">
                <a:extLst>
                  <a:ext uri="{FF2B5EF4-FFF2-40B4-BE49-F238E27FC236}">
                    <a16:creationId xmlns:a16="http://schemas.microsoft.com/office/drawing/2014/main" id="{6CE7309F-1ACD-344F-ACE0-40FC31BD12B6}"/>
                  </a:ext>
                </a:extLst>
              </p:cNvPr>
              <p:cNvSpPr>
                <a:spLocks/>
              </p:cNvSpPr>
              <p:nvPr/>
            </p:nvSpPr>
            <p:spPr bwMode="auto">
              <a:xfrm>
                <a:off x="6908800" y="1506538"/>
                <a:ext cx="608012" cy="404813"/>
              </a:xfrm>
              <a:custGeom>
                <a:avLst/>
                <a:gdLst>
                  <a:gd name="T0" fmla="*/ 382 w 383"/>
                  <a:gd name="T1" fmla="*/ 146 h 255"/>
                  <a:gd name="T2" fmla="*/ 376 w 383"/>
                  <a:gd name="T3" fmla="*/ 158 h 255"/>
                  <a:gd name="T4" fmla="*/ 370 w 383"/>
                  <a:gd name="T5" fmla="*/ 163 h 255"/>
                  <a:gd name="T6" fmla="*/ 356 w 383"/>
                  <a:gd name="T7" fmla="*/ 172 h 255"/>
                  <a:gd name="T8" fmla="*/ 339 w 383"/>
                  <a:gd name="T9" fmla="*/ 180 h 255"/>
                  <a:gd name="T10" fmla="*/ 332 w 383"/>
                  <a:gd name="T11" fmla="*/ 197 h 255"/>
                  <a:gd name="T12" fmla="*/ 336 w 383"/>
                  <a:gd name="T13" fmla="*/ 219 h 255"/>
                  <a:gd name="T14" fmla="*/ 334 w 383"/>
                  <a:gd name="T15" fmla="*/ 231 h 255"/>
                  <a:gd name="T16" fmla="*/ 317 w 383"/>
                  <a:gd name="T17" fmla="*/ 245 h 255"/>
                  <a:gd name="T18" fmla="*/ 310 w 383"/>
                  <a:gd name="T19" fmla="*/ 255 h 255"/>
                  <a:gd name="T20" fmla="*/ 305 w 383"/>
                  <a:gd name="T21" fmla="*/ 251 h 255"/>
                  <a:gd name="T22" fmla="*/ 304 w 383"/>
                  <a:gd name="T23" fmla="*/ 248 h 255"/>
                  <a:gd name="T24" fmla="*/ 298 w 383"/>
                  <a:gd name="T25" fmla="*/ 243 h 255"/>
                  <a:gd name="T26" fmla="*/ 56 w 383"/>
                  <a:gd name="T27" fmla="*/ 250 h 255"/>
                  <a:gd name="T28" fmla="*/ 47 w 383"/>
                  <a:gd name="T29" fmla="*/ 236 h 255"/>
                  <a:gd name="T30" fmla="*/ 42 w 383"/>
                  <a:gd name="T31" fmla="*/ 229 h 255"/>
                  <a:gd name="T32" fmla="*/ 41 w 383"/>
                  <a:gd name="T33" fmla="*/ 214 h 255"/>
                  <a:gd name="T34" fmla="*/ 41 w 383"/>
                  <a:gd name="T35" fmla="*/ 204 h 255"/>
                  <a:gd name="T36" fmla="*/ 39 w 383"/>
                  <a:gd name="T37" fmla="*/ 195 h 255"/>
                  <a:gd name="T38" fmla="*/ 34 w 383"/>
                  <a:gd name="T39" fmla="*/ 187 h 255"/>
                  <a:gd name="T40" fmla="*/ 34 w 383"/>
                  <a:gd name="T41" fmla="*/ 178 h 255"/>
                  <a:gd name="T42" fmla="*/ 25 w 383"/>
                  <a:gd name="T43" fmla="*/ 165 h 255"/>
                  <a:gd name="T44" fmla="*/ 25 w 383"/>
                  <a:gd name="T45" fmla="*/ 150 h 255"/>
                  <a:gd name="T46" fmla="*/ 20 w 383"/>
                  <a:gd name="T47" fmla="*/ 138 h 255"/>
                  <a:gd name="T48" fmla="*/ 18 w 383"/>
                  <a:gd name="T49" fmla="*/ 131 h 255"/>
                  <a:gd name="T50" fmla="*/ 15 w 383"/>
                  <a:gd name="T51" fmla="*/ 126 h 255"/>
                  <a:gd name="T52" fmla="*/ 15 w 383"/>
                  <a:gd name="T53" fmla="*/ 119 h 255"/>
                  <a:gd name="T54" fmla="*/ 15 w 383"/>
                  <a:gd name="T55" fmla="*/ 114 h 255"/>
                  <a:gd name="T56" fmla="*/ 10 w 383"/>
                  <a:gd name="T57" fmla="*/ 102 h 255"/>
                  <a:gd name="T58" fmla="*/ 8 w 383"/>
                  <a:gd name="T59" fmla="*/ 92 h 255"/>
                  <a:gd name="T60" fmla="*/ 5 w 383"/>
                  <a:gd name="T61" fmla="*/ 83 h 255"/>
                  <a:gd name="T62" fmla="*/ 3 w 383"/>
                  <a:gd name="T63" fmla="*/ 80 h 255"/>
                  <a:gd name="T64" fmla="*/ 1 w 383"/>
                  <a:gd name="T65" fmla="*/ 71 h 255"/>
                  <a:gd name="T66" fmla="*/ 3 w 383"/>
                  <a:gd name="T67" fmla="*/ 60 h 255"/>
                  <a:gd name="T68" fmla="*/ 1 w 383"/>
                  <a:gd name="T69" fmla="*/ 51 h 255"/>
                  <a:gd name="T70" fmla="*/ 1 w 383"/>
                  <a:gd name="T71" fmla="*/ 43 h 255"/>
                  <a:gd name="T72" fmla="*/ 3 w 383"/>
                  <a:gd name="T73" fmla="*/ 36 h 255"/>
                  <a:gd name="T74" fmla="*/ 5 w 383"/>
                  <a:gd name="T75" fmla="*/ 31 h 255"/>
                  <a:gd name="T76" fmla="*/ 1 w 383"/>
                  <a:gd name="T77" fmla="*/ 26 h 255"/>
                  <a:gd name="T78" fmla="*/ 0 w 383"/>
                  <a:gd name="T79" fmla="*/ 19 h 255"/>
                  <a:gd name="T80" fmla="*/ 1 w 383"/>
                  <a:gd name="T81" fmla="*/ 14 h 255"/>
                  <a:gd name="T82" fmla="*/ 15 w 383"/>
                  <a:gd name="T83" fmla="*/ 9 h 255"/>
                  <a:gd name="T84" fmla="*/ 258 w 383"/>
                  <a:gd name="T85" fmla="*/ 5 h 255"/>
                  <a:gd name="T86" fmla="*/ 319 w 383"/>
                  <a:gd name="T87" fmla="*/ 0 h 255"/>
                  <a:gd name="T88" fmla="*/ 322 w 383"/>
                  <a:gd name="T89" fmla="*/ 15 h 255"/>
                  <a:gd name="T90" fmla="*/ 326 w 383"/>
                  <a:gd name="T91" fmla="*/ 27 h 255"/>
                  <a:gd name="T92" fmla="*/ 320 w 383"/>
                  <a:gd name="T93" fmla="*/ 36 h 255"/>
                  <a:gd name="T94" fmla="*/ 320 w 383"/>
                  <a:gd name="T95" fmla="*/ 43 h 255"/>
                  <a:gd name="T96" fmla="*/ 329 w 383"/>
                  <a:gd name="T97" fmla="*/ 58 h 255"/>
                  <a:gd name="T98" fmla="*/ 331 w 383"/>
                  <a:gd name="T99" fmla="*/ 66 h 255"/>
                  <a:gd name="T100" fmla="*/ 336 w 383"/>
                  <a:gd name="T101" fmla="*/ 70 h 255"/>
                  <a:gd name="T102" fmla="*/ 346 w 383"/>
                  <a:gd name="T103" fmla="*/ 71 h 255"/>
                  <a:gd name="T104" fmla="*/ 354 w 383"/>
                  <a:gd name="T105" fmla="*/ 80 h 255"/>
                  <a:gd name="T106" fmla="*/ 360 w 383"/>
                  <a:gd name="T107" fmla="*/ 88 h 255"/>
                  <a:gd name="T108" fmla="*/ 368 w 383"/>
                  <a:gd name="T109" fmla="*/ 95 h 255"/>
                  <a:gd name="T110" fmla="*/ 373 w 383"/>
                  <a:gd name="T111" fmla="*/ 105 h 255"/>
                  <a:gd name="T112" fmla="*/ 380 w 383"/>
                  <a:gd name="T113" fmla="*/ 112 h 255"/>
                  <a:gd name="T114" fmla="*/ 382 w 383"/>
                  <a:gd name="T115" fmla="*/ 121 h 255"/>
                  <a:gd name="T116" fmla="*/ 383 w 383"/>
                  <a:gd name="T117" fmla="*/ 13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3" h="255">
                    <a:moveTo>
                      <a:pt x="383" y="141"/>
                    </a:moveTo>
                    <a:lnTo>
                      <a:pt x="383" y="141"/>
                    </a:lnTo>
                    <a:lnTo>
                      <a:pt x="382" y="146"/>
                    </a:lnTo>
                    <a:lnTo>
                      <a:pt x="380" y="150"/>
                    </a:lnTo>
                    <a:lnTo>
                      <a:pt x="380" y="150"/>
                    </a:lnTo>
                    <a:lnTo>
                      <a:pt x="376" y="158"/>
                    </a:lnTo>
                    <a:lnTo>
                      <a:pt x="373" y="161"/>
                    </a:lnTo>
                    <a:lnTo>
                      <a:pt x="370" y="163"/>
                    </a:lnTo>
                    <a:lnTo>
                      <a:pt x="370" y="163"/>
                    </a:lnTo>
                    <a:lnTo>
                      <a:pt x="363" y="168"/>
                    </a:lnTo>
                    <a:lnTo>
                      <a:pt x="360" y="170"/>
                    </a:lnTo>
                    <a:lnTo>
                      <a:pt x="356" y="172"/>
                    </a:lnTo>
                    <a:lnTo>
                      <a:pt x="356" y="172"/>
                    </a:lnTo>
                    <a:lnTo>
                      <a:pt x="346" y="175"/>
                    </a:lnTo>
                    <a:lnTo>
                      <a:pt x="339" y="180"/>
                    </a:lnTo>
                    <a:lnTo>
                      <a:pt x="336" y="187"/>
                    </a:lnTo>
                    <a:lnTo>
                      <a:pt x="332" y="197"/>
                    </a:lnTo>
                    <a:lnTo>
                      <a:pt x="332" y="197"/>
                    </a:lnTo>
                    <a:lnTo>
                      <a:pt x="337" y="202"/>
                    </a:lnTo>
                    <a:lnTo>
                      <a:pt x="337" y="207"/>
                    </a:lnTo>
                    <a:lnTo>
                      <a:pt x="336" y="219"/>
                    </a:lnTo>
                    <a:lnTo>
                      <a:pt x="336" y="219"/>
                    </a:lnTo>
                    <a:lnTo>
                      <a:pt x="336" y="226"/>
                    </a:lnTo>
                    <a:lnTo>
                      <a:pt x="334" y="231"/>
                    </a:lnTo>
                    <a:lnTo>
                      <a:pt x="326" y="238"/>
                    </a:lnTo>
                    <a:lnTo>
                      <a:pt x="326" y="238"/>
                    </a:lnTo>
                    <a:lnTo>
                      <a:pt x="317" y="245"/>
                    </a:lnTo>
                    <a:lnTo>
                      <a:pt x="314" y="250"/>
                    </a:lnTo>
                    <a:lnTo>
                      <a:pt x="310" y="255"/>
                    </a:lnTo>
                    <a:lnTo>
                      <a:pt x="310" y="255"/>
                    </a:lnTo>
                    <a:lnTo>
                      <a:pt x="310" y="253"/>
                    </a:lnTo>
                    <a:lnTo>
                      <a:pt x="310" y="253"/>
                    </a:lnTo>
                    <a:lnTo>
                      <a:pt x="305" y="251"/>
                    </a:lnTo>
                    <a:lnTo>
                      <a:pt x="305" y="251"/>
                    </a:lnTo>
                    <a:lnTo>
                      <a:pt x="304" y="248"/>
                    </a:lnTo>
                    <a:lnTo>
                      <a:pt x="304" y="248"/>
                    </a:lnTo>
                    <a:lnTo>
                      <a:pt x="300" y="245"/>
                    </a:lnTo>
                    <a:lnTo>
                      <a:pt x="300" y="245"/>
                    </a:lnTo>
                    <a:lnTo>
                      <a:pt x="298" y="243"/>
                    </a:lnTo>
                    <a:lnTo>
                      <a:pt x="56" y="251"/>
                    </a:lnTo>
                    <a:lnTo>
                      <a:pt x="56" y="251"/>
                    </a:lnTo>
                    <a:lnTo>
                      <a:pt x="56" y="250"/>
                    </a:lnTo>
                    <a:lnTo>
                      <a:pt x="56" y="250"/>
                    </a:lnTo>
                    <a:lnTo>
                      <a:pt x="52" y="243"/>
                    </a:lnTo>
                    <a:lnTo>
                      <a:pt x="47" y="236"/>
                    </a:lnTo>
                    <a:lnTo>
                      <a:pt x="47" y="236"/>
                    </a:lnTo>
                    <a:lnTo>
                      <a:pt x="44" y="233"/>
                    </a:lnTo>
                    <a:lnTo>
                      <a:pt x="42" y="229"/>
                    </a:lnTo>
                    <a:lnTo>
                      <a:pt x="44" y="221"/>
                    </a:lnTo>
                    <a:lnTo>
                      <a:pt x="44" y="221"/>
                    </a:lnTo>
                    <a:lnTo>
                      <a:pt x="41" y="214"/>
                    </a:lnTo>
                    <a:lnTo>
                      <a:pt x="41" y="214"/>
                    </a:lnTo>
                    <a:lnTo>
                      <a:pt x="41" y="209"/>
                    </a:lnTo>
                    <a:lnTo>
                      <a:pt x="41" y="204"/>
                    </a:lnTo>
                    <a:lnTo>
                      <a:pt x="41" y="200"/>
                    </a:lnTo>
                    <a:lnTo>
                      <a:pt x="39" y="195"/>
                    </a:lnTo>
                    <a:lnTo>
                      <a:pt x="39" y="195"/>
                    </a:lnTo>
                    <a:lnTo>
                      <a:pt x="35" y="192"/>
                    </a:lnTo>
                    <a:lnTo>
                      <a:pt x="34" y="187"/>
                    </a:lnTo>
                    <a:lnTo>
                      <a:pt x="34" y="187"/>
                    </a:lnTo>
                    <a:lnTo>
                      <a:pt x="34" y="184"/>
                    </a:lnTo>
                    <a:lnTo>
                      <a:pt x="34" y="178"/>
                    </a:lnTo>
                    <a:lnTo>
                      <a:pt x="34" y="178"/>
                    </a:lnTo>
                    <a:lnTo>
                      <a:pt x="34" y="173"/>
                    </a:lnTo>
                    <a:lnTo>
                      <a:pt x="32" y="170"/>
                    </a:lnTo>
                    <a:lnTo>
                      <a:pt x="25" y="165"/>
                    </a:lnTo>
                    <a:lnTo>
                      <a:pt x="25" y="165"/>
                    </a:lnTo>
                    <a:lnTo>
                      <a:pt x="27" y="158"/>
                    </a:lnTo>
                    <a:lnTo>
                      <a:pt x="25" y="150"/>
                    </a:lnTo>
                    <a:lnTo>
                      <a:pt x="25" y="150"/>
                    </a:lnTo>
                    <a:lnTo>
                      <a:pt x="24" y="143"/>
                    </a:lnTo>
                    <a:lnTo>
                      <a:pt x="20" y="138"/>
                    </a:lnTo>
                    <a:lnTo>
                      <a:pt x="20" y="138"/>
                    </a:lnTo>
                    <a:lnTo>
                      <a:pt x="18" y="134"/>
                    </a:lnTo>
                    <a:lnTo>
                      <a:pt x="18" y="131"/>
                    </a:lnTo>
                    <a:lnTo>
                      <a:pt x="18" y="131"/>
                    </a:lnTo>
                    <a:lnTo>
                      <a:pt x="18" y="127"/>
                    </a:lnTo>
                    <a:lnTo>
                      <a:pt x="15" y="126"/>
                    </a:lnTo>
                    <a:lnTo>
                      <a:pt x="15" y="126"/>
                    </a:lnTo>
                    <a:lnTo>
                      <a:pt x="13" y="122"/>
                    </a:lnTo>
                    <a:lnTo>
                      <a:pt x="15" y="119"/>
                    </a:lnTo>
                    <a:lnTo>
                      <a:pt x="15" y="117"/>
                    </a:lnTo>
                    <a:lnTo>
                      <a:pt x="15" y="114"/>
                    </a:lnTo>
                    <a:lnTo>
                      <a:pt x="15" y="114"/>
                    </a:lnTo>
                    <a:lnTo>
                      <a:pt x="15" y="111"/>
                    </a:lnTo>
                    <a:lnTo>
                      <a:pt x="13" y="107"/>
                    </a:lnTo>
                    <a:lnTo>
                      <a:pt x="10" y="102"/>
                    </a:lnTo>
                    <a:lnTo>
                      <a:pt x="10" y="102"/>
                    </a:lnTo>
                    <a:lnTo>
                      <a:pt x="8" y="92"/>
                    </a:lnTo>
                    <a:lnTo>
                      <a:pt x="8" y="92"/>
                    </a:lnTo>
                    <a:lnTo>
                      <a:pt x="7" y="87"/>
                    </a:lnTo>
                    <a:lnTo>
                      <a:pt x="5" y="83"/>
                    </a:lnTo>
                    <a:lnTo>
                      <a:pt x="5" y="83"/>
                    </a:lnTo>
                    <a:lnTo>
                      <a:pt x="3" y="80"/>
                    </a:lnTo>
                    <a:lnTo>
                      <a:pt x="3" y="80"/>
                    </a:lnTo>
                    <a:lnTo>
                      <a:pt x="3" y="80"/>
                    </a:lnTo>
                    <a:lnTo>
                      <a:pt x="3" y="77"/>
                    </a:lnTo>
                    <a:lnTo>
                      <a:pt x="3" y="77"/>
                    </a:lnTo>
                    <a:lnTo>
                      <a:pt x="1" y="71"/>
                    </a:lnTo>
                    <a:lnTo>
                      <a:pt x="1" y="65"/>
                    </a:lnTo>
                    <a:lnTo>
                      <a:pt x="1" y="65"/>
                    </a:lnTo>
                    <a:lnTo>
                      <a:pt x="3" y="60"/>
                    </a:lnTo>
                    <a:lnTo>
                      <a:pt x="3" y="53"/>
                    </a:lnTo>
                    <a:lnTo>
                      <a:pt x="3" y="53"/>
                    </a:lnTo>
                    <a:lnTo>
                      <a:pt x="1" y="51"/>
                    </a:lnTo>
                    <a:lnTo>
                      <a:pt x="1" y="48"/>
                    </a:lnTo>
                    <a:lnTo>
                      <a:pt x="1" y="48"/>
                    </a:lnTo>
                    <a:lnTo>
                      <a:pt x="1" y="43"/>
                    </a:lnTo>
                    <a:lnTo>
                      <a:pt x="1" y="43"/>
                    </a:lnTo>
                    <a:lnTo>
                      <a:pt x="3" y="36"/>
                    </a:lnTo>
                    <a:lnTo>
                      <a:pt x="3" y="36"/>
                    </a:lnTo>
                    <a:lnTo>
                      <a:pt x="5" y="32"/>
                    </a:lnTo>
                    <a:lnTo>
                      <a:pt x="5" y="31"/>
                    </a:lnTo>
                    <a:lnTo>
                      <a:pt x="5" y="31"/>
                    </a:lnTo>
                    <a:lnTo>
                      <a:pt x="3" y="27"/>
                    </a:lnTo>
                    <a:lnTo>
                      <a:pt x="1" y="26"/>
                    </a:lnTo>
                    <a:lnTo>
                      <a:pt x="1" y="26"/>
                    </a:lnTo>
                    <a:lnTo>
                      <a:pt x="0" y="22"/>
                    </a:lnTo>
                    <a:lnTo>
                      <a:pt x="0" y="19"/>
                    </a:lnTo>
                    <a:lnTo>
                      <a:pt x="0" y="19"/>
                    </a:lnTo>
                    <a:lnTo>
                      <a:pt x="1" y="15"/>
                    </a:lnTo>
                    <a:lnTo>
                      <a:pt x="1" y="14"/>
                    </a:lnTo>
                    <a:lnTo>
                      <a:pt x="1" y="14"/>
                    </a:lnTo>
                    <a:lnTo>
                      <a:pt x="1" y="9"/>
                    </a:lnTo>
                    <a:lnTo>
                      <a:pt x="1" y="9"/>
                    </a:lnTo>
                    <a:lnTo>
                      <a:pt x="15" y="9"/>
                    </a:lnTo>
                    <a:lnTo>
                      <a:pt x="15" y="9"/>
                    </a:lnTo>
                    <a:lnTo>
                      <a:pt x="169" y="9"/>
                    </a:lnTo>
                    <a:lnTo>
                      <a:pt x="258" y="5"/>
                    </a:lnTo>
                    <a:lnTo>
                      <a:pt x="293" y="4"/>
                    </a:lnTo>
                    <a:lnTo>
                      <a:pt x="319" y="0"/>
                    </a:lnTo>
                    <a:lnTo>
                      <a:pt x="319" y="0"/>
                    </a:lnTo>
                    <a:lnTo>
                      <a:pt x="319" y="9"/>
                    </a:lnTo>
                    <a:lnTo>
                      <a:pt x="322" y="15"/>
                    </a:lnTo>
                    <a:lnTo>
                      <a:pt x="322" y="15"/>
                    </a:lnTo>
                    <a:lnTo>
                      <a:pt x="326" y="22"/>
                    </a:lnTo>
                    <a:lnTo>
                      <a:pt x="326" y="27"/>
                    </a:lnTo>
                    <a:lnTo>
                      <a:pt x="326" y="27"/>
                    </a:lnTo>
                    <a:lnTo>
                      <a:pt x="326" y="31"/>
                    </a:lnTo>
                    <a:lnTo>
                      <a:pt x="324" y="32"/>
                    </a:lnTo>
                    <a:lnTo>
                      <a:pt x="320" y="36"/>
                    </a:lnTo>
                    <a:lnTo>
                      <a:pt x="320" y="36"/>
                    </a:lnTo>
                    <a:lnTo>
                      <a:pt x="320" y="39"/>
                    </a:lnTo>
                    <a:lnTo>
                      <a:pt x="320" y="43"/>
                    </a:lnTo>
                    <a:lnTo>
                      <a:pt x="322" y="48"/>
                    </a:lnTo>
                    <a:lnTo>
                      <a:pt x="326" y="53"/>
                    </a:lnTo>
                    <a:lnTo>
                      <a:pt x="329" y="58"/>
                    </a:lnTo>
                    <a:lnTo>
                      <a:pt x="329" y="58"/>
                    </a:lnTo>
                    <a:lnTo>
                      <a:pt x="331" y="63"/>
                    </a:lnTo>
                    <a:lnTo>
                      <a:pt x="331" y="66"/>
                    </a:lnTo>
                    <a:lnTo>
                      <a:pt x="334" y="68"/>
                    </a:lnTo>
                    <a:lnTo>
                      <a:pt x="334" y="68"/>
                    </a:lnTo>
                    <a:lnTo>
                      <a:pt x="336" y="70"/>
                    </a:lnTo>
                    <a:lnTo>
                      <a:pt x="339" y="70"/>
                    </a:lnTo>
                    <a:lnTo>
                      <a:pt x="346" y="71"/>
                    </a:lnTo>
                    <a:lnTo>
                      <a:pt x="346" y="71"/>
                    </a:lnTo>
                    <a:lnTo>
                      <a:pt x="349" y="71"/>
                    </a:lnTo>
                    <a:lnTo>
                      <a:pt x="351" y="75"/>
                    </a:lnTo>
                    <a:lnTo>
                      <a:pt x="354" y="80"/>
                    </a:lnTo>
                    <a:lnTo>
                      <a:pt x="354" y="80"/>
                    </a:lnTo>
                    <a:lnTo>
                      <a:pt x="356" y="83"/>
                    </a:lnTo>
                    <a:lnTo>
                      <a:pt x="360" y="88"/>
                    </a:lnTo>
                    <a:lnTo>
                      <a:pt x="360" y="88"/>
                    </a:lnTo>
                    <a:lnTo>
                      <a:pt x="365" y="92"/>
                    </a:lnTo>
                    <a:lnTo>
                      <a:pt x="368" y="95"/>
                    </a:lnTo>
                    <a:lnTo>
                      <a:pt x="368" y="95"/>
                    </a:lnTo>
                    <a:lnTo>
                      <a:pt x="371" y="100"/>
                    </a:lnTo>
                    <a:lnTo>
                      <a:pt x="373" y="105"/>
                    </a:lnTo>
                    <a:lnTo>
                      <a:pt x="373" y="105"/>
                    </a:lnTo>
                    <a:lnTo>
                      <a:pt x="378" y="111"/>
                    </a:lnTo>
                    <a:lnTo>
                      <a:pt x="380" y="112"/>
                    </a:lnTo>
                    <a:lnTo>
                      <a:pt x="382" y="114"/>
                    </a:lnTo>
                    <a:lnTo>
                      <a:pt x="382" y="114"/>
                    </a:lnTo>
                    <a:lnTo>
                      <a:pt x="382" y="121"/>
                    </a:lnTo>
                    <a:lnTo>
                      <a:pt x="382" y="127"/>
                    </a:lnTo>
                    <a:lnTo>
                      <a:pt x="382" y="127"/>
                    </a:lnTo>
                    <a:lnTo>
                      <a:pt x="383" y="134"/>
                    </a:lnTo>
                    <a:lnTo>
                      <a:pt x="383" y="141"/>
                    </a:lnTo>
                    <a:lnTo>
                      <a:pt x="383" y="141"/>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 name="Freeform 27">
                <a:extLst>
                  <a:ext uri="{FF2B5EF4-FFF2-40B4-BE49-F238E27FC236}">
                    <a16:creationId xmlns:a16="http://schemas.microsoft.com/office/drawing/2014/main" id="{45892F33-066D-1B48-9D25-EC7217501F74}"/>
                  </a:ext>
                </a:extLst>
              </p:cNvPr>
              <p:cNvSpPr>
                <a:spLocks noEditPoints="1"/>
              </p:cNvSpPr>
              <p:nvPr/>
            </p:nvSpPr>
            <p:spPr bwMode="auto">
              <a:xfrm>
                <a:off x="4562475" y="1460501"/>
                <a:ext cx="661987" cy="1016000"/>
              </a:xfrm>
              <a:custGeom>
                <a:avLst/>
                <a:gdLst>
                  <a:gd name="T0" fmla="*/ 242 w 417"/>
                  <a:gd name="T1" fmla="*/ 39 h 640"/>
                  <a:gd name="T2" fmla="*/ 63 w 417"/>
                  <a:gd name="T3" fmla="*/ 0 h 640"/>
                  <a:gd name="T4" fmla="*/ 0 w 417"/>
                  <a:gd name="T5" fmla="*/ 243 h 640"/>
                  <a:gd name="T6" fmla="*/ 285 w 417"/>
                  <a:gd name="T7" fmla="*/ 640 h 640"/>
                  <a:gd name="T8" fmla="*/ 285 w 417"/>
                  <a:gd name="T9" fmla="*/ 637 h 640"/>
                  <a:gd name="T10" fmla="*/ 283 w 417"/>
                  <a:gd name="T11" fmla="*/ 632 h 640"/>
                  <a:gd name="T12" fmla="*/ 285 w 417"/>
                  <a:gd name="T13" fmla="*/ 625 h 640"/>
                  <a:gd name="T14" fmla="*/ 283 w 417"/>
                  <a:gd name="T15" fmla="*/ 620 h 640"/>
                  <a:gd name="T16" fmla="*/ 287 w 417"/>
                  <a:gd name="T17" fmla="*/ 616 h 640"/>
                  <a:gd name="T18" fmla="*/ 288 w 417"/>
                  <a:gd name="T19" fmla="*/ 610 h 640"/>
                  <a:gd name="T20" fmla="*/ 287 w 417"/>
                  <a:gd name="T21" fmla="*/ 603 h 640"/>
                  <a:gd name="T22" fmla="*/ 285 w 417"/>
                  <a:gd name="T23" fmla="*/ 601 h 640"/>
                  <a:gd name="T24" fmla="*/ 290 w 417"/>
                  <a:gd name="T25" fmla="*/ 586 h 640"/>
                  <a:gd name="T26" fmla="*/ 290 w 417"/>
                  <a:gd name="T27" fmla="*/ 581 h 640"/>
                  <a:gd name="T28" fmla="*/ 290 w 417"/>
                  <a:gd name="T29" fmla="*/ 576 h 640"/>
                  <a:gd name="T30" fmla="*/ 293 w 417"/>
                  <a:gd name="T31" fmla="*/ 572 h 640"/>
                  <a:gd name="T32" fmla="*/ 295 w 417"/>
                  <a:gd name="T33" fmla="*/ 569 h 640"/>
                  <a:gd name="T34" fmla="*/ 293 w 417"/>
                  <a:gd name="T35" fmla="*/ 559 h 640"/>
                  <a:gd name="T36" fmla="*/ 293 w 417"/>
                  <a:gd name="T37" fmla="*/ 549 h 640"/>
                  <a:gd name="T38" fmla="*/ 295 w 417"/>
                  <a:gd name="T39" fmla="*/ 547 h 640"/>
                  <a:gd name="T40" fmla="*/ 302 w 417"/>
                  <a:gd name="T41" fmla="*/ 547 h 640"/>
                  <a:gd name="T42" fmla="*/ 307 w 417"/>
                  <a:gd name="T43" fmla="*/ 550 h 640"/>
                  <a:gd name="T44" fmla="*/ 312 w 417"/>
                  <a:gd name="T45" fmla="*/ 550 h 640"/>
                  <a:gd name="T46" fmla="*/ 319 w 417"/>
                  <a:gd name="T47" fmla="*/ 555 h 640"/>
                  <a:gd name="T48" fmla="*/ 321 w 417"/>
                  <a:gd name="T49" fmla="*/ 557 h 640"/>
                  <a:gd name="T50" fmla="*/ 326 w 417"/>
                  <a:gd name="T51" fmla="*/ 555 h 640"/>
                  <a:gd name="T52" fmla="*/ 327 w 417"/>
                  <a:gd name="T53" fmla="*/ 554 h 640"/>
                  <a:gd name="T54" fmla="*/ 334 w 417"/>
                  <a:gd name="T55" fmla="*/ 552 h 640"/>
                  <a:gd name="T56" fmla="*/ 336 w 417"/>
                  <a:gd name="T57" fmla="*/ 550 h 640"/>
                  <a:gd name="T58" fmla="*/ 336 w 417"/>
                  <a:gd name="T59" fmla="*/ 549 h 640"/>
                  <a:gd name="T60" fmla="*/ 336 w 417"/>
                  <a:gd name="T61" fmla="*/ 549 h 640"/>
                  <a:gd name="T62" fmla="*/ 336 w 417"/>
                  <a:gd name="T63" fmla="*/ 547 h 640"/>
                  <a:gd name="T64" fmla="*/ 336 w 417"/>
                  <a:gd name="T65" fmla="*/ 549 h 640"/>
                  <a:gd name="T66" fmla="*/ 336 w 417"/>
                  <a:gd name="T67" fmla="*/ 550 h 640"/>
                  <a:gd name="T68" fmla="*/ 417 w 417"/>
                  <a:gd name="T69" fmla="*/ 70 h 640"/>
                  <a:gd name="T70" fmla="*/ 327 w 417"/>
                  <a:gd name="T71" fmla="*/ 55 h 640"/>
                  <a:gd name="T72" fmla="*/ 242 w 417"/>
                  <a:gd name="T73" fmla="*/ 39 h 640"/>
                  <a:gd name="T74" fmla="*/ 336 w 417"/>
                  <a:gd name="T75" fmla="*/ 547 h 640"/>
                  <a:gd name="T76" fmla="*/ 336 w 417"/>
                  <a:gd name="T77" fmla="*/ 545 h 640"/>
                  <a:gd name="T78" fmla="*/ 336 w 417"/>
                  <a:gd name="T79" fmla="*/ 54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7" h="640">
                    <a:moveTo>
                      <a:pt x="242" y="39"/>
                    </a:moveTo>
                    <a:lnTo>
                      <a:pt x="242" y="39"/>
                    </a:lnTo>
                    <a:lnTo>
                      <a:pt x="147" y="19"/>
                    </a:lnTo>
                    <a:lnTo>
                      <a:pt x="63" y="0"/>
                    </a:lnTo>
                    <a:lnTo>
                      <a:pt x="7" y="221"/>
                    </a:lnTo>
                    <a:lnTo>
                      <a:pt x="0" y="243"/>
                    </a:lnTo>
                    <a:lnTo>
                      <a:pt x="285" y="640"/>
                    </a:lnTo>
                    <a:lnTo>
                      <a:pt x="285" y="640"/>
                    </a:lnTo>
                    <a:lnTo>
                      <a:pt x="285" y="637"/>
                    </a:lnTo>
                    <a:lnTo>
                      <a:pt x="285" y="637"/>
                    </a:lnTo>
                    <a:lnTo>
                      <a:pt x="283" y="632"/>
                    </a:lnTo>
                    <a:lnTo>
                      <a:pt x="283" y="632"/>
                    </a:lnTo>
                    <a:lnTo>
                      <a:pt x="285" y="625"/>
                    </a:lnTo>
                    <a:lnTo>
                      <a:pt x="285" y="625"/>
                    </a:lnTo>
                    <a:lnTo>
                      <a:pt x="283" y="620"/>
                    </a:lnTo>
                    <a:lnTo>
                      <a:pt x="283" y="620"/>
                    </a:lnTo>
                    <a:lnTo>
                      <a:pt x="285" y="618"/>
                    </a:lnTo>
                    <a:lnTo>
                      <a:pt x="287" y="616"/>
                    </a:lnTo>
                    <a:lnTo>
                      <a:pt x="287" y="616"/>
                    </a:lnTo>
                    <a:lnTo>
                      <a:pt x="288" y="610"/>
                    </a:lnTo>
                    <a:lnTo>
                      <a:pt x="287" y="603"/>
                    </a:lnTo>
                    <a:lnTo>
                      <a:pt x="287" y="603"/>
                    </a:lnTo>
                    <a:lnTo>
                      <a:pt x="285" y="603"/>
                    </a:lnTo>
                    <a:lnTo>
                      <a:pt x="285" y="601"/>
                    </a:lnTo>
                    <a:lnTo>
                      <a:pt x="287" y="596"/>
                    </a:lnTo>
                    <a:lnTo>
                      <a:pt x="290" y="586"/>
                    </a:lnTo>
                    <a:lnTo>
                      <a:pt x="290" y="586"/>
                    </a:lnTo>
                    <a:lnTo>
                      <a:pt x="290" y="581"/>
                    </a:lnTo>
                    <a:lnTo>
                      <a:pt x="290" y="579"/>
                    </a:lnTo>
                    <a:lnTo>
                      <a:pt x="290" y="576"/>
                    </a:lnTo>
                    <a:lnTo>
                      <a:pt x="290" y="576"/>
                    </a:lnTo>
                    <a:lnTo>
                      <a:pt x="293" y="572"/>
                    </a:lnTo>
                    <a:lnTo>
                      <a:pt x="295" y="569"/>
                    </a:lnTo>
                    <a:lnTo>
                      <a:pt x="295" y="569"/>
                    </a:lnTo>
                    <a:lnTo>
                      <a:pt x="295" y="564"/>
                    </a:lnTo>
                    <a:lnTo>
                      <a:pt x="293" y="559"/>
                    </a:lnTo>
                    <a:lnTo>
                      <a:pt x="293" y="554"/>
                    </a:lnTo>
                    <a:lnTo>
                      <a:pt x="293" y="549"/>
                    </a:lnTo>
                    <a:lnTo>
                      <a:pt x="293" y="549"/>
                    </a:lnTo>
                    <a:lnTo>
                      <a:pt x="295" y="547"/>
                    </a:lnTo>
                    <a:lnTo>
                      <a:pt x="297" y="547"/>
                    </a:lnTo>
                    <a:lnTo>
                      <a:pt x="302" y="547"/>
                    </a:lnTo>
                    <a:lnTo>
                      <a:pt x="302" y="547"/>
                    </a:lnTo>
                    <a:lnTo>
                      <a:pt x="307" y="550"/>
                    </a:lnTo>
                    <a:lnTo>
                      <a:pt x="312" y="550"/>
                    </a:lnTo>
                    <a:lnTo>
                      <a:pt x="312" y="550"/>
                    </a:lnTo>
                    <a:lnTo>
                      <a:pt x="315" y="552"/>
                    </a:lnTo>
                    <a:lnTo>
                      <a:pt x="319" y="555"/>
                    </a:lnTo>
                    <a:lnTo>
                      <a:pt x="319" y="555"/>
                    </a:lnTo>
                    <a:lnTo>
                      <a:pt x="321" y="557"/>
                    </a:lnTo>
                    <a:lnTo>
                      <a:pt x="322" y="557"/>
                    </a:lnTo>
                    <a:lnTo>
                      <a:pt x="326" y="555"/>
                    </a:lnTo>
                    <a:lnTo>
                      <a:pt x="326" y="555"/>
                    </a:lnTo>
                    <a:lnTo>
                      <a:pt x="327" y="554"/>
                    </a:lnTo>
                    <a:lnTo>
                      <a:pt x="329" y="554"/>
                    </a:lnTo>
                    <a:lnTo>
                      <a:pt x="334" y="552"/>
                    </a:lnTo>
                    <a:lnTo>
                      <a:pt x="334" y="552"/>
                    </a:lnTo>
                    <a:lnTo>
                      <a:pt x="336" y="550"/>
                    </a:lnTo>
                    <a:lnTo>
                      <a:pt x="336" y="549"/>
                    </a:lnTo>
                    <a:lnTo>
                      <a:pt x="336" y="549"/>
                    </a:lnTo>
                    <a:lnTo>
                      <a:pt x="336" y="549"/>
                    </a:lnTo>
                    <a:lnTo>
                      <a:pt x="336" y="549"/>
                    </a:lnTo>
                    <a:lnTo>
                      <a:pt x="336" y="547"/>
                    </a:lnTo>
                    <a:lnTo>
                      <a:pt x="336" y="547"/>
                    </a:lnTo>
                    <a:lnTo>
                      <a:pt x="336" y="549"/>
                    </a:lnTo>
                    <a:lnTo>
                      <a:pt x="336" y="549"/>
                    </a:lnTo>
                    <a:lnTo>
                      <a:pt x="336" y="543"/>
                    </a:lnTo>
                    <a:lnTo>
                      <a:pt x="336" y="550"/>
                    </a:lnTo>
                    <a:lnTo>
                      <a:pt x="348" y="482"/>
                    </a:lnTo>
                    <a:lnTo>
                      <a:pt x="417" y="70"/>
                    </a:lnTo>
                    <a:lnTo>
                      <a:pt x="417" y="70"/>
                    </a:lnTo>
                    <a:lnTo>
                      <a:pt x="327" y="55"/>
                    </a:lnTo>
                    <a:lnTo>
                      <a:pt x="242" y="39"/>
                    </a:lnTo>
                    <a:lnTo>
                      <a:pt x="242" y="39"/>
                    </a:lnTo>
                    <a:close/>
                    <a:moveTo>
                      <a:pt x="336" y="547"/>
                    </a:moveTo>
                    <a:lnTo>
                      <a:pt x="336" y="547"/>
                    </a:lnTo>
                    <a:lnTo>
                      <a:pt x="336" y="545"/>
                    </a:lnTo>
                    <a:lnTo>
                      <a:pt x="336" y="545"/>
                    </a:lnTo>
                    <a:lnTo>
                      <a:pt x="336" y="547"/>
                    </a:lnTo>
                    <a:lnTo>
                      <a:pt x="336" y="547"/>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 name="Freeform 28">
                <a:extLst>
                  <a:ext uri="{FF2B5EF4-FFF2-40B4-BE49-F238E27FC236}">
                    <a16:creationId xmlns:a16="http://schemas.microsoft.com/office/drawing/2014/main" id="{71556D0F-F9B2-024D-8D0F-3654D4B2E1C0}"/>
                  </a:ext>
                </a:extLst>
              </p:cNvPr>
              <p:cNvSpPr>
                <a:spLocks/>
              </p:cNvSpPr>
              <p:nvPr/>
            </p:nvSpPr>
            <p:spPr bwMode="auto">
              <a:xfrm>
                <a:off x="5491163" y="1223963"/>
                <a:ext cx="722312" cy="600075"/>
              </a:xfrm>
              <a:custGeom>
                <a:avLst/>
                <a:gdLst>
                  <a:gd name="T0" fmla="*/ 44 w 455"/>
                  <a:gd name="T1" fmla="*/ 31 h 378"/>
                  <a:gd name="T2" fmla="*/ 44 w 455"/>
                  <a:gd name="T3" fmla="*/ 31 h 378"/>
                  <a:gd name="T4" fmla="*/ 12 w 455"/>
                  <a:gd name="T5" fmla="*/ 241 h 378"/>
                  <a:gd name="T6" fmla="*/ 0 w 455"/>
                  <a:gd name="T7" fmla="*/ 328 h 378"/>
                  <a:gd name="T8" fmla="*/ 0 w 455"/>
                  <a:gd name="T9" fmla="*/ 328 h 378"/>
                  <a:gd name="T10" fmla="*/ 122 w 455"/>
                  <a:gd name="T11" fmla="*/ 345 h 378"/>
                  <a:gd name="T12" fmla="*/ 122 w 455"/>
                  <a:gd name="T13" fmla="*/ 345 h 378"/>
                  <a:gd name="T14" fmla="*/ 273 w 455"/>
                  <a:gd name="T15" fmla="*/ 363 h 378"/>
                  <a:gd name="T16" fmla="*/ 355 w 455"/>
                  <a:gd name="T17" fmla="*/ 372 h 378"/>
                  <a:gd name="T18" fmla="*/ 431 w 455"/>
                  <a:gd name="T19" fmla="*/ 378 h 378"/>
                  <a:gd name="T20" fmla="*/ 443 w 455"/>
                  <a:gd name="T21" fmla="*/ 209 h 378"/>
                  <a:gd name="T22" fmla="*/ 455 w 455"/>
                  <a:gd name="T23" fmla="*/ 42 h 378"/>
                  <a:gd name="T24" fmla="*/ 48 w 455"/>
                  <a:gd name="T25" fmla="*/ 0 h 378"/>
                  <a:gd name="T26" fmla="*/ 44 w 455"/>
                  <a:gd name="T27" fmla="*/ 3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5" h="378">
                    <a:moveTo>
                      <a:pt x="44" y="31"/>
                    </a:moveTo>
                    <a:lnTo>
                      <a:pt x="44" y="31"/>
                    </a:lnTo>
                    <a:lnTo>
                      <a:pt x="12" y="241"/>
                    </a:lnTo>
                    <a:lnTo>
                      <a:pt x="0" y="328"/>
                    </a:lnTo>
                    <a:lnTo>
                      <a:pt x="0" y="328"/>
                    </a:lnTo>
                    <a:lnTo>
                      <a:pt x="122" y="345"/>
                    </a:lnTo>
                    <a:lnTo>
                      <a:pt x="122" y="345"/>
                    </a:lnTo>
                    <a:lnTo>
                      <a:pt x="273" y="363"/>
                    </a:lnTo>
                    <a:lnTo>
                      <a:pt x="355" y="372"/>
                    </a:lnTo>
                    <a:lnTo>
                      <a:pt x="431" y="378"/>
                    </a:lnTo>
                    <a:lnTo>
                      <a:pt x="443" y="209"/>
                    </a:lnTo>
                    <a:lnTo>
                      <a:pt x="455" y="42"/>
                    </a:lnTo>
                    <a:lnTo>
                      <a:pt x="48" y="0"/>
                    </a:lnTo>
                    <a:lnTo>
                      <a:pt x="44" y="31"/>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 name="Freeform 29">
                <a:extLst>
                  <a:ext uri="{FF2B5EF4-FFF2-40B4-BE49-F238E27FC236}">
                    <a16:creationId xmlns:a16="http://schemas.microsoft.com/office/drawing/2014/main" id="{00CDEFA3-7181-C44D-9B99-35DD8CAE7AE9}"/>
                  </a:ext>
                </a:extLst>
              </p:cNvPr>
              <p:cNvSpPr>
                <a:spLocks/>
              </p:cNvSpPr>
              <p:nvPr/>
            </p:nvSpPr>
            <p:spPr bwMode="auto">
              <a:xfrm>
                <a:off x="7118350" y="2430463"/>
                <a:ext cx="512762" cy="481013"/>
              </a:xfrm>
              <a:custGeom>
                <a:avLst/>
                <a:gdLst>
                  <a:gd name="T0" fmla="*/ 294 w 323"/>
                  <a:gd name="T1" fmla="*/ 14 h 303"/>
                  <a:gd name="T2" fmla="*/ 294 w 323"/>
                  <a:gd name="T3" fmla="*/ 9 h 303"/>
                  <a:gd name="T4" fmla="*/ 290 w 323"/>
                  <a:gd name="T5" fmla="*/ 0 h 303"/>
                  <a:gd name="T6" fmla="*/ 65 w 323"/>
                  <a:gd name="T7" fmla="*/ 12 h 303"/>
                  <a:gd name="T8" fmla="*/ 9 w 323"/>
                  <a:gd name="T9" fmla="*/ 248 h 303"/>
                  <a:gd name="T10" fmla="*/ 12 w 323"/>
                  <a:gd name="T11" fmla="*/ 253 h 303"/>
                  <a:gd name="T12" fmla="*/ 17 w 323"/>
                  <a:gd name="T13" fmla="*/ 253 h 303"/>
                  <a:gd name="T14" fmla="*/ 27 w 323"/>
                  <a:gd name="T15" fmla="*/ 250 h 303"/>
                  <a:gd name="T16" fmla="*/ 36 w 323"/>
                  <a:gd name="T17" fmla="*/ 246 h 303"/>
                  <a:gd name="T18" fmla="*/ 238 w 323"/>
                  <a:gd name="T19" fmla="*/ 294 h 303"/>
                  <a:gd name="T20" fmla="*/ 238 w 323"/>
                  <a:gd name="T21" fmla="*/ 292 h 303"/>
                  <a:gd name="T22" fmla="*/ 239 w 323"/>
                  <a:gd name="T23" fmla="*/ 282 h 303"/>
                  <a:gd name="T24" fmla="*/ 241 w 323"/>
                  <a:gd name="T25" fmla="*/ 275 h 303"/>
                  <a:gd name="T26" fmla="*/ 233 w 323"/>
                  <a:gd name="T27" fmla="*/ 272 h 303"/>
                  <a:gd name="T28" fmla="*/ 239 w 323"/>
                  <a:gd name="T29" fmla="*/ 258 h 303"/>
                  <a:gd name="T30" fmla="*/ 239 w 323"/>
                  <a:gd name="T31" fmla="*/ 253 h 303"/>
                  <a:gd name="T32" fmla="*/ 234 w 323"/>
                  <a:gd name="T33" fmla="*/ 253 h 303"/>
                  <a:gd name="T34" fmla="*/ 226 w 323"/>
                  <a:gd name="T35" fmla="*/ 258 h 303"/>
                  <a:gd name="T36" fmla="*/ 231 w 323"/>
                  <a:gd name="T37" fmla="*/ 241 h 303"/>
                  <a:gd name="T38" fmla="*/ 236 w 323"/>
                  <a:gd name="T39" fmla="*/ 233 h 303"/>
                  <a:gd name="T40" fmla="*/ 241 w 323"/>
                  <a:gd name="T41" fmla="*/ 223 h 303"/>
                  <a:gd name="T42" fmla="*/ 241 w 323"/>
                  <a:gd name="T43" fmla="*/ 209 h 303"/>
                  <a:gd name="T44" fmla="*/ 243 w 323"/>
                  <a:gd name="T45" fmla="*/ 206 h 303"/>
                  <a:gd name="T46" fmla="*/ 248 w 323"/>
                  <a:gd name="T47" fmla="*/ 202 h 303"/>
                  <a:gd name="T48" fmla="*/ 250 w 323"/>
                  <a:gd name="T49" fmla="*/ 189 h 303"/>
                  <a:gd name="T50" fmla="*/ 251 w 323"/>
                  <a:gd name="T51" fmla="*/ 185 h 303"/>
                  <a:gd name="T52" fmla="*/ 258 w 323"/>
                  <a:gd name="T53" fmla="*/ 182 h 303"/>
                  <a:gd name="T54" fmla="*/ 263 w 323"/>
                  <a:gd name="T55" fmla="*/ 184 h 303"/>
                  <a:gd name="T56" fmla="*/ 268 w 323"/>
                  <a:gd name="T57" fmla="*/ 165 h 303"/>
                  <a:gd name="T58" fmla="*/ 270 w 323"/>
                  <a:gd name="T59" fmla="*/ 158 h 303"/>
                  <a:gd name="T60" fmla="*/ 275 w 323"/>
                  <a:gd name="T61" fmla="*/ 158 h 303"/>
                  <a:gd name="T62" fmla="*/ 277 w 323"/>
                  <a:gd name="T63" fmla="*/ 148 h 303"/>
                  <a:gd name="T64" fmla="*/ 287 w 323"/>
                  <a:gd name="T65" fmla="*/ 126 h 303"/>
                  <a:gd name="T66" fmla="*/ 287 w 323"/>
                  <a:gd name="T67" fmla="*/ 126 h 303"/>
                  <a:gd name="T68" fmla="*/ 297 w 323"/>
                  <a:gd name="T69" fmla="*/ 118 h 303"/>
                  <a:gd name="T70" fmla="*/ 299 w 323"/>
                  <a:gd name="T71" fmla="*/ 107 h 303"/>
                  <a:gd name="T72" fmla="*/ 299 w 323"/>
                  <a:gd name="T73" fmla="*/ 95 h 303"/>
                  <a:gd name="T74" fmla="*/ 304 w 323"/>
                  <a:gd name="T75" fmla="*/ 87 h 303"/>
                  <a:gd name="T76" fmla="*/ 306 w 323"/>
                  <a:gd name="T77" fmla="*/ 73 h 303"/>
                  <a:gd name="T78" fmla="*/ 311 w 323"/>
                  <a:gd name="T79" fmla="*/ 63 h 303"/>
                  <a:gd name="T80" fmla="*/ 321 w 323"/>
                  <a:gd name="T81" fmla="*/ 46 h 303"/>
                  <a:gd name="T82" fmla="*/ 307 w 323"/>
                  <a:gd name="T83" fmla="*/ 41 h 303"/>
                  <a:gd name="T84" fmla="*/ 287 w 323"/>
                  <a:gd name="T85" fmla="*/ 41 h 303"/>
                  <a:gd name="T86" fmla="*/ 285 w 323"/>
                  <a:gd name="T87" fmla="*/ 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 h="303">
                    <a:moveTo>
                      <a:pt x="290" y="21"/>
                    </a:moveTo>
                    <a:lnTo>
                      <a:pt x="290" y="21"/>
                    </a:lnTo>
                    <a:lnTo>
                      <a:pt x="294" y="14"/>
                    </a:lnTo>
                    <a:lnTo>
                      <a:pt x="294" y="14"/>
                    </a:lnTo>
                    <a:lnTo>
                      <a:pt x="294" y="9"/>
                    </a:lnTo>
                    <a:lnTo>
                      <a:pt x="294" y="9"/>
                    </a:lnTo>
                    <a:lnTo>
                      <a:pt x="292" y="4"/>
                    </a:lnTo>
                    <a:lnTo>
                      <a:pt x="290" y="0"/>
                    </a:lnTo>
                    <a:lnTo>
                      <a:pt x="290" y="0"/>
                    </a:lnTo>
                    <a:lnTo>
                      <a:pt x="290" y="0"/>
                    </a:lnTo>
                    <a:lnTo>
                      <a:pt x="161" y="7"/>
                    </a:lnTo>
                    <a:lnTo>
                      <a:pt x="65" y="12"/>
                    </a:lnTo>
                    <a:lnTo>
                      <a:pt x="0" y="14"/>
                    </a:lnTo>
                    <a:lnTo>
                      <a:pt x="9" y="248"/>
                    </a:lnTo>
                    <a:lnTo>
                      <a:pt x="9" y="248"/>
                    </a:lnTo>
                    <a:lnTo>
                      <a:pt x="10" y="250"/>
                    </a:lnTo>
                    <a:lnTo>
                      <a:pt x="10" y="250"/>
                    </a:lnTo>
                    <a:lnTo>
                      <a:pt x="12" y="253"/>
                    </a:lnTo>
                    <a:lnTo>
                      <a:pt x="14" y="255"/>
                    </a:lnTo>
                    <a:lnTo>
                      <a:pt x="14" y="255"/>
                    </a:lnTo>
                    <a:lnTo>
                      <a:pt x="17" y="253"/>
                    </a:lnTo>
                    <a:lnTo>
                      <a:pt x="20" y="252"/>
                    </a:lnTo>
                    <a:lnTo>
                      <a:pt x="20" y="252"/>
                    </a:lnTo>
                    <a:lnTo>
                      <a:pt x="27" y="250"/>
                    </a:lnTo>
                    <a:lnTo>
                      <a:pt x="27" y="250"/>
                    </a:lnTo>
                    <a:lnTo>
                      <a:pt x="32" y="246"/>
                    </a:lnTo>
                    <a:lnTo>
                      <a:pt x="36" y="246"/>
                    </a:lnTo>
                    <a:lnTo>
                      <a:pt x="39" y="246"/>
                    </a:lnTo>
                    <a:lnTo>
                      <a:pt x="41" y="303"/>
                    </a:lnTo>
                    <a:lnTo>
                      <a:pt x="238" y="294"/>
                    </a:lnTo>
                    <a:lnTo>
                      <a:pt x="238" y="294"/>
                    </a:lnTo>
                    <a:lnTo>
                      <a:pt x="238" y="294"/>
                    </a:lnTo>
                    <a:lnTo>
                      <a:pt x="238" y="292"/>
                    </a:lnTo>
                    <a:lnTo>
                      <a:pt x="238" y="292"/>
                    </a:lnTo>
                    <a:lnTo>
                      <a:pt x="238" y="287"/>
                    </a:lnTo>
                    <a:lnTo>
                      <a:pt x="239" y="282"/>
                    </a:lnTo>
                    <a:lnTo>
                      <a:pt x="239" y="282"/>
                    </a:lnTo>
                    <a:lnTo>
                      <a:pt x="241" y="277"/>
                    </a:lnTo>
                    <a:lnTo>
                      <a:pt x="241" y="275"/>
                    </a:lnTo>
                    <a:lnTo>
                      <a:pt x="238" y="274"/>
                    </a:lnTo>
                    <a:lnTo>
                      <a:pt x="233" y="272"/>
                    </a:lnTo>
                    <a:lnTo>
                      <a:pt x="233" y="272"/>
                    </a:lnTo>
                    <a:lnTo>
                      <a:pt x="234" y="267"/>
                    </a:lnTo>
                    <a:lnTo>
                      <a:pt x="238" y="263"/>
                    </a:lnTo>
                    <a:lnTo>
                      <a:pt x="239" y="258"/>
                    </a:lnTo>
                    <a:lnTo>
                      <a:pt x="241" y="257"/>
                    </a:lnTo>
                    <a:lnTo>
                      <a:pt x="239" y="253"/>
                    </a:lnTo>
                    <a:lnTo>
                      <a:pt x="239" y="253"/>
                    </a:lnTo>
                    <a:lnTo>
                      <a:pt x="238" y="252"/>
                    </a:lnTo>
                    <a:lnTo>
                      <a:pt x="238" y="252"/>
                    </a:lnTo>
                    <a:lnTo>
                      <a:pt x="234" y="253"/>
                    </a:lnTo>
                    <a:lnTo>
                      <a:pt x="228" y="262"/>
                    </a:lnTo>
                    <a:lnTo>
                      <a:pt x="228" y="262"/>
                    </a:lnTo>
                    <a:lnTo>
                      <a:pt x="226" y="258"/>
                    </a:lnTo>
                    <a:lnTo>
                      <a:pt x="226" y="257"/>
                    </a:lnTo>
                    <a:lnTo>
                      <a:pt x="226" y="252"/>
                    </a:lnTo>
                    <a:lnTo>
                      <a:pt x="231" y="241"/>
                    </a:lnTo>
                    <a:lnTo>
                      <a:pt x="231" y="241"/>
                    </a:lnTo>
                    <a:lnTo>
                      <a:pt x="233" y="236"/>
                    </a:lnTo>
                    <a:lnTo>
                      <a:pt x="236" y="233"/>
                    </a:lnTo>
                    <a:lnTo>
                      <a:pt x="236" y="233"/>
                    </a:lnTo>
                    <a:lnTo>
                      <a:pt x="239" y="228"/>
                    </a:lnTo>
                    <a:lnTo>
                      <a:pt x="241" y="223"/>
                    </a:lnTo>
                    <a:lnTo>
                      <a:pt x="241" y="223"/>
                    </a:lnTo>
                    <a:lnTo>
                      <a:pt x="239" y="216"/>
                    </a:lnTo>
                    <a:lnTo>
                      <a:pt x="241" y="209"/>
                    </a:lnTo>
                    <a:lnTo>
                      <a:pt x="241" y="209"/>
                    </a:lnTo>
                    <a:lnTo>
                      <a:pt x="241" y="207"/>
                    </a:lnTo>
                    <a:lnTo>
                      <a:pt x="243" y="206"/>
                    </a:lnTo>
                    <a:lnTo>
                      <a:pt x="248" y="204"/>
                    </a:lnTo>
                    <a:lnTo>
                      <a:pt x="248" y="204"/>
                    </a:lnTo>
                    <a:lnTo>
                      <a:pt x="248" y="202"/>
                    </a:lnTo>
                    <a:lnTo>
                      <a:pt x="250" y="199"/>
                    </a:lnTo>
                    <a:lnTo>
                      <a:pt x="250" y="194"/>
                    </a:lnTo>
                    <a:lnTo>
                      <a:pt x="250" y="189"/>
                    </a:lnTo>
                    <a:lnTo>
                      <a:pt x="250" y="187"/>
                    </a:lnTo>
                    <a:lnTo>
                      <a:pt x="251" y="185"/>
                    </a:lnTo>
                    <a:lnTo>
                      <a:pt x="251" y="185"/>
                    </a:lnTo>
                    <a:lnTo>
                      <a:pt x="253" y="184"/>
                    </a:lnTo>
                    <a:lnTo>
                      <a:pt x="256" y="182"/>
                    </a:lnTo>
                    <a:lnTo>
                      <a:pt x="258" y="182"/>
                    </a:lnTo>
                    <a:lnTo>
                      <a:pt x="260" y="184"/>
                    </a:lnTo>
                    <a:lnTo>
                      <a:pt x="260" y="184"/>
                    </a:lnTo>
                    <a:lnTo>
                      <a:pt x="263" y="184"/>
                    </a:lnTo>
                    <a:lnTo>
                      <a:pt x="263" y="182"/>
                    </a:lnTo>
                    <a:lnTo>
                      <a:pt x="267" y="175"/>
                    </a:lnTo>
                    <a:lnTo>
                      <a:pt x="268" y="165"/>
                    </a:lnTo>
                    <a:lnTo>
                      <a:pt x="268" y="165"/>
                    </a:lnTo>
                    <a:lnTo>
                      <a:pt x="270" y="158"/>
                    </a:lnTo>
                    <a:lnTo>
                      <a:pt x="270" y="158"/>
                    </a:lnTo>
                    <a:lnTo>
                      <a:pt x="273" y="158"/>
                    </a:lnTo>
                    <a:lnTo>
                      <a:pt x="275" y="158"/>
                    </a:lnTo>
                    <a:lnTo>
                      <a:pt x="275" y="158"/>
                    </a:lnTo>
                    <a:lnTo>
                      <a:pt x="277" y="157"/>
                    </a:lnTo>
                    <a:lnTo>
                      <a:pt x="277" y="153"/>
                    </a:lnTo>
                    <a:lnTo>
                      <a:pt x="277" y="148"/>
                    </a:lnTo>
                    <a:lnTo>
                      <a:pt x="277" y="148"/>
                    </a:lnTo>
                    <a:lnTo>
                      <a:pt x="280" y="136"/>
                    </a:lnTo>
                    <a:lnTo>
                      <a:pt x="287" y="126"/>
                    </a:lnTo>
                    <a:lnTo>
                      <a:pt x="287" y="126"/>
                    </a:lnTo>
                    <a:lnTo>
                      <a:pt x="287" y="126"/>
                    </a:lnTo>
                    <a:lnTo>
                      <a:pt x="287" y="126"/>
                    </a:lnTo>
                    <a:lnTo>
                      <a:pt x="292" y="121"/>
                    </a:lnTo>
                    <a:lnTo>
                      <a:pt x="297" y="118"/>
                    </a:lnTo>
                    <a:lnTo>
                      <a:pt x="297" y="118"/>
                    </a:lnTo>
                    <a:lnTo>
                      <a:pt x="299" y="116"/>
                    </a:lnTo>
                    <a:lnTo>
                      <a:pt x="299" y="112"/>
                    </a:lnTo>
                    <a:lnTo>
                      <a:pt x="299" y="107"/>
                    </a:lnTo>
                    <a:lnTo>
                      <a:pt x="299" y="107"/>
                    </a:lnTo>
                    <a:lnTo>
                      <a:pt x="299" y="95"/>
                    </a:lnTo>
                    <a:lnTo>
                      <a:pt x="299" y="95"/>
                    </a:lnTo>
                    <a:lnTo>
                      <a:pt x="299" y="90"/>
                    </a:lnTo>
                    <a:lnTo>
                      <a:pt x="304" y="87"/>
                    </a:lnTo>
                    <a:lnTo>
                      <a:pt x="304" y="87"/>
                    </a:lnTo>
                    <a:lnTo>
                      <a:pt x="306" y="84"/>
                    </a:lnTo>
                    <a:lnTo>
                      <a:pt x="306" y="80"/>
                    </a:lnTo>
                    <a:lnTo>
                      <a:pt x="306" y="73"/>
                    </a:lnTo>
                    <a:lnTo>
                      <a:pt x="306" y="73"/>
                    </a:lnTo>
                    <a:lnTo>
                      <a:pt x="307" y="68"/>
                    </a:lnTo>
                    <a:lnTo>
                      <a:pt x="311" y="63"/>
                    </a:lnTo>
                    <a:lnTo>
                      <a:pt x="311" y="63"/>
                    </a:lnTo>
                    <a:lnTo>
                      <a:pt x="319" y="51"/>
                    </a:lnTo>
                    <a:lnTo>
                      <a:pt x="321" y="46"/>
                    </a:lnTo>
                    <a:lnTo>
                      <a:pt x="323" y="39"/>
                    </a:lnTo>
                    <a:lnTo>
                      <a:pt x="323" y="39"/>
                    </a:lnTo>
                    <a:lnTo>
                      <a:pt x="307" y="41"/>
                    </a:lnTo>
                    <a:lnTo>
                      <a:pt x="290" y="41"/>
                    </a:lnTo>
                    <a:lnTo>
                      <a:pt x="290" y="41"/>
                    </a:lnTo>
                    <a:lnTo>
                      <a:pt x="287" y="41"/>
                    </a:lnTo>
                    <a:lnTo>
                      <a:pt x="285" y="39"/>
                    </a:lnTo>
                    <a:lnTo>
                      <a:pt x="285" y="36"/>
                    </a:lnTo>
                    <a:lnTo>
                      <a:pt x="285" y="33"/>
                    </a:lnTo>
                    <a:lnTo>
                      <a:pt x="290" y="21"/>
                    </a:lnTo>
                    <a:lnTo>
                      <a:pt x="290" y="21"/>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 name="Freeform 30">
                <a:extLst>
                  <a:ext uri="{FF2B5EF4-FFF2-40B4-BE49-F238E27FC236}">
                    <a16:creationId xmlns:a16="http://schemas.microsoft.com/office/drawing/2014/main" id="{F1E5B174-7908-8A43-B393-CF9BCBD859B8}"/>
                  </a:ext>
                </a:extLst>
              </p:cNvPr>
              <p:cNvSpPr>
                <a:spLocks/>
              </p:cNvSpPr>
              <p:nvPr/>
            </p:nvSpPr>
            <p:spPr bwMode="auto">
              <a:xfrm>
                <a:off x="6342063" y="1966913"/>
                <a:ext cx="773112" cy="419100"/>
              </a:xfrm>
              <a:custGeom>
                <a:avLst/>
                <a:gdLst>
                  <a:gd name="T0" fmla="*/ 470 w 487"/>
                  <a:gd name="T1" fmla="*/ 73 h 264"/>
                  <a:gd name="T2" fmla="*/ 470 w 487"/>
                  <a:gd name="T3" fmla="*/ 73 h 264"/>
                  <a:gd name="T4" fmla="*/ 462 w 487"/>
                  <a:gd name="T5" fmla="*/ 67 h 264"/>
                  <a:gd name="T6" fmla="*/ 462 w 487"/>
                  <a:gd name="T7" fmla="*/ 67 h 264"/>
                  <a:gd name="T8" fmla="*/ 459 w 487"/>
                  <a:gd name="T9" fmla="*/ 63 h 264"/>
                  <a:gd name="T10" fmla="*/ 455 w 487"/>
                  <a:gd name="T11" fmla="*/ 60 h 264"/>
                  <a:gd name="T12" fmla="*/ 455 w 487"/>
                  <a:gd name="T13" fmla="*/ 60 h 264"/>
                  <a:gd name="T14" fmla="*/ 453 w 487"/>
                  <a:gd name="T15" fmla="*/ 55 h 264"/>
                  <a:gd name="T16" fmla="*/ 455 w 487"/>
                  <a:gd name="T17" fmla="*/ 50 h 264"/>
                  <a:gd name="T18" fmla="*/ 455 w 487"/>
                  <a:gd name="T19" fmla="*/ 50 h 264"/>
                  <a:gd name="T20" fmla="*/ 453 w 487"/>
                  <a:gd name="T21" fmla="*/ 46 h 264"/>
                  <a:gd name="T22" fmla="*/ 455 w 487"/>
                  <a:gd name="T23" fmla="*/ 41 h 264"/>
                  <a:gd name="T24" fmla="*/ 455 w 487"/>
                  <a:gd name="T25" fmla="*/ 41 h 264"/>
                  <a:gd name="T26" fmla="*/ 459 w 487"/>
                  <a:gd name="T27" fmla="*/ 33 h 264"/>
                  <a:gd name="T28" fmla="*/ 460 w 487"/>
                  <a:gd name="T29" fmla="*/ 28 h 264"/>
                  <a:gd name="T30" fmla="*/ 459 w 487"/>
                  <a:gd name="T31" fmla="*/ 23 h 264"/>
                  <a:gd name="T32" fmla="*/ 459 w 487"/>
                  <a:gd name="T33" fmla="*/ 23 h 264"/>
                  <a:gd name="T34" fmla="*/ 455 w 487"/>
                  <a:gd name="T35" fmla="*/ 21 h 264"/>
                  <a:gd name="T36" fmla="*/ 450 w 487"/>
                  <a:gd name="T37" fmla="*/ 21 h 264"/>
                  <a:gd name="T38" fmla="*/ 445 w 487"/>
                  <a:gd name="T39" fmla="*/ 21 h 264"/>
                  <a:gd name="T40" fmla="*/ 442 w 487"/>
                  <a:gd name="T41" fmla="*/ 17 h 264"/>
                  <a:gd name="T42" fmla="*/ 442 w 487"/>
                  <a:gd name="T43" fmla="*/ 17 h 264"/>
                  <a:gd name="T44" fmla="*/ 438 w 487"/>
                  <a:gd name="T45" fmla="*/ 12 h 264"/>
                  <a:gd name="T46" fmla="*/ 438 w 487"/>
                  <a:gd name="T47" fmla="*/ 12 h 264"/>
                  <a:gd name="T48" fmla="*/ 389 w 487"/>
                  <a:gd name="T49" fmla="*/ 14 h 264"/>
                  <a:gd name="T50" fmla="*/ 331 w 487"/>
                  <a:gd name="T51" fmla="*/ 14 h 264"/>
                  <a:gd name="T52" fmla="*/ 269 w 487"/>
                  <a:gd name="T53" fmla="*/ 14 h 264"/>
                  <a:gd name="T54" fmla="*/ 206 w 487"/>
                  <a:gd name="T55" fmla="*/ 11 h 264"/>
                  <a:gd name="T56" fmla="*/ 89 w 487"/>
                  <a:gd name="T57" fmla="*/ 6 h 264"/>
                  <a:gd name="T58" fmla="*/ 12 w 487"/>
                  <a:gd name="T59" fmla="*/ 0 h 264"/>
                  <a:gd name="T60" fmla="*/ 0 w 487"/>
                  <a:gd name="T61" fmla="*/ 252 h 264"/>
                  <a:gd name="T62" fmla="*/ 0 w 487"/>
                  <a:gd name="T63" fmla="*/ 252 h 264"/>
                  <a:gd name="T64" fmla="*/ 95 w 487"/>
                  <a:gd name="T65" fmla="*/ 255 h 264"/>
                  <a:gd name="T66" fmla="*/ 182 w 487"/>
                  <a:gd name="T67" fmla="*/ 258 h 264"/>
                  <a:gd name="T68" fmla="*/ 331 w 487"/>
                  <a:gd name="T69" fmla="*/ 262 h 264"/>
                  <a:gd name="T70" fmla="*/ 435 w 487"/>
                  <a:gd name="T71" fmla="*/ 264 h 264"/>
                  <a:gd name="T72" fmla="*/ 487 w 487"/>
                  <a:gd name="T73" fmla="*/ 262 h 264"/>
                  <a:gd name="T74" fmla="*/ 481 w 487"/>
                  <a:gd name="T75" fmla="*/ 87 h 264"/>
                  <a:gd name="T76" fmla="*/ 481 w 487"/>
                  <a:gd name="T77" fmla="*/ 87 h 264"/>
                  <a:gd name="T78" fmla="*/ 481 w 487"/>
                  <a:gd name="T79" fmla="*/ 84 h 264"/>
                  <a:gd name="T80" fmla="*/ 477 w 487"/>
                  <a:gd name="T81" fmla="*/ 80 h 264"/>
                  <a:gd name="T82" fmla="*/ 470 w 487"/>
                  <a:gd name="T83" fmla="*/ 73 h 264"/>
                  <a:gd name="T84" fmla="*/ 470 w 487"/>
                  <a:gd name="T85"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7" h="264">
                    <a:moveTo>
                      <a:pt x="470" y="73"/>
                    </a:moveTo>
                    <a:lnTo>
                      <a:pt x="470" y="73"/>
                    </a:lnTo>
                    <a:lnTo>
                      <a:pt x="462" y="67"/>
                    </a:lnTo>
                    <a:lnTo>
                      <a:pt x="462" y="67"/>
                    </a:lnTo>
                    <a:lnTo>
                      <a:pt x="459" y="63"/>
                    </a:lnTo>
                    <a:lnTo>
                      <a:pt x="455" y="60"/>
                    </a:lnTo>
                    <a:lnTo>
                      <a:pt x="455" y="60"/>
                    </a:lnTo>
                    <a:lnTo>
                      <a:pt x="453" y="55"/>
                    </a:lnTo>
                    <a:lnTo>
                      <a:pt x="455" y="50"/>
                    </a:lnTo>
                    <a:lnTo>
                      <a:pt x="455" y="50"/>
                    </a:lnTo>
                    <a:lnTo>
                      <a:pt x="453" y="46"/>
                    </a:lnTo>
                    <a:lnTo>
                      <a:pt x="455" y="41"/>
                    </a:lnTo>
                    <a:lnTo>
                      <a:pt x="455" y="41"/>
                    </a:lnTo>
                    <a:lnTo>
                      <a:pt x="459" y="33"/>
                    </a:lnTo>
                    <a:lnTo>
                      <a:pt x="460" y="28"/>
                    </a:lnTo>
                    <a:lnTo>
                      <a:pt x="459" y="23"/>
                    </a:lnTo>
                    <a:lnTo>
                      <a:pt x="459" y="23"/>
                    </a:lnTo>
                    <a:lnTo>
                      <a:pt x="455" y="21"/>
                    </a:lnTo>
                    <a:lnTo>
                      <a:pt x="450" y="21"/>
                    </a:lnTo>
                    <a:lnTo>
                      <a:pt x="445" y="21"/>
                    </a:lnTo>
                    <a:lnTo>
                      <a:pt x="442" y="17"/>
                    </a:lnTo>
                    <a:lnTo>
                      <a:pt x="442" y="17"/>
                    </a:lnTo>
                    <a:lnTo>
                      <a:pt x="438" y="12"/>
                    </a:lnTo>
                    <a:lnTo>
                      <a:pt x="438" y="12"/>
                    </a:lnTo>
                    <a:lnTo>
                      <a:pt x="389" y="14"/>
                    </a:lnTo>
                    <a:lnTo>
                      <a:pt x="331" y="14"/>
                    </a:lnTo>
                    <a:lnTo>
                      <a:pt x="269" y="14"/>
                    </a:lnTo>
                    <a:lnTo>
                      <a:pt x="206" y="11"/>
                    </a:lnTo>
                    <a:lnTo>
                      <a:pt x="89" y="6"/>
                    </a:lnTo>
                    <a:lnTo>
                      <a:pt x="12" y="0"/>
                    </a:lnTo>
                    <a:lnTo>
                      <a:pt x="0" y="252"/>
                    </a:lnTo>
                    <a:lnTo>
                      <a:pt x="0" y="252"/>
                    </a:lnTo>
                    <a:lnTo>
                      <a:pt x="95" y="255"/>
                    </a:lnTo>
                    <a:lnTo>
                      <a:pt x="182" y="258"/>
                    </a:lnTo>
                    <a:lnTo>
                      <a:pt x="331" y="262"/>
                    </a:lnTo>
                    <a:lnTo>
                      <a:pt x="435" y="264"/>
                    </a:lnTo>
                    <a:lnTo>
                      <a:pt x="487" y="262"/>
                    </a:lnTo>
                    <a:lnTo>
                      <a:pt x="481" y="87"/>
                    </a:lnTo>
                    <a:lnTo>
                      <a:pt x="481" y="87"/>
                    </a:lnTo>
                    <a:lnTo>
                      <a:pt x="481" y="84"/>
                    </a:lnTo>
                    <a:lnTo>
                      <a:pt x="477" y="80"/>
                    </a:lnTo>
                    <a:lnTo>
                      <a:pt x="470" y="73"/>
                    </a:lnTo>
                    <a:lnTo>
                      <a:pt x="470" y="73"/>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1" name="Freeform 31">
                <a:extLst>
                  <a:ext uri="{FF2B5EF4-FFF2-40B4-BE49-F238E27FC236}">
                    <a16:creationId xmlns:a16="http://schemas.microsoft.com/office/drawing/2014/main" id="{D2BFD210-5858-6043-8FC7-D53D8F3981CA}"/>
                  </a:ext>
                </a:extLst>
              </p:cNvPr>
              <p:cNvSpPr>
                <a:spLocks/>
              </p:cNvSpPr>
              <p:nvPr/>
            </p:nvSpPr>
            <p:spPr bwMode="auto">
              <a:xfrm>
                <a:off x="5800725" y="2430463"/>
                <a:ext cx="1444625" cy="1401763"/>
              </a:xfrm>
              <a:custGeom>
                <a:avLst/>
                <a:gdLst>
                  <a:gd name="T0" fmla="*/ 896 w 910"/>
                  <a:gd name="T1" fmla="*/ 426 h 883"/>
                  <a:gd name="T2" fmla="*/ 883 w 910"/>
                  <a:gd name="T3" fmla="*/ 398 h 883"/>
                  <a:gd name="T4" fmla="*/ 857 w 910"/>
                  <a:gd name="T5" fmla="*/ 250 h 883"/>
                  <a:gd name="T6" fmla="*/ 830 w 910"/>
                  <a:gd name="T7" fmla="*/ 241 h 883"/>
                  <a:gd name="T8" fmla="*/ 805 w 910"/>
                  <a:gd name="T9" fmla="*/ 233 h 883"/>
                  <a:gd name="T10" fmla="*/ 769 w 910"/>
                  <a:gd name="T11" fmla="*/ 228 h 883"/>
                  <a:gd name="T12" fmla="*/ 696 w 910"/>
                  <a:gd name="T13" fmla="*/ 230 h 883"/>
                  <a:gd name="T14" fmla="*/ 664 w 910"/>
                  <a:gd name="T15" fmla="*/ 230 h 883"/>
                  <a:gd name="T16" fmla="*/ 630 w 910"/>
                  <a:gd name="T17" fmla="*/ 228 h 883"/>
                  <a:gd name="T18" fmla="*/ 601 w 910"/>
                  <a:gd name="T19" fmla="*/ 221 h 883"/>
                  <a:gd name="T20" fmla="*/ 576 w 910"/>
                  <a:gd name="T21" fmla="*/ 214 h 883"/>
                  <a:gd name="T22" fmla="*/ 547 w 910"/>
                  <a:gd name="T23" fmla="*/ 206 h 883"/>
                  <a:gd name="T24" fmla="*/ 511 w 910"/>
                  <a:gd name="T25" fmla="*/ 184 h 883"/>
                  <a:gd name="T26" fmla="*/ 481 w 910"/>
                  <a:gd name="T27" fmla="*/ 175 h 883"/>
                  <a:gd name="T28" fmla="*/ 255 w 910"/>
                  <a:gd name="T29" fmla="*/ 365 h 883"/>
                  <a:gd name="T30" fmla="*/ 4 w 910"/>
                  <a:gd name="T31" fmla="*/ 355 h 883"/>
                  <a:gd name="T32" fmla="*/ 19 w 910"/>
                  <a:gd name="T33" fmla="*/ 370 h 883"/>
                  <a:gd name="T34" fmla="*/ 44 w 910"/>
                  <a:gd name="T35" fmla="*/ 404 h 883"/>
                  <a:gd name="T36" fmla="*/ 75 w 910"/>
                  <a:gd name="T37" fmla="*/ 445 h 883"/>
                  <a:gd name="T38" fmla="*/ 104 w 910"/>
                  <a:gd name="T39" fmla="*/ 467 h 883"/>
                  <a:gd name="T40" fmla="*/ 121 w 910"/>
                  <a:gd name="T41" fmla="*/ 516 h 883"/>
                  <a:gd name="T42" fmla="*/ 182 w 910"/>
                  <a:gd name="T43" fmla="*/ 593 h 883"/>
                  <a:gd name="T44" fmla="*/ 240 w 910"/>
                  <a:gd name="T45" fmla="*/ 600 h 883"/>
                  <a:gd name="T46" fmla="*/ 292 w 910"/>
                  <a:gd name="T47" fmla="*/ 545 h 883"/>
                  <a:gd name="T48" fmla="*/ 319 w 910"/>
                  <a:gd name="T49" fmla="*/ 549 h 883"/>
                  <a:gd name="T50" fmla="*/ 350 w 910"/>
                  <a:gd name="T51" fmla="*/ 555 h 883"/>
                  <a:gd name="T52" fmla="*/ 382 w 910"/>
                  <a:gd name="T53" fmla="*/ 586 h 883"/>
                  <a:gd name="T54" fmla="*/ 403 w 910"/>
                  <a:gd name="T55" fmla="*/ 611 h 883"/>
                  <a:gd name="T56" fmla="*/ 416 w 910"/>
                  <a:gd name="T57" fmla="*/ 642 h 883"/>
                  <a:gd name="T58" fmla="*/ 436 w 910"/>
                  <a:gd name="T59" fmla="*/ 683 h 883"/>
                  <a:gd name="T60" fmla="*/ 457 w 910"/>
                  <a:gd name="T61" fmla="*/ 708 h 883"/>
                  <a:gd name="T62" fmla="*/ 486 w 910"/>
                  <a:gd name="T63" fmla="*/ 746 h 883"/>
                  <a:gd name="T64" fmla="*/ 492 w 910"/>
                  <a:gd name="T65" fmla="*/ 785 h 883"/>
                  <a:gd name="T66" fmla="*/ 511 w 910"/>
                  <a:gd name="T67" fmla="*/ 813 h 883"/>
                  <a:gd name="T68" fmla="*/ 525 w 910"/>
                  <a:gd name="T69" fmla="*/ 841 h 883"/>
                  <a:gd name="T70" fmla="*/ 562 w 910"/>
                  <a:gd name="T71" fmla="*/ 852 h 883"/>
                  <a:gd name="T72" fmla="*/ 584 w 910"/>
                  <a:gd name="T73" fmla="*/ 866 h 883"/>
                  <a:gd name="T74" fmla="*/ 620 w 910"/>
                  <a:gd name="T75" fmla="*/ 873 h 883"/>
                  <a:gd name="T76" fmla="*/ 647 w 910"/>
                  <a:gd name="T77" fmla="*/ 883 h 883"/>
                  <a:gd name="T78" fmla="*/ 635 w 910"/>
                  <a:gd name="T79" fmla="*/ 844 h 883"/>
                  <a:gd name="T80" fmla="*/ 637 w 910"/>
                  <a:gd name="T81" fmla="*/ 800 h 883"/>
                  <a:gd name="T82" fmla="*/ 649 w 910"/>
                  <a:gd name="T83" fmla="*/ 820 h 883"/>
                  <a:gd name="T84" fmla="*/ 647 w 910"/>
                  <a:gd name="T85" fmla="*/ 754 h 883"/>
                  <a:gd name="T86" fmla="*/ 637 w 910"/>
                  <a:gd name="T87" fmla="*/ 756 h 883"/>
                  <a:gd name="T88" fmla="*/ 638 w 910"/>
                  <a:gd name="T89" fmla="*/ 710 h 883"/>
                  <a:gd name="T90" fmla="*/ 664 w 910"/>
                  <a:gd name="T91" fmla="*/ 695 h 883"/>
                  <a:gd name="T92" fmla="*/ 660 w 910"/>
                  <a:gd name="T93" fmla="*/ 706 h 883"/>
                  <a:gd name="T94" fmla="*/ 659 w 910"/>
                  <a:gd name="T95" fmla="*/ 712 h 883"/>
                  <a:gd name="T96" fmla="*/ 698 w 910"/>
                  <a:gd name="T97" fmla="*/ 698 h 883"/>
                  <a:gd name="T98" fmla="*/ 696 w 910"/>
                  <a:gd name="T99" fmla="*/ 676 h 883"/>
                  <a:gd name="T100" fmla="*/ 711 w 910"/>
                  <a:gd name="T101" fmla="*/ 656 h 883"/>
                  <a:gd name="T102" fmla="*/ 745 w 910"/>
                  <a:gd name="T103" fmla="*/ 650 h 883"/>
                  <a:gd name="T104" fmla="*/ 745 w 910"/>
                  <a:gd name="T105" fmla="*/ 664 h 883"/>
                  <a:gd name="T106" fmla="*/ 794 w 910"/>
                  <a:gd name="T107" fmla="*/ 627 h 883"/>
                  <a:gd name="T108" fmla="*/ 810 w 910"/>
                  <a:gd name="T109" fmla="*/ 617 h 883"/>
                  <a:gd name="T110" fmla="*/ 806 w 910"/>
                  <a:gd name="T111" fmla="*/ 576 h 883"/>
                  <a:gd name="T112" fmla="*/ 813 w 910"/>
                  <a:gd name="T113" fmla="*/ 572 h 883"/>
                  <a:gd name="T114" fmla="*/ 835 w 910"/>
                  <a:gd name="T115" fmla="*/ 584 h 883"/>
                  <a:gd name="T116" fmla="*/ 893 w 910"/>
                  <a:gd name="T117" fmla="*/ 569 h 883"/>
                  <a:gd name="T118" fmla="*/ 903 w 910"/>
                  <a:gd name="T119" fmla="*/ 547 h 883"/>
                  <a:gd name="T120" fmla="*/ 901 w 910"/>
                  <a:gd name="T121" fmla="*/ 511 h 883"/>
                  <a:gd name="T122" fmla="*/ 906 w 910"/>
                  <a:gd name="T123" fmla="*/ 477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0" h="883">
                    <a:moveTo>
                      <a:pt x="905" y="464"/>
                    </a:moveTo>
                    <a:lnTo>
                      <a:pt x="905" y="464"/>
                    </a:lnTo>
                    <a:lnTo>
                      <a:pt x="905" y="459"/>
                    </a:lnTo>
                    <a:lnTo>
                      <a:pt x="905" y="459"/>
                    </a:lnTo>
                    <a:lnTo>
                      <a:pt x="905" y="455"/>
                    </a:lnTo>
                    <a:lnTo>
                      <a:pt x="905" y="455"/>
                    </a:lnTo>
                    <a:lnTo>
                      <a:pt x="905" y="448"/>
                    </a:lnTo>
                    <a:lnTo>
                      <a:pt x="905" y="442"/>
                    </a:lnTo>
                    <a:lnTo>
                      <a:pt x="905" y="442"/>
                    </a:lnTo>
                    <a:lnTo>
                      <a:pt x="905" y="437"/>
                    </a:lnTo>
                    <a:lnTo>
                      <a:pt x="901" y="433"/>
                    </a:lnTo>
                    <a:lnTo>
                      <a:pt x="901" y="433"/>
                    </a:lnTo>
                    <a:lnTo>
                      <a:pt x="896" y="426"/>
                    </a:lnTo>
                    <a:lnTo>
                      <a:pt x="896" y="426"/>
                    </a:lnTo>
                    <a:lnTo>
                      <a:pt x="895" y="421"/>
                    </a:lnTo>
                    <a:lnTo>
                      <a:pt x="895" y="421"/>
                    </a:lnTo>
                    <a:lnTo>
                      <a:pt x="891" y="418"/>
                    </a:lnTo>
                    <a:lnTo>
                      <a:pt x="891" y="418"/>
                    </a:lnTo>
                    <a:lnTo>
                      <a:pt x="890" y="411"/>
                    </a:lnTo>
                    <a:lnTo>
                      <a:pt x="890" y="411"/>
                    </a:lnTo>
                    <a:lnTo>
                      <a:pt x="888" y="408"/>
                    </a:lnTo>
                    <a:lnTo>
                      <a:pt x="888" y="404"/>
                    </a:lnTo>
                    <a:lnTo>
                      <a:pt x="888" y="404"/>
                    </a:lnTo>
                    <a:lnTo>
                      <a:pt x="884" y="401"/>
                    </a:lnTo>
                    <a:lnTo>
                      <a:pt x="883" y="398"/>
                    </a:lnTo>
                    <a:lnTo>
                      <a:pt x="883" y="398"/>
                    </a:lnTo>
                    <a:lnTo>
                      <a:pt x="881" y="394"/>
                    </a:lnTo>
                    <a:lnTo>
                      <a:pt x="879" y="391"/>
                    </a:lnTo>
                    <a:lnTo>
                      <a:pt x="879" y="391"/>
                    </a:lnTo>
                    <a:lnTo>
                      <a:pt x="874" y="386"/>
                    </a:lnTo>
                    <a:lnTo>
                      <a:pt x="873" y="382"/>
                    </a:lnTo>
                    <a:lnTo>
                      <a:pt x="873" y="379"/>
                    </a:lnTo>
                    <a:lnTo>
                      <a:pt x="871" y="303"/>
                    </a:lnTo>
                    <a:lnTo>
                      <a:pt x="869" y="246"/>
                    </a:lnTo>
                    <a:lnTo>
                      <a:pt x="869" y="246"/>
                    </a:lnTo>
                    <a:lnTo>
                      <a:pt x="866" y="246"/>
                    </a:lnTo>
                    <a:lnTo>
                      <a:pt x="862" y="246"/>
                    </a:lnTo>
                    <a:lnTo>
                      <a:pt x="857" y="250"/>
                    </a:lnTo>
                    <a:lnTo>
                      <a:pt x="857" y="250"/>
                    </a:lnTo>
                    <a:lnTo>
                      <a:pt x="850" y="252"/>
                    </a:lnTo>
                    <a:lnTo>
                      <a:pt x="850" y="252"/>
                    </a:lnTo>
                    <a:lnTo>
                      <a:pt x="847" y="253"/>
                    </a:lnTo>
                    <a:lnTo>
                      <a:pt x="844" y="255"/>
                    </a:lnTo>
                    <a:lnTo>
                      <a:pt x="844" y="255"/>
                    </a:lnTo>
                    <a:lnTo>
                      <a:pt x="842" y="253"/>
                    </a:lnTo>
                    <a:lnTo>
                      <a:pt x="840" y="250"/>
                    </a:lnTo>
                    <a:lnTo>
                      <a:pt x="840" y="250"/>
                    </a:lnTo>
                    <a:lnTo>
                      <a:pt x="839" y="248"/>
                    </a:lnTo>
                    <a:lnTo>
                      <a:pt x="839" y="248"/>
                    </a:lnTo>
                    <a:lnTo>
                      <a:pt x="835" y="246"/>
                    </a:lnTo>
                    <a:lnTo>
                      <a:pt x="835" y="246"/>
                    </a:lnTo>
                    <a:lnTo>
                      <a:pt x="830" y="241"/>
                    </a:lnTo>
                    <a:lnTo>
                      <a:pt x="830" y="241"/>
                    </a:lnTo>
                    <a:lnTo>
                      <a:pt x="827" y="240"/>
                    </a:lnTo>
                    <a:lnTo>
                      <a:pt x="823" y="240"/>
                    </a:lnTo>
                    <a:lnTo>
                      <a:pt x="823" y="240"/>
                    </a:lnTo>
                    <a:lnTo>
                      <a:pt x="822" y="240"/>
                    </a:lnTo>
                    <a:lnTo>
                      <a:pt x="818" y="238"/>
                    </a:lnTo>
                    <a:lnTo>
                      <a:pt x="817" y="235"/>
                    </a:lnTo>
                    <a:lnTo>
                      <a:pt x="813" y="235"/>
                    </a:lnTo>
                    <a:lnTo>
                      <a:pt x="813" y="235"/>
                    </a:lnTo>
                    <a:lnTo>
                      <a:pt x="811" y="235"/>
                    </a:lnTo>
                    <a:lnTo>
                      <a:pt x="808" y="235"/>
                    </a:lnTo>
                    <a:lnTo>
                      <a:pt x="808" y="235"/>
                    </a:lnTo>
                    <a:lnTo>
                      <a:pt x="805" y="233"/>
                    </a:lnTo>
                    <a:lnTo>
                      <a:pt x="803" y="231"/>
                    </a:lnTo>
                    <a:lnTo>
                      <a:pt x="803" y="231"/>
                    </a:lnTo>
                    <a:lnTo>
                      <a:pt x="796" y="228"/>
                    </a:lnTo>
                    <a:lnTo>
                      <a:pt x="791" y="226"/>
                    </a:lnTo>
                    <a:lnTo>
                      <a:pt x="791" y="226"/>
                    </a:lnTo>
                    <a:lnTo>
                      <a:pt x="784" y="226"/>
                    </a:lnTo>
                    <a:lnTo>
                      <a:pt x="784" y="226"/>
                    </a:lnTo>
                    <a:lnTo>
                      <a:pt x="781" y="230"/>
                    </a:lnTo>
                    <a:lnTo>
                      <a:pt x="778" y="231"/>
                    </a:lnTo>
                    <a:lnTo>
                      <a:pt x="778" y="231"/>
                    </a:lnTo>
                    <a:lnTo>
                      <a:pt x="774" y="231"/>
                    </a:lnTo>
                    <a:lnTo>
                      <a:pt x="771" y="230"/>
                    </a:lnTo>
                    <a:lnTo>
                      <a:pt x="769" y="228"/>
                    </a:lnTo>
                    <a:lnTo>
                      <a:pt x="766" y="228"/>
                    </a:lnTo>
                    <a:lnTo>
                      <a:pt x="766" y="228"/>
                    </a:lnTo>
                    <a:lnTo>
                      <a:pt x="742" y="231"/>
                    </a:lnTo>
                    <a:lnTo>
                      <a:pt x="742" y="231"/>
                    </a:lnTo>
                    <a:lnTo>
                      <a:pt x="735" y="233"/>
                    </a:lnTo>
                    <a:lnTo>
                      <a:pt x="727" y="233"/>
                    </a:lnTo>
                    <a:lnTo>
                      <a:pt x="727" y="233"/>
                    </a:lnTo>
                    <a:lnTo>
                      <a:pt x="711" y="235"/>
                    </a:lnTo>
                    <a:lnTo>
                      <a:pt x="711" y="235"/>
                    </a:lnTo>
                    <a:lnTo>
                      <a:pt x="705" y="235"/>
                    </a:lnTo>
                    <a:lnTo>
                      <a:pt x="698" y="231"/>
                    </a:lnTo>
                    <a:lnTo>
                      <a:pt x="698" y="231"/>
                    </a:lnTo>
                    <a:lnTo>
                      <a:pt x="696" y="230"/>
                    </a:lnTo>
                    <a:lnTo>
                      <a:pt x="693" y="230"/>
                    </a:lnTo>
                    <a:lnTo>
                      <a:pt x="686" y="231"/>
                    </a:lnTo>
                    <a:lnTo>
                      <a:pt x="686" y="231"/>
                    </a:lnTo>
                    <a:lnTo>
                      <a:pt x="681" y="231"/>
                    </a:lnTo>
                    <a:lnTo>
                      <a:pt x="677" y="233"/>
                    </a:lnTo>
                    <a:lnTo>
                      <a:pt x="677" y="233"/>
                    </a:lnTo>
                    <a:lnTo>
                      <a:pt x="676" y="233"/>
                    </a:lnTo>
                    <a:lnTo>
                      <a:pt x="674" y="231"/>
                    </a:lnTo>
                    <a:lnTo>
                      <a:pt x="674" y="230"/>
                    </a:lnTo>
                    <a:lnTo>
                      <a:pt x="671" y="230"/>
                    </a:lnTo>
                    <a:lnTo>
                      <a:pt x="671" y="230"/>
                    </a:lnTo>
                    <a:lnTo>
                      <a:pt x="664" y="230"/>
                    </a:lnTo>
                    <a:lnTo>
                      <a:pt x="664" y="230"/>
                    </a:lnTo>
                    <a:lnTo>
                      <a:pt x="660" y="230"/>
                    </a:lnTo>
                    <a:lnTo>
                      <a:pt x="659" y="228"/>
                    </a:lnTo>
                    <a:lnTo>
                      <a:pt x="659" y="228"/>
                    </a:lnTo>
                    <a:lnTo>
                      <a:pt x="655" y="230"/>
                    </a:lnTo>
                    <a:lnTo>
                      <a:pt x="652" y="231"/>
                    </a:lnTo>
                    <a:lnTo>
                      <a:pt x="650" y="235"/>
                    </a:lnTo>
                    <a:lnTo>
                      <a:pt x="647" y="235"/>
                    </a:lnTo>
                    <a:lnTo>
                      <a:pt x="647" y="235"/>
                    </a:lnTo>
                    <a:lnTo>
                      <a:pt x="640" y="236"/>
                    </a:lnTo>
                    <a:lnTo>
                      <a:pt x="637" y="235"/>
                    </a:lnTo>
                    <a:lnTo>
                      <a:pt x="635" y="233"/>
                    </a:lnTo>
                    <a:lnTo>
                      <a:pt x="635" y="233"/>
                    </a:lnTo>
                    <a:lnTo>
                      <a:pt x="630" y="228"/>
                    </a:lnTo>
                    <a:lnTo>
                      <a:pt x="630" y="228"/>
                    </a:lnTo>
                    <a:lnTo>
                      <a:pt x="627" y="224"/>
                    </a:lnTo>
                    <a:lnTo>
                      <a:pt x="625" y="223"/>
                    </a:lnTo>
                    <a:lnTo>
                      <a:pt x="621" y="226"/>
                    </a:lnTo>
                    <a:lnTo>
                      <a:pt x="621" y="226"/>
                    </a:lnTo>
                    <a:lnTo>
                      <a:pt x="616" y="231"/>
                    </a:lnTo>
                    <a:lnTo>
                      <a:pt x="613" y="233"/>
                    </a:lnTo>
                    <a:lnTo>
                      <a:pt x="610" y="233"/>
                    </a:lnTo>
                    <a:lnTo>
                      <a:pt x="610" y="233"/>
                    </a:lnTo>
                    <a:lnTo>
                      <a:pt x="606" y="230"/>
                    </a:lnTo>
                    <a:lnTo>
                      <a:pt x="604" y="228"/>
                    </a:lnTo>
                    <a:lnTo>
                      <a:pt x="601" y="221"/>
                    </a:lnTo>
                    <a:lnTo>
                      <a:pt x="601" y="221"/>
                    </a:lnTo>
                    <a:lnTo>
                      <a:pt x="598" y="216"/>
                    </a:lnTo>
                    <a:lnTo>
                      <a:pt x="594" y="214"/>
                    </a:lnTo>
                    <a:lnTo>
                      <a:pt x="594" y="214"/>
                    </a:lnTo>
                    <a:lnTo>
                      <a:pt x="593" y="214"/>
                    </a:lnTo>
                    <a:lnTo>
                      <a:pt x="589" y="214"/>
                    </a:lnTo>
                    <a:lnTo>
                      <a:pt x="589" y="214"/>
                    </a:lnTo>
                    <a:lnTo>
                      <a:pt x="587" y="216"/>
                    </a:lnTo>
                    <a:lnTo>
                      <a:pt x="584" y="214"/>
                    </a:lnTo>
                    <a:lnTo>
                      <a:pt x="584" y="214"/>
                    </a:lnTo>
                    <a:lnTo>
                      <a:pt x="581" y="214"/>
                    </a:lnTo>
                    <a:lnTo>
                      <a:pt x="577" y="213"/>
                    </a:lnTo>
                    <a:lnTo>
                      <a:pt x="577" y="213"/>
                    </a:lnTo>
                    <a:lnTo>
                      <a:pt x="576" y="214"/>
                    </a:lnTo>
                    <a:lnTo>
                      <a:pt x="572" y="213"/>
                    </a:lnTo>
                    <a:lnTo>
                      <a:pt x="569" y="209"/>
                    </a:lnTo>
                    <a:lnTo>
                      <a:pt x="569" y="209"/>
                    </a:lnTo>
                    <a:lnTo>
                      <a:pt x="567" y="207"/>
                    </a:lnTo>
                    <a:lnTo>
                      <a:pt x="564" y="206"/>
                    </a:lnTo>
                    <a:lnTo>
                      <a:pt x="564" y="206"/>
                    </a:lnTo>
                    <a:lnTo>
                      <a:pt x="562" y="206"/>
                    </a:lnTo>
                    <a:lnTo>
                      <a:pt x="560" y="207"/>
                    </a:lnTo>
                    <a:lnTo>
                      <a:pt x="560" y="207"/>
                    </a:lnTo>
                    <a:lnTo>
                      <a:pt x="557" y="206"/>
                    </a:lnTo>
                    <a:lnTo>
                      <a:pt x="554" y="206"/>
                    </a:lnTo>
                    <a:lnTo>
                      <a:pt x="547" y="206"/>
                    </a:lnTo>
                    <a:lnTo>
                      <a:pt x="547" y="206"/>
                    </a:lnTo>
                    <a:lnTo>
                      <a:pt x="540" y="204"/>
                    </a:lnTo>
                    <a:lnTo>
                      <a:pt x="540" y="204"/>
                    </a:lnTo>
                    <a:lnTo>
                      <a:pt x="533" y="204"/>
                    </a:lnTo>
                    <a:lnTo>
                      <a:pt x="533" y="204"/>
                    </a:lnTo>
                    <a:lnTo>
                      <a:pt x="530" y="202"/>
                    </a:lnTo>
                    <a:lnTo>
                      <a:pt x="528" y="199"/>
                    </a:lnTo>
                    <a:lnTo>
                      <a:pt x="528" y="199"/>
                    </a:lnTo>
                    <a:lnTo>
                      <a:pt x="525" y="192"/>
                    </a:lnTo>
                    <a:lnTo>
                      <a:pt x="521" y="189"/>
                    </a:lnTo>
                    <a:lnTo>
                      <a:pt x="518" y="185"/>
                    </a:lnTo>
                    <a:lnTo>
                      <a:pt x="518" y="185"/>
                    </a:lnTo>
                    <a:lnTo>
                      <a:pt x="515" y="184"/>
                    </a:lnTo>
                    <a:lnTo>
                      <a:pt x="511" y="184"/>
                    </a:lnTo>
                    <a:lnTo>
                      <a:pt x="503" y="185"/>
                    </a:lnTo>
                    <a:lnTo>
                      <a:pt x="503" y="185"/>
                    </a:lnTo>
                    <a:lnTo>
                      <a:pt x="501" y="184"/>
                    </a:lnTo>
                    <a:lnTo>
                      <a:pt x="498" y="182"/>
                    </a:lnTo>
                    <a:lnTo>
                      <a:pt x="494" y="180"/>
                    </a:lnTo>
                    <a:lnTo>
                      <a:pt x="492" y="180"/>
                    </a:lnTo>
                    <a:lnTo>
                      <a:pt x="492" y="180"/>
                    </a:lnTo>
                    <a:lnTo>
                      <a:pt x="489" y="182"/>
                    </a:lnTo>
                    <a:lnTo>
                      <a:pt x="486" y="180"/>
                    </a:lnTo>
                    <a:lnTo>
                      <a:pt x="486" y="180"/>
                    </a:lnTo>
                    <a:lnTo>
                      <a:pt x="482" y="179"/>
                    </a:lnTo>
                    <a:lnTo>
                      <a:pt x="481" y="175"/>
                    </a:lnTo>
                    <a:lnTo>
                      <a:pt x="481" y="175"/>
                    </a:lnTo>
                    <a:lnTo>
                      <a:pt x="479" y="174"/>
                    </a:lnTo>
                    <a:lnTo>
                      <a:pt x="477" y="172"/>
                    </a:lnTo>
                    <a:lnTo>
                      <a:pt x="477" y="172"/>
                    </a:lnTo>
                    <a:lnTo>
                      <a:pt x="474" y="167"/>
                    </a:lnTo>
                    <a:lnTo>
                      <a:pt x="467" y="165"/>
                    </a:lnTo>
                    <a:lnTo>
                      <a:pt x="467" y="165"/>
                    </a:lnTo>
                    <a:lnTo>
                      <a:pt x="467" y="165"/>
                    </a:lnTo>
                    <a:lnTo>
                      <a:pt x="467" y="165"/>
                    </a:lnTo>
                    <a:lnTo>
                      <a:pt x="465" y="163"/>
                    </a:lnTo>
                    <a:lnTo>
                      <a:pt x="470" y="7"/>
                    </a:lnTo>
                    <a:lnTo>
                      <a:pt x="470" y="7"/>
                    </a:lnTo>
                    <a:lnTo>
                      <a:pt x="277" y="0"/>
                    </a:lnTo>
                    <a:lnTo>
                      <a:pt x="255" y="365"/>
                    </a:lnTo>
                    <a:lnTo>
                      <a:pt x="0" y="350"/>
                    </a:lnTo>
                    <a:lnTo>
                      <a:pt x="0" y="352"/>
                    </a:lnTo>
                    <a:lnTo>
                      <a:pt x="0" y="352"/>
                    </a:lnTo>
                    <a:lnTo>
                      <a:pt x="0" y="353"/>
                    </a:lnTo>
                    <a:lnTo>
                      <a:pt x="0" y="353"/>
                    </a:lnTo>
                    <a:lnTo>
                      <a:pt x="2" y="353"/>
                    </a:lnTo>
                    <a:lnTo>
                      <a:pt x="2" y="353"/>
                    </a:lnTo>
                    <a:lnTo>
                      <a:pt x="2" y="353"/>
                    </a:lnTo>
                    <a:lnTo>
                      <a:pt x="2" y="353"/>
                    </a:lnTo>
                    <a:lnTo>
                      <a:pt x="2" y="355"/>
                    </a:lnTo>
                    <a:lnTo>
                      <a:pt x="2" y="355"/>
                    </a:lnTo>
                    <a:lnTo>
                      <a:pt x="4" y="355"/>
                    </a:lnTo>
                    <a:lnTo>
                      <a:pt x="4" y="355"/>
                    </a:lnTo>
                    <a:lnTo>
                      <a:pt x="5" y="357"/>
                    </a:lnTo>
                    <a:lnTo>
                      <a:pt x="5" y="357"/>
                    </a:lnTo>
                    <a:lnTo>
                      <a:pt x="5" y="357"/>
                    </a:lnTo>
                    <a:lnTo>
                      <a:pt x="7" y="359"/>
                    </a:lnTo>
                    <a:lnTo>
                      <a:pt x="7" y="359"/>
                    </a:lnTo>
                    <a:lnTo>
                      <a:pt x="7" y="360"/>
                    </a:lnTo>
                    <a:lnTo>
                      <a:pt x="11" y="360"/>
                    </a:lnTo>
                    <a:lnTo>
                      <a:pt x="11" y="360"/>
                    </a:lnTo>
                    <a:lnTo>
                      <a:pt x="12" y="365"/>
                    </a:lnTo>
                    <a:lnTo>
                      <a:pt x="12" y="365"/>
                    </a:lnTo>
                    <a:lnTo>
                      <a:pt x="16" y="369"/>
                    </a:lnTo>
                    <a:lnTo>
                      <a:pt x="19" y="370"/>
                    </a:lnTo>
                    <a:lnTo>
                      <a:pt x="19" y="370"/>
                    </a:lnTo>
                    <a:lnTo>
                      <a:pt x="21" y="374"/>
                    </a:lnTo>
                    <a:lnTo>
                      <a:pt x="22" y="375"/>
                    </a:lnTo>
                    <a:lnTo>
                      <a:pt x="24" y="379"/>
                    </a:lnTo>
                    <a:lnTo>
                      <a:pt x="24" y="379"/>
                    </a:lnTo>
                    <a:lnTo>
                      <a:pt x="26" y="384"/>
                    </a:lnTo>
                    <a:lnTo>
                      <a:pt x="29" y="386"/>
                    </a:lnTo>
                    <a:lnTo>
                      <a:pt x="33" y="389"/>
                    </a:lnTo>
                    <a:lnTo>
                      <a:pt x="34" y="394"/>
                    </a:lnTo>
                    <a:lnTo>
                      <a:pt x="34" y="394"/>
                    </a:lnTo>
                    <a:lnTo>
                      <a:pt x="36" y="398"/>
                    </a:lnTo>
                    <a:lnTo>
                      <a:pt x="39" y="401"/>
                    </a:lnTo>
                    <a:lnTo>
                      <a:pt x="39" y="401"/>
                    </a:lnTo>
                    <a:lnTo>
                      <a:pt x="44" y="404"/>
                    </a:lnTo>
                    <a:lnTo>
                      <a:pt x="48" y="408"/>
                    </a:lnTo>
                    <a:lnTo>
                      <a:pt x="48" y="408"/>
                    </a:lnTo>
                    <a:lnTo>
                      <a:pt x="55" y="415"/>
                    </a:lnTo>
                    <a:lnTo>
                      <a:pt x="58" y="423"/>
                    </a:lnTo>
                    <a:lnTo>
                      <a:pt x="58" y="423"/>
                    </a:lnTo>
                    <a:lnTo>
                      <a:pt x="61" y="426"/>
                    </a:lnTo>
                    <a:lnTo>
                      <a:pt x="65" y="428"/>
                    </a:lnTo>
                    <a:lnTo>
                      <a:pt x="65" y="428"/>
                    </a:lnTo>
                    <a:lnTo>
                      <a:pt x="70" y="432"/>
                    </a:lnTo>
                    <a:lnTo>
                      <a:pt x="72" y="437"/>
                    </a:lnTo>
                    <a:lnTo>
                      <a:pt x="72" y="437"/>
                    </a:lnTo>
                    <a:lnTo>
                      <a:pt x="72" y="440"/>
                    </a:lnTo>
                    <a:lnTo>
                      <a:pt x="75" y="445"/>
                    </a:lnTo>
                    <a:lnTo>
                      <a:pt x="75" y="445"/>
                    </a:lnTo>
                    <a:lnTo>
                      <a:pt x="78" y="447"/>
                    </a:lnTo>
                    <a:lnTo>
                      <a:pt x="84" y="450"/>
                    </a:lnTo>
                    <a:lnTo>
                      <a:pt x="84" y="450"/>
                    </a:lnTo>
                    <a:lnTo>
                      <a:pt x="87" y="459"/>
                    </a:lnTo>
                    <a:lnTo>
                      <a:pt x="87" y="459"/>
                    </a:lnTo>
                    <a:lnTo>
                      <a:pt x="89" y="460"/>
                    </a:lnTo>
                    <a:lnTo>
                      <a:pt x="92" y="460"/>
                    </a:lnTo>
                    <a:lnTo>
                      <a:pt x="95" y="460"/>
                    </a:lnTo>
                    <a:lnTo>
                      <a:pt x="95" y="460"/>
                    </a:lnTo>
                    <a:lnTo>
                      <a:pt x="99" y="460"/>
                    </a:lnTo>
                    <a:lnTo>
                      <a:pt x="100" y="462"/>
                    </a:lnTo>
                    <a:lnTo>
                      <a:pt x="104" y="467"/>
                    </a:lnTo>
                    <a:lnTo>
                      <a:pt x="104" y="467"/>
                    </a:lnTo>
                    <a:lnTo>
                      <a:pt x="107" y="469"/>
                    </a:lnTo>
                    <a:lnTo>
                      <a:pt x="111" y="472"/>
                    </a:lnTo>
                    <a:lnTo>
                      <a:pt x="111" y="472"/>
                    </a:lnTo>
                    <a:lnTo>
                      <a:pt x="111" y="477"/>
                    </a:lnTo>
                    <a:lnTo>
                      <a:pt x="111" y="484"/>
                    </a:lnTo>
                    <a:lnTo>
                      <a:pt x="111" y="484"/>
                    </a:lnTo>
                    <a:lnTo>
                      <a:pt x="111" y="489"/>
                    </a:lnTo>
                    <a:lnTo>
                      <a:pt x="111" y="494"/>
                    </a:lnTo>
                    <a:lnTo>
                      <a:pt x="111" y="494"/>
                    </a:lnTo>
                    <a:lnTo>
                      <a:pt x="116" y="506"/>
                    </a:lnTo>
                    <a:lnTo>
                      <a:pt x="121" y="516"/>
                    </a:lnTo>
                    <a:lnTo>
                      <a:pt x="121" y="516"/>
                    </a:lnTo>
                    <a:lnTo>
                      <a:pt x="124" y="528"/>
                    </a:lnTo>
                    <a:lnTo>
                      <a:pt x="126" y="535"/>
                    </a:lnTo>
                    <a:lnTo>
                      <a:pt x="129" y="542"/>
                    </a:lnTo>
                    <a:lnTo>
                      <a:pt x="129" y="542"/>
                    </a:lnTo>
                    <a:lnTo>
                      <a:pt x="141" y="561"/>
                    </a:lnTo>
                    <a:lnTo>
                      <a:pt x="141" y="561"/>
                    </a:lnTo>
                    <a:lnTo>
                      <a:pt x="150" y="571"/>
                    </a:lnTo>
                    <a:lnTo>
                      <a:pt x="158" y="579"/>
                    </a:lnTo>
                    <a:lnTo>
                      <a:pt x="158" y="579"/>
                    </a:lnTo>
                    <a:lnTo>
                      <a:pt x="170" y="588"/>
                    </a:lnTo>
                    <a:lnTo>
                      <a:pt x="170" y="588"/>
                    </a:lnTo>
                    <a:lnTo>
                      <a:pt x="182" y="593"/>
                    </a:lnTo>
                    <a:lnTo>
                      <a:pt x="182" y="593"/>
                    </a:lnTo>
                    <a:lnTo>
                      <a:pt x="187" y="594"/>
                    </a:lnTo>
                    <a:lnTo>
                      <a:pt x="194" y="600"/>
                    </a:lnTo>
                    <a:lnTo>
                      <a:pt x="194" y="600"/>
                    </a:lnTo>
                    <a:lnTo>
                      <a:pt x="202" y="608"/>
                    </a:lnTo>
                    <a:lnTo>
                      <a:pt x="202" y="608"/>
                    </a:lnTo>
                    <a:lnTo>
                      <a:pt x="207" y="611"/>
                    </a:lnTo>
                    <a:lnTo>
                      <a:pt x="214" y="615"/>
                    </a:lnTo>
                    <a:lnTo>
                      <a:pt x="223" y="615"/>
                    </a:lnTo>
                    <a:lnTo>
                      <a:pt x="229" y="615"/>
                    </a:lnTo>
                    <a:lnTo>
                      <a:pt x="229" y="615"/>
                    </a:lnTo>
                    <a:lnTo>
                      <a:pt x="235" y="611"/>
                    </a:lnTo>
                    <a:lnTo>
                      <a:pt x="236" y="605"/>
                    </a:lnTo>
                    <a:lnTo>
                      <a:pt x="240" y="600"/>
                    </a:lnTo>
                    <a:lnTo>
                      <a:pt x="243" y="594"/>
                    </a:lnTo>
                    <a:lnTo>
                      <a:pt x="243" y="594"/>
                    </a:lnTo>
                    <a:lnTo>
                      <a:pt x="252" y="584"/>
                    </a:lnTo>
                    <a:lnTo>
                      <a:pt x="252" y="584"/>
                    </a:lnTo>
                    <a:lnTo>
                      <a:pt x="255" y="579"/>
                    </a:lnTo>
                    <a:lnTo>
                      <a:pt x="257" y="572"/>
                    </a:lnTo>
                    <a:lnTo>
                      <a:pt x="257" y="572"/>
                    </a:lnTo>
                    <a:lnTo>
                      <a:pt x="263" y="562"/>
                    </a:lnTo>
                    <a:lnTo>
                      <a:pt x="267" y="557"/>
                    </a:lnTo>
                    <a:lnTo>
                      <a:pt x="272" y="554"/>
                    </a:lnTo>
                    <a:lnTo>
                      <a:pt x="272" y="554"/>
                    </a:lnTo>
                    <a:lnTo>
                      <a:pt x="282" y="549"/>
                    </a:lnTo>
                    <a:lnTo>
                      <a:pt x="292" y="545"/>
                    </a:lnTo>
                    <a:lnTo>
                      <a:pt x="292" y="545"/>
                    </a:lnTo>
                    <a:lnTo>
                      <a:pt x="296" y="545"/>
                    </a:lnTo>
                    <a:lnTo>
                      <a:pt x="296" y="545"/>
                    </a:lnTo>
                    <a:lnTo>
                      <a:pt x="297" y="547"/>
                    </a:lnTo>
                    <a:lnTo>
                      <a:pt x="299" y="549"/>
                    </a:lnTo>
                    <a:lnTo>
                      <a:pt x="299" y="549"/>
                    </a:lnTo>
                    <a:lnTo>
                      <a:pt x="302" y="549"/>
                    </a:lnTo>
                    <a:lnTo>
                      <a:pt x="308" y="549"/>
                    </a:lnTo>
                    <a:lnTo>
                      <a:pt x="308" y="549"/>
                    </a:lnTo>
                    <a:lnTo>
                      <a:pt x="314" y="549"/>
                    </a:lnTo>
                    <a:lnTo>
                      <a:pt x="314" y="549"/>
                    </a:lnTo>
                    <a:lnTo>
                      <a:pt x="316" y="549"/>
                    </a:lnTo>
                    <a:lnTo>
                      <a:pt x="319" y="549"/>
                    </a:lnTo>
                    <a:lnTo>
                      <a:pt x="319" y="549"/>
                    </a:lnTo>
                    <a:lnTo>
                      <a:pt x="324" y="552"/>
                    </a:lnTo>
                    <a:lnTo>
                      <a:pt x="324" y="552"/>
                    </a:lnTo>
                    <a:lnTo>
                      <a:pt x="328" y="552"/>
                    </a:lnTo>
                    <a:lnTo>
                      <a:pt x="331" y="552"/>
                    </a:lnTo>
                    <a:lnTo>
                      <a:pt x="331" y="552"/>
                    </a:lnTo>
                    <a:lnTo>
                      <a:pt x="335" y="550"/>
                    </a:lnTo>
                    <a:lnTo>
                      <a:pt x="338" y="550"/>
                    </a:lnTo>
                    <a:lnTo>
                      <a:pt x="338" y="550"/>
                    </a:lnTo>
                    <a:lnTo>
                      <a:pt x="343" y="554"/>
                    </a:lnTo>
                    <a:lnTo>
                      <a:pt x="343" y="554"/>
                    </a:lnTo>
                    <a:lnTo>
                      <a:pt x="350" y="555"/>
                    </a:lnTo>
                    <a:lnTo>
                      <a:pt x="350" y="555"/>
                    </a:lnTo>
                    <a:lnTo>
                      <a:pt x="352" y="557"/>
                    </a:lnTo>
                    <a:lnTo>
                      <a:pt x="353" y="559"/>
                    </a:lnTo>
                    <a:lnTo>
                      <a:pt x="353" y="559"/>
                    </a:lnTo>
                    <a:lnTo>
                      <a:pt x="357" y="566"/>
                    </a:lnTo>
                    <a:lnTo>
                      <a:pt x="358" y="567"/>
                    </a:lnTo>
                    <a:lnTo>
                      <a:pt x="362" y="569"/>
                    </a:lnTo>
                    <a:lnTo>
                      <a:pt x="362" y="569"/>
                    </a:lnTo>
                    <a:lnTo>
                      <a:pt x="369" y="571"/>
                    </a:lnTo>
                    <a:lnTo>
                      <a:pt x="374" y="576"/>
                    </a:lnTo>
                    <a:lnTo>
                      <a:pt x="374" y="576"/>
                    </a:lnTo>
                    <a:lnTo>
                      <a:pt x="377" y="581"/>
                    </a:lnTo>
                    <a:lnTo>
                      <a:pt x="382" y="586"/>
                    </a:lnTo>
                    <a:lnTo>
                      <a:pt x="382" y="586"/>
                    </a:lnTo>
                    <a:lnTo>
                      <a:pt x="384" y="586"/>
                    </a:lnTo>
                    <a:lnTo>
                      <a:pt x="386" y="589"/>
                    </a:lnTo>
                    <a:lnTo>
                      <a:pt x="386" y="589"/>
                    </a:lnTo>
                    <a:lnTo>
                      <a:pt x="387" y="594"/>
                    </a:lnTo>
                    <a:lnTo>
                      <a:pt x="387" y="594"/>
                    </a:lnTo>
                    <a:lnTo>
                      <a:pt x="391" y="598"/>
                    </a:lnTo>
                    <a:lnTo>
                      <a:pt x="394" y="601"/>
                    </a:lnTo>
                    <a:lnTo>
                      <a:pt x="394" y="601"/>
                    </a:lnTo>
                    <a:lnTo>
                      <a:pt x="397" y="601"/>
                    </a:lnTo>
                    <a:lnTo>
                      <a:pt x="401" y="603"/>
                    </a:lnTo>
                    <a:lnTo>
                      <a:pt x="401" y="603"/>
                    </a:lnTo>
                    <a:lnTo>
                      <a:pt x="403" y="606"/>
                    </a:lnTo>
                    <a:lnTo>
                      <a:pt x="403" y="611"/>
                    </a:lnTo>
                    <a:lnTo>
                      <a:pt x="403" y="611"/>
                    </a:lnTo>
                    <a:lnTo>
                      <a:pt x="403" y="613"/>
                    </a:lnTo>
                    <a:lnTo>
                      <a:pt x="404" y="615"/>
                    </a:lnTo>
                    <a:lnTo>
                      <a:pt x="406" y="617"/>
                    </a:lnTo>
                    <a:lnTo>
                      <a:pt x="408" y="618"/>
                    </a:lnTo>
                    <a:lnTo>
                      <a:pt x="408" y="618"/>
                    </a:lnTo>
                    <a:lnTo>
                      <a:pt x="409" y="622"/>
                    </a:lnTo>
                    <a:lnTo>
                      <a:pt x="409" y="622"/>
                    </a:lnTo>
                    <a:lnTo>
                      <a:pt x="411" y="625"/>
                    </a:lnTo>
                    <a:lnTo>
                      <a:pt x="411" y="625"/>
                    </a:lnTo>
                    <a:lnTo>
                      <a:pt x="413" y="635"/>
                    </a:lnTo>
                    <a:lnTo>
                      <a:pt x="413" y="635"/>
                    </a:lnTo>
                    <a:lnTo>
                      <a:pt x="416" y="642"/>
                    </a:lnTo>
                    <a:lnTo>
                      <a:pt x="421" y="647"/>
                    </a:lnTo>
                    <a:lnTo>
                      <a:pt x="421" y="647"/>
                    </a:lnTo>
                    <a:lnTo>
                      <a:pt x="423" y="652"/>
                    </a:lnTo>
                    <a:lnTo>
                      <a:pt x="425" y="656"/>
                    </a:lnTo>
                    <a:lnTo>
                      <a:pt x="425" y="656"/>
                    </a:lnTo>
                    <a:lnTo>
                      <a:pt x="428" y="666"/>
                    </a:lnTo>
                    <a:lnTo>
                      <a:pt x="428" y="666"/>
                    </a:lnTo>
                    <a:lnTo>
                      <a:pt x="431" y="671"/>
                    </a:lnTo>
                    <a:lnTo>
                      <a:pt x="435" y="676"/>
                    </a:lnTo>
                    <a:lnTo>
                      <a:pt x="435" y="676"/>
                    </a:lnTo>
                    <a:lnTo>
                      <a:pt x="435" y="679"/>
                    </a:lnTo>
                    <a:lnTo>
                      <a:pt x="435" y="679"/>
                    </a:lnTo>
                    <a:lnTo>
                      <a:pt x="436" y="683"/>
                    </a:lnTo>
                    <a:lnTo>
                      <a:pt x="440" y="684"/>
                    </a:lnTo>
                    <a:lnTo>
                      <a:pt x="440" y="684"/>
                    </a:lnTo>
                    <a:lnTo>
                      <a:pt x="445" y="690"/>
                    </a:lnTo>
                    <a:lnTo>
                      <a:pt x="448" y="693"/>
                    </a:lnTo>
                    <a:lnTo>
                      <a:pt x="448" y="693"/>
                    </a:lnTo>
                    <a:lnTo>
                      <a:pt x="450" y="696"/>
                    </a:lnTo>
                    <a:lnTo>
                      <a:pt x="450" y="698"/>
                    </a:lnTo>
                    <a:lnTo>
                      <a:pt x="452" y="701"/>
                    </a:lnTo>
                    <a:lnTo>
                      <a:pt x="452" y="701"/>
                    </a:lnTo>
                    <a:lnTo>
                      <a:pt x="455" y="703"/>
                    </a:lnTo>
                    <a:lnTo>
                      <a:pt x="455" y="703"/>
                    </a:lnTo>
                    <a:lnTo>
                      <a:pt x="457" y="708"/>
                    </a:lnTo>
                    <a:lnTo>
                      <a:pt x="457" y="708"/>
                    </a:lnTo>
                    <a:lnTo>
                      <a:pt x="460" y="712"/>
                    </a:lnTo>
                    <a:lnTo>
                      <a:pt x="462" y="715"/>
                    </a:lnTo>
                    <a:lnTo>
                      <a:pt x="462" y="715"/>
                    </a:lnTo>
                    <a:lnTo>
                      <a:pt x="465" y="723"/>
                    </a:lnTo>
                    <a:lnTo>
                      <a:pt x="465" y="723"/>
                    </a:lnTo>
                    <a:lnTo>
                      <a:pt x="469" y="729"/>
                    </a:lnTo>
                    <a:lnTo>
                      <a:pt x="472" y="730"/>
                    </a:lnTo>
                    <a:lnTo>
                      <a:pt x="472" y="730"/>
                    </a:lnTo>
                    <a:lnTo>
                      <a:pt x="475" y="734"/>
                    </a:lnTo>
                    <a:lnTo>
                      <a:pt x="481" y="737"/>
                    </a:lnTo>
                    <a:lnTo>
                      <a:pt x="481" y="737"/>
                    </a:lnTo>
                    <a:lnTo>
                      <a:pt x="486" y="746"/>
                    </a:lnTo>
                    <a:lnTo>
                      <a:pt x="486" y="746"/>
                    </a:lnTo>
                    <a:lnTo>
                      <a:pt x="487" y="749"/>
                    </a:lnTo>
                    <a:lnTo>
                      <a:pt x="489" y="754"/>
                    </a:lnTo>
                    <a:lnTo>
                      <a:pt x="489" y="754"/>
                    </a:lnTo>
                    <a:lnTo>
                      <a:pt x="491" y="762"/>
                    </a:lnTo>
                    <a:lnTo>
                      <a:pt x="491" y="762"/>
                    </a:lnTo>
                    <a:lnTo>
                      <a:pt x="491" y="771"/>
                    </a:lnTo>
                    <a:lnTo>
                      <a:pt x="491" y="771"/>
                    </a:lnTo>
                    <a:lnTo>
                      <a:pt x="492" y="774"/>
                    </a:lnTo>
                    <a:lnTo>
                      <a:pt x="492" y="774"/>
                    </a:lnTo>
                    <a:lnTo>
                      <a:pt x="491" y="779"/>
                    </a:lnTo>
                    <a:lnTo>
                      <a:pt x="491" y="781"/>
                    </a:lnTo>
                    <a:lnTo>
                      <a:pt x="492" y="785"/>
                    </a:lnTo>
                    <a:lnTo>
                      <a:pt x="492" y="785"/>
                    </a:lnTo>
                    <a:lnTo>
                      <a:pt x="494" y="788"/>
                    </a:lnTo>
                    <a:lnTo>
                      <a:pt x="494" y="791"/>
                    </a:lnTo>
                    <a:lnTo>
                      <a:pt x="494" y="791"/>
                    </a:lnTo>
                    <a:lnTo>
                      <a:pt x="499" y="796"/>
                    </a:lnTo>
                    <a:lnTo>
                      <a:pt x="499" y="796"/>
                    </a:lnTo>
                    <a:lnTo>
                      <a:pt x="501" y="800"/>
                    </a:lnTo>
                    <a:lnTo>
                      <a:pt x="501" y="803"/>
                    </a:lnTo>
                    <a:lnTo>
                      <a:pt x="501" y="803"/>
                    </a:lnTo>
                    <a:lnTo>
                      <a:pt x="503" y="805"/>
                    </a:lnTo>
                    <a:lnTo>
                      <a:pt x="506" y="808"/>
                    </a:lnTo>
                    <a:lnTo>
                      <a:pt x="506" y="808"/>
                    </a:lnTo>
                    <a:lnTo>
                      <a:pt x="509" y="810"/>
                    </a:lnTo>
                    <a:lnTo>
                      <a:pt x="511" y="813"/>
                    </a:lnTo>
                    <a:lnTo>
                      <a:pt x="511" y="822"/>
                    </a:lnTo>
                    <a:lnTo>
                      <a:pt x="511" y="822"/>
                    </a:lnTo>
                    <a:lnTo>
                      <a:pt x="511" y="829"/>
                    </a:lnTo>
                    <a:lnTo>
                      <a:pt x="511" y="829"/>
                    </a:lnTo>
                    <a:lnTo>
                      <a:pt x="511" y="832"/>
                    </a:lnTo>
                    <a:lnTo>
                      <a:pt x="513" y="835"/>
                    </a:lnTo>
                    <a:lnTo>
                      <a:pt x="513" y="835"/>
                    </a:lnTo>
                    <a:lnTo>
                      <a:pt x="515" y="834"/>
                    </a:lnTo>
                    <a:lnTo>
                      <a:pt x="515" y="834"/>
                    </a:lnTo>
                    <a:lnTo>
                      <a:pt x="520" y="837"/>
                    </a:lnTo>
                    <a:lnTo>
                      <a:pt x="520" y="837"/>
                    </a:lnTo>
                    <a:lnTo>
                      <a:pt x="525" y="841"/>
                    </a:lnTo>
                    <a:lnTo>
                      <a:pt x="525" y="841"/>
                    </a:lnTo>
                    <a:lnTo>
                      <a:pt x="530" y="844"/>
                    </a:lnTo>
                    <a:lnTo>
                      <a:pt x="530" y="844"/>
                    </a:lnTo>
                    <a:lnTo>
                      <a:pt x="535" y="847"/>
                    </a:lnTo>
                    <a:lnTo>
                      <a:pt x="535" y="847"/>
                    </a:lnTo>
                    <a:lnTo>
                      <a:pt x="542" y="851"/>
                    </a:lnTo>
                    <a:lnTo>
                      <a:pt x="547" y="856"/>
                    </a:lnTo>
                    <a:lnTo>
                      <a:pt x="547" y="856"/>
                    </a:lnTo>
                    <a:lnTo>
                      <a:pt x="548" y="858"/>
                    </a:lnTo>
                    <a:lnTo>
                      <a:pt x="552" y="858"/>
                    </a:lnTo>
                    <a:lnTo>
                      <a:pt x="552" y="858"/>
                    </a:lnTo>
                    <a:lnTo>
                      <a:pt x="557" y="856"/>
                    </a:lnTo>
                    <a:lnTo>
                      <a:pt x="557" y="856"/>
                    </a:lnTo>
                    <a:lnTo>
                      <a:pt x="562" y="852"/>
                    </a:lnTo>
                    <a:lnTo>
                      <a:pt x="562" y="852"/>
                    </a:lnTo>
                    <a:lnTo>
                      <a:pt x="569" y="852"/>
                    </a:lnTo>
                    <a:lnTo>
                      <a:pt x="569" y="852"/>
                    </a:lnTo>
                    <a:lnTo>
                      <a:pt x="572" y="854"/>
                    </a:lnTo>
                    <a:lnTo>
                      <a:pt x="574" y="856"/>
                    </a:lnTo>
                    <a:lnTo>
                      <a:pt x="574" y="856"/>
                    </a:lnTo>
                    <a:lnTo>
                      <a:pt x="577" y="858"/>
                    </a:lnTo>
                    <a:lnTo>
                      <a:pt x="577" y="858"/>
                    </a:lnTo>
                    <a:lnTo>
                      <a:pt x="581" y="859"/>
                    </a:lnTo>
                    <a:lnTo>
                      <a:pt x="581" y="861"/>
                    </a:lnTo>
                    <a:lnTo>
                      <a:pt x="581" y="861"/>
                    </a:lnTo>
                    <a:lnTo>
                      <a:pt x="582" y="863"/>
                    </a:lnTo>
                    <a:lnTo>
                      <a:pt x="584" y="866"/>
                    </a:lnTo>
                    <a:lnTo>
                      <a:pt x="584" y="866"/>
                    </a:lnTo>
                    <a:lnTo>
                      <a:pt x="589" y="868"/>
                    </a:lnTo>
                    <a:lnTo>
                      <a:pt x="594" y="868"/>
                    </a:lnTo>
                    <a:lnTo>
                      <a:pt x="594" y="868"/>
                    </a:lnTo>
                    <a:lnTo>
                      <a:pt x="599" y="868"/>
                    </a:lnTo>
                    <a:lnTo>
                      <a:pt x="599" y="868"/>
                    </a:lnTo>
                    <a:lnTo>
                      <a:pt x="603" y="871"/>
                    </a:lnTo>
                    <a:lnTo>
                      <a:pt x="603" y="871"/>
                    </a:lnTo>
                    <a:lnTo>
                      <a:pt x="608" y="871"/>
                    </a:lnTo>
                    <a:lnTo>
                      <a:pt x="611" y="871"/>
                    </a:lnTo>
                    <a:lnTo>
                      <a:pt x="616" y="871"/>
                    </a:lnTo>
                    <a:lnTo>
                      <a:pt x="620" y="873"/>
                    </a:lnTo>
                    <a:lnTo>
                      <a:pt x="620" y="873"/>
                    </a:lnTo>
                    <a:lnTo>
                      <a:pt x="625" y="876"/>
                    </a:lnTo>
                    <a:lnTo>
                      <a:pt x="630" y="878"/>
                    </a:lnTo>
                    <a:lnTo>
                      <a:pt x="630" y="878"/>
                    </a:lnTo>
                    <a:lnTo>
                      <a:pt x="635" y="880"/>
                    </a:lnTo>
                    <a:lnTo>
                      <a:pt x="635" y="880"/>
                    </a:lnTo>
                    <a:lnTo>
                      <a:pt x="637" y="881"/>
                    </a:lnTo>
                    <a:lnTo>
                      <a:pt x="638" y="883"/>
                    </a:lnTo>
                    <a:lnTo>
                      <a:pt x="638" y="883"/>
                    </a:lnTo>
                    <a:lnTo>
                      <a:pt x="642" y="883"/>
                    </a:lnTo>
                    <a:lnTo>
                      <a:pt x="643" y="883"/>
                    </a:lnTo>
                    <a:lnTo>
                      <a:pt x="643" y="883"/>
                    </a:lnTo>
                    <a:lnTo>
                      <a:pt x="647" y="883"/>
                    </a:lnTo>
                    <a:lnTo>
                      <a:pt x="647" y="883"/>
                    </a:lnTo>
                    <a:lnTo>
                      <a:pt x="650" y="880"/>
                    </a:lnTo>
                    <a:lnTo>
                      <a:pt x="650" y="876"/>
                    </a:lnTo>
                    <a:lnTo>
                      <a:pt x="650" y="876"/>
                    </a:lnTo>
                    <a:lnTo>
                      <a:pt x="650" y="873"/>
                    </a:lnTo>
                    <a:lnTo>
                      <a:pt x="649" y="871"/>
                    </a:lnTo>
                    <a:lnTo>
                      <a:pt x="649" y="871"/>
                    </a:lnTo>
                    <a:lnTo>
                      <a:pt x="643" y="859"/>
                    </a:lnTo>
                    <a:lnTo>
                      <a:pt x="643" y="859"/>
                    </a:lnTo>
                    <a:lnTo>
                      <a:pt x="640" y="854"/>
                    </a:lnTo>
                    <a:lnTo>
                      <a:pt x="637" y="851"/>
                    </a:lnTo>
                    <a:lnTo>
                      <a:pt x="637" y="851"/>
                    </a:lnTo>
                    <a:lnTo>
                      <a:pt x="635" y="847"/>
                    </a:lnTo>
                    <a:lnTo>
                      <a:pt x="635" y="844"/>
                    </a:lnTo>
                    <a:lnTo>
                      <a:pt x="637" y="839"/>
                    </a:lnTo>
                    <a:lnTo>
                      <a:pt x="637" y="839"/>
                    </a:lnTo>
                    <a:lnTo>
                      <a:pt x="638" y="830"/>
                    </a:lnTo>
                    <a:lnTo>
                      <a:pt x="638" y="824"/>
                    </a:lnTo>
                    <a:lnTo>
                      <a:pt x="637" y="817"/>
                    </a:lnTo>
                    <a:lnTo>
                      <a:pt x="635" y="810"/>
                    </a:lnTo>
                    <a:lnTo>
                      <a:pt x="635" y="810"/>
                    </a:lnTo>
                    <a:lnTo>
                      <a:pt x="630" y="796"/>
                    </a:lnTo>
                    <a:lnTo>
                      <a:pt x="630" y="790"/>
                    </a:lnTo>
                    <a:lnTo>
                      <a:pt x="632" y="788"/>
                    </a:lnTo>
                    <a:lnTo>
                      <a:pt x="635" y="788"/>
                    </a:lnTo>
                    <a:lnTo>
                      <a:pt x="635" y="788"/>
                    </a:lnTo>
                    <a:lnTo>
                      <a:pt x="637" y="800"/>
                    </a:lnTo>
                    <a:lnTo>
                      <a:pt x="638" y="812"/>
                    </a:lnTo>
                    <a:lnTo>
                      <a:pt x="640" y="824"/>
                    </a:lnTo>
                    <a:lnTo>
                      <a:pt x="642" y="834"/>
                    </a:lnTo>
                    <a:lnTo>
                      <a:pt x="642" y="834"/>
                    </a:lnTo>
                    <a:lnTo>
                      <a:pt x="649" y="851"/>
                    </a:lnTo>
                    <a:lnTo>
                      <a:pt x="654" y="859"/>
                    </a:lnTo>
                    <a:lnTo>
                      <a:pt x="657" y="863"/>
                    </a:lnTo>
                    <a:lnTo>
                      <a:pt x="659" y="863"/>
                    </a:lnTo>
                    <a:lnTo>
                      <a:pt x="659" y="863"/>
                    </a:lnTo>
                    <a:lnTo>
                      <a:pt x="660" y="859"/>
                    </a:lnTo>
                    <a:lnTo>
                      <a:pt x="660" y="854"/>
                    </a:lnTo>
                    <a:lnTo>
                      <a:pt x="657" y="842"/>
                    </a:lnTo>
                    <a:lnTo>
                      <a:pt x="649" y="820"/>
                    </a:lnTo>
                    <a:lnTo>
                      <a:pt x="649" y="820"/>
                    </a:lnTo>
                    <a:lnTo>
                      <a:pt x="647" y="808"/>
                    </a:lnTo>
                    <a:lnTo>
                      <a:pt x="647" y="796"/>
                    </a:lnTo>
                    <a:lnTo>
                      <a:pt x="649" y="786"/>
                    </a:lnTo>
                    <a:lnTo>
                      <a:pt x="650" y="774"/>
                    </a:lnTo>
                    <a:lnTo>
                      <a:pt x="657" y="754"/>
                    </a:lnTo>
                    <a:lnTo>
                      <a:pt x="664" y="732"/>
                    </a:lnTo>
                    <a:lnTo>
                      <a:pt x="664" y="732"/>
                    </a:lnTo>
                    <a:lnTo>
                      <a:pt x="657" y="732"/>
                    </a:lnTo>
                    <a:lnTo>
                      <a:pt x="654" y="735"/>
                    </a:lnTo>
                    <a:lnTo>
                      <a:pt x="649" y="746"/>
                    </a:lnTo>
                    <a:lnTo>
                      <a:pt x="649" y="746"/>
                    </a:lnTo>
                    <a:lnTo>
                      <a:pt x="647" y="754"/>
                    </a:lnTo>
                    <a:lnTo>
                      <a:pt x="645" y="759"/>
                    </a:lnTo>
                    <a:lnTo>
                      <a:pt x="643" y="764"/>
                    </a:lnTo>
                    <a:lnTo>
                      <a:pt x="643" y="764"/>
                    </a:lnTo>
                    <a:lnTo>
                      <a:pt x="638" y="769"/>
                    </a:lnTo>
                    <a:lnTo>
                      <a:pt x="637" y="771"/>
                    </a:lnTo>
                    <a:lnTo>
                      <a:pt x="635" y="771"/>
                    </a:lnTo>
                    <a:lnTo>
                      <a:pt x="633" y="771"/>
                    </a:lnTo>
                    <a:lnTo>
                      <a:pt x="633" y="771"/>
                    </a:lnTo>
                    <a:lnTo>
                      <a:pt x="633" y="768"/>
                    </a:lnTo>
                    <a:lnTo>
                      <a:pt x="633" y="766"/>
                    </a:lnTo>
                    <a:lnTo>
                      <a:pt x="633" y="766"/>
                    </a:lnTo>
                    <a:lnTo>
                      <a:pt x="637" y="756"/>
                    </a:lnTo>
                    <a:lnTo>
                      <a:pt x="637" y="756"/>
                    </a:lnTo>
                    <a:lnTo>
                      <a:pt x="642" y="744"/>
                    </a:lnTo>
                    <a:lnTo>
                      <a:pt x="643" y="739"/>
                    </a:lnTo>
                    <a:lnTo>
                      <a:pt x="643" y="732"/>
                    </a:lnTo>
                    <a:lnTo>
                      <a:pt x="643" y="732"/>
                    </a:lnTo>
                    <a:lnTo>
                      <a:pt x="642" y="729"/>
                    </a:lnTo>
                    <a:lnTo>
                      <a:pt x="638" y="725"/>
                    </a:lnTo>
                    <a:lnTo>
                      <a:pt x="638" y="725"/>
                    </a:lnTo>
                    <a:lnTo>
                      <a:pt x="635" y="722"/>
                    </a:lnTo>
                    <a:lnTo>
                      <a:pt x="633" y="722"/>
                    </a:lnTo>
                    <a:lnTo>
                      <a:pt x="633" y="718"/>
                    </a:lnTo>
                    <a:lnTo>
                      <a:pt x="633" y="718"/>
                    </a:lnTo>
                    <a:lnTo>
                      <a:pt x="635" y="713"/>
                    </a:lnTo>
                    <a:lnTo>
                      <a:pt x="638" y="710"/>
                    </a:lnTo>
                    <a:lnTo>
                      <a:pt x="645" y="703"/>
                    </a:lnTo>
                    <a:lnTo>
                      <a:pt x="645" y="703"/>
                    </a:lnTo>
                    <a:lnTo>
                      <a:pt x="647" y="698"/>
                    </a:lnTo>
                    <a:lnTo>
                      <a:pt x="650" y="695"/>
                    </a:lnTo>
                    <a:lnTo>
                      <a:pt x="650" y="695"/>
                    </a:lnTo>
                    <a:lnTo>
                      <a:pt x="654" y="693"/>
                    </a:lnTo>
                    <a:lnTo>
                      <a:pt x="655" y="693"/>
                    </a:lnTo>
                    <a:lnTo>
                      <a:pt x="655" y="695"/>
                    </a:lnTo>
                    <a:lnTo>
                      <a:pt x="655" y="698"/>
                    </a:lnTo>
                    <a:lnTo>
                      <a:pt x="655" y="698"/>
                    </a:lnTo>
                    <a:lnTo>
                      <a:pt x="660" y="698"/>
                    </a:lnTo>
                    <a:lnTo>
                      <a:pt x="664" y="695"/>
                    </a:lnTo>
                    <a:lnTo>
                      <a:pt x="664" y="695"/>
                    </a:lnTo>
                    <a:lnTo>
                      <a:pt x="666" y="691"/>
                    </a:lnTo>
                    <a:lnTo>
                      <a:pt x="666" y="691"/>
                    </a:lnTo>
                    <a:lnTo>
                      <a:pt x="671" y="688"/>
                    </a:lnTo>
                    <a:lnTo>
                      <a:pt x="671" y="688"/>
                    </a:lnTo>
                    <a:lnTo>
                      <a:pt x="669" y="690"/>
                    </a:lnTo>
                    <a:lnTo>
                      <a:pt x="671" y="693"/>
                    </a:lnTo>
                    <a:lnTo>
                      <a:pt x="671" y="695"/>
                    </a:lnTo>
                    <a:lnTo>
                      <a:pt x="671" y="696"/>
                    </a:lnTo>
                    <a:lnTo>
                      <a:pt x="671" y="696"/>
                    </a:lnTo>
                    <a:lnTo>
                      <a:pt x="667" y="701"/>
                    </a:lnTo>
                    <a:lnTo>
                      <a:pt x="662" y="706"/>
                    </a:lnTo>
                    <a:lnTo>
                      <a:pt x="662" y="706"/>
                    </a:lnTo>
                    <a:lnTo>
                      <a:pt x="660" y="706"/>
                    </a:lnTo>
                    <a:lnTo>
                      <a:pt x="657" y="706"/>
                    </a:lnTo>
                    <a:lnTo>
                      <a:pt x="657" y="706"/>
                    </a:lnTo>
                    <a:lnTo>
                      <a:pt x="654" y="706"/>
                    </a:lnTo>
                    <a:lnTo>
                      <a:pt x="650" y="706"/>
                    </a:lnTo>
                    <a:lnTo>
                      <a:pt x="650" y="706"/>
                    </a:lnTo>
                    <a:lnTo>
                      <a:pt x="650" y="715"/>
                    </a:lnTo>
                    <a:lnTo>
                      <a:pt x="650" y="715"/>
                    </a:lnTo>
                    <a:lnTo>
                      <a:pt x="652" y="718"/>
                    </a:lnTo>
                    <a:lnTo>
                      <a:pt x="652" y="718"/>
                    </a:lnTo>
                    <a:lnTo>
                      <a:pt x="654" y="717"/>
                    </a:lnTo>
                    <a:lnTo>
                      <a:pt x="654" y="717"/>
                    </a:lnTo>
                    <a:lnTo>
                      <a:pt x="655" y="713"/>
                    </a:lnTo>
                    <a:lnTo>
                      <a:pt x="659" y="712"/>
                    </a:lnTo>
                    <a:lnTo>
                      <a:pt x="659" y="712"/>
                    </a:lnTo>
                    <a:lnTo>
                      <a:pt x="660" y="712"/>
                    </a:lnTo>
                    <a:lnTo>
                      <a:pt x="660" y="713"/>
                    </a:lnTo>
                    <a:lnTo>
                      <a:pt x="660" y="717"/>
                    </a:lnTo>
                    <a:lnTo>
                      <a:pt x="657" y="725"/>
                    </a:lnTo>
                    <a:lnTo>
                      <a:pt x="657" y="725"/>
                    </a:lnTo>
                    <a:lnTo>
                      <a:pt x="660" y="725"/>
                    </a:lnTo>
                    <a:lnTo>
                      <a:pt x="664" y="723"/>
                    </a:lnTo>
                    <a:lnTo>
                      <a:pt x="671" y="718"/>
                    </a:lnTo>
                    <a:lnTo>
                      <a:pt x="677" y="712"/>
                    </a:lnTo>
                    <a:lnTo>
                      <a:pt x="683" y="708"/>
                    </a:lnTo>
                    <a:lnTo>
                      <a:pt x="683" y="708"/>
                    </a:lnTo>
                    <a:lnTo>
                      <a:pt x="698" y="698"/>
                    </a:lnTo>
                    <a:lnTo>
                      <a:pt x="705" y="693"/>
                    </a:lnTo>
                    <a:lnTo>
                      <a:pt x="706" y="690"/>
                    </a:lnTo>
                    <a:lnTo>
                      <a:pt x="706" y="686"/>
                    </a:lnTo>
                    <a:lnTo>
                      <a:pt x="706" y="686"/>
                    </a:lnTo>
                    <a:lnTo>
                      <a:pt x="703" y="686"/>
                    </a:lnTo>
                    <a:lnTo>
                      <a:pt x="699" y="690"/>
                    </a:lnTo>
                    <a:lnTo>
                      <a:pt x="699" y="690"/>
                    </a:lnTo>
                    <a:lnTo>
                      <a:pt x="694" y="686"/>
                    </a:lnTo>
                    <a:lnTo>
                      <a:pt x="693" y="684"/>
                    </a:lnTo>
                    <a:lnTo>
                      <a:pt x="691" y="681"/>
                    </a:lnTo>
                    <a:lnTo>
                      <a:pt x="691" y="681"/>
                    </a:lnTo>
                    <a:lnTo>
                      <a:pt x="693" y="678"/>
                    </a:lnTo>
                    <a:lnTo>
                      <a:pt x="696" y="676"/>
                    </a:lnTo>
                    <a:lnTo>
                      <a:pt x="703" y="671"/>
                    </a:lnTo>
                    <a:lnTo>
                      <a:pt x="703" y="671"/>
                    </a:lnTo>
                    <a:lnTo>
                      <a:pt x="705" y="667"/>
                    </a:lnTo>
                    <a:lnTo>
                      <a:pt x="703" y="666"/>
                    </a:lnTo>
                    <a:lnTo>
                      <a:pt x="701" y="664"/>
                    </a:lnTo>
                    <a:lnTo>
                      <a:pt x="699" y="661"/>
                    </a:lnTo>
                    <a:lnTo>
                      <a:pt x="699" y="661"/>
                    </a:lnTo>
                    <a:lnTo>
                      <a:pt x="701" y="656"/>
                    </a:lnTo>
                    <a:lnTo>
                      <a:pt x="703" y="654"/>
                    </a:lnTo>
                    <a:lnTo>
                      <a:pt x="706" y="654"/>
                    </a:lnTo>
                    <a:lnTo>
                      <a:pt x="708" y="657"/>
                    </a:lnTo>
                    <a:lnTo>
                      <a:pt x="708" y="657"/>
                    </a:lnTo>
                    <a:lnTo>
                      <a:pt x="711" y="656"/>
                    </a:lnTo>
                    <a:lnTo>
                      <a:pt x="715" y="652"/>
                    </a:lnTo>
                    <a:lnTo>
                      <a:pt x="716" y="650"/>
                    </a:lnTo>
                    <a:lnTo>
                      <a:pt x="720" y="649"/>
                    </a:lnTo>
                    <a:lnTo>
                      <a:pt x="720" y="649"/>
                    </a:lnTo>
                    <a:lnTo>
                      <a:pt x="722" y="657"/>
                    </a:lnTo>
                    <a:lnTo>
                      <a:pt x="723" y="659"/>
                    </a:lnTo>
                    <a:lnTo>
                      <a:pt x="727" y="657"/>
                    </a:lnTo>
                    <a:lnTo>
                      <a:pt x="727" y="657"/>
                    </a:lnTo>
                    <a:lnTo>
                      <a:pt x="735" y="652"/>
                    </a:lnTo>
                    <a:lnTo>
                      <a:pt x="740" y="650"/>
                    </a:lnTo>
                    <a:lnTo>
                      <a:pt x="742" y="650"/>
                    </a:lnTo>
                    <a:lnTo>
                      <a:pt x="745" y="650"/>
                    </a:lnTo>
                    <a:lnTo>
                      <a:pt x="745" y="650"/>
                    </a:lnTo>
                    <a:lnTo>
                      <a:pt x="742" y="656"/>
                    </a:lnTo>
                    <a:lnTo>
                      <a:pt x="737" y="661"/>
                    </a:lnTo>
                    <a:lnTo>
                      <a:pt x="737" y="661"/>
                    </a:lnTo>
                    <a:lnTo>
                      <a:pt x="730" y="662"/>
                    </a:lnTo>
                    <a:lnTo>
                      <a:pt x="725" y="664"/>
                    </a:lnTo>
                    <a:lnTo>
                      <a:pt x="723" y="667"/>
                    </a:lnTo>
                    <a:lnTo>
                      <a:pt x="723" y="667"/>
                    </a:lnTo>
                    <a:lnTo>
                      <a:pt x="722" y="669"/>
                    </a:lnTo>
                    <a:lnTo>
                      <a:pt x="723" y="671"/>
                    </a:lnTo>
                    <a:lnTo>
                      <a:pt x="728" y="669"/>
                    </a:lnTo>
                    <a:lnTo>
                      <a:pt x="739" y="664"/>
                    </a:lnTo>
                    <a:lnTo>
                      <a:pt x="739" y="664"/>
                    </a:lnTo>
                    <a:lnTo>
                      <a:pt x="745" y="664"/>
                    </a:lnTo>
                    <a:lnTo>
                      <a:pt x="749" y="664"/>
                    </a:lnTo>
                    <a:lnTo>
                      <a:pt x="752" y="664"/>
                    </a:lnTo>
                    <a:lnTo>
                      <a:pt x="752" y="664"/>
                    </a:lnTo>
                    <a:lnTo>
                      <a:pt x="755" y="659"/>
                    </a:lnTo>
                    <a:lnTo>
                      <a:pt x="759" y="656"/>
                    </a:lnTo>
                    <a:lnTo>
                      <a:pt x="759" y="656"/>
                    </a:lnTo>
                    <a:lnTo>
                      <a:pt x="767" y="649"/>
                    </a:lnTo>
                    <a:lnTo>
                      <a:pt x="778" y="642"/>
                    </a:lnTo>
                    <a:lnTo>
                      <a:pt x="778" y="642"/>
                    </a:lnTo>
                    <a:lnTo>
                      <a:pt x="788" y="637"/>
                    </a:lnTo>
                    <a:lnTo>
                      <a:pt x="793" y="633"/>
                    </a:lnTo>
                    <a:lnTo>
                      <a:pt x="794" y="627"/>
                    </a:lnTo>
                    <a:lnTo>
                      <a:pt x="794" y="627"/>
                    </a:lnTo>
                    <a:lnTo>
                      <a:pt x="789" y="627"/>
                    </a:lnTo>
                    <a:lnTo>
                      <a:pt x="789" y="627"/>
                    </a:lnTo>
                    <a:lnTo>
                      <a:pt x="791" y="622"/>
                    </a:lnTo>
                    <a:lnTo>
                      <a:pt x="794" y="615"/>
                    </a:lnTo>
                    <a:lnTo>
                      <a:pt x="800" y="611"/>
                    </a:lnTo>
                    <a:lnTo>
                      <a:pt x="803" y="610"/>
                    </a:lnTo>
                    <a:lnTo>
                      <a:pt x="805" y="610"/>
                    </a:lnTo>
                    <a:lnTo>
                      <a:pt x="805" y="610"/>
                    </a:lnTo>
                    <a:lnTo>
                      <a:pt x="803" y="617"/>
                    </a:lnTo>
                    <a:lnTo>
                      <a:pt x="803" y="618"/>
                    </a:lnTo>
                    <a:lnTo>
                      <a:pt x="806" y="620"/>
                    </a:lnTo>
                    <a:lnTo>
                      <a:pt x="806" y="620"/>
                    </a:lnTo>
                    <a:lnTo>
                      <a:pt x="810" y="617"/>
                    </a:lnTo>
                    <a:lnTo>
                      <a:pt x="813" y="611"/>
                    </a:lnTo>
                    <a:lnTo>
                      <a:pt x="813" y="611"/>
                    </a:lnTo>
                    <a:lnTo>
                      <a:pt x="817" y="606"/>
                    </a:lnTo>
                    <a:lnTo>
                      <a:pt x="818" y="603"/>
                    </a:lnTo>
                    <a:lnTo>
                      <a:pt x="818" y="600"/>
                    </a:lnTo>
                    <a:lnTo>
                      <a:pt x="815" y="594"/>
                    </a:lnTo>
                    <a:lnTo>
                      <a:pt x="815" y="594"/>
                    </a:lnTo>
                    <a:lnTo>
                      <a:pt x="811" y="591"/>
                    </a:lnTo>
                    <a:lnTo>
                      <a:pt x="810" y="586"/>
                    </a:lnTo>
                    <a:lnTo>
                      <a:pt x="810" y="586"/>
                    </a:lnTo>
                    <a:lnTo>
                      <a:pt x="810" y="581"/>
                    </a:lnTo>
                    <a:lnTo>
                      <a:pt x="810" y="579"/>
                    </a:lnTo>
                    <a:lnTo>
                      <a:pt x="806" y="576"/>
                    </a:lnTo>
                    <a:lnTo>
                      <a:pt x="806" y="576"/>
                    </a:lnTo>
                    <a:lnTo>
                      <a:pt x="803" y="572"/>
                    </a:lnTo>
                    <a:lnTo>
                      <a:pt x="801" y="571"/>
                    </a:lnTo>
                    <a:lnTo>
                      <a:pt x="800" y="567"/>
                    </a:lnTo>
                    <a:lnTo>
                      <a:pt x="800" y="567"/>
                    </a:lnTo>
                    <a:lnTo>
                      <a:pt x="801" y="562"/>
                    </a:lnTo>
                    <a:lnTo>
                      <a:pt x="803" y="562"/>
                    </a:lnTo>
                    <a:lnTo>
                      <a:pt x="806" y="562"/>
                    </a:lnTo>
                    <a:lnTo>
                      <a:pt x="806" y="562"/>
                    </a:lnTo>
                    <a:lnTo>
                      <a:pt x="808" y="562"/>
                    </a:lnTo>
                    <a:lnTo>
                      <a:pt x="810" y="566"/>
                    </a:lnTo>
                    <a:lnTo>
                      <a:pt x="813" y="571"/>
                    </a:lnTo>
                    <a:lnTo>
                      <a:pt x="813" y="572"/>
                    </a:lnTo>
                    <a:lnTo>
                      <a:pt x="815" y="572"/>
                    </a:lnTo>
                    <a:lnTo>
                      <a:pt x="818" y="566"/>
                    </a:lnTo>
                    <a:lnTo>
                      <a:pt x="818" y="566"/>
                    </a:lnTo>
                    <a:lnTo>
                      <a:pt x="823" y="566"/>
                    </a:lnTo>
                    <a:lnTo>
                      <a:pt x="827" y="567"/>
                    </a:lnTo>
                    <a:lnTo>
                      <a:pt x="827" y="571"/>
                    </a:lnTo>
                    <a:lnTo>
                      <a:pt x="827" y="576"/>
                    </a:lnTo>
                    <a:lnTo>
                      <a:pt x="827" y="576"/>
                    </a:lnTo>
                    <a:lnTo>
                      <a:pt x="825" y="581"/>
                    </a:lnTo>
                    <a:lnTo>
                      <a:pt x="825" y="583"/>
                    </a:lnTo>
                    <a:lnTo>
                      <a:pt x="828" y="584"/>
                    </a:lnTo>
                    <a:lnTo>
                      <a:pt x="835" y="584"/>
                    </a:lnTo>
                    <a:lnTo>
                      <a:pt x="835" y="584"/>
                    </a:lnTo>
                    <a:lnTo>
                      <a:pt x="834" y="589"/>
                    </a:lnTo>
                    <a:lnTo>
                      <a:pt x="832" y="594"/>
                    </a:lnTo>
                    <a:lnTo>
                      <a:pt x="832" y="594"/>
                    </a:lnTo>
                    <a:lnTo>
                      <a:pt x="837" y="593"/>
                    </a:lnTo>
                    <a:lnTo>
                      <a:pt x="842" y="591"/>
                    </a:lnTo>
                    <a:lnTo>
                      <a:pt x="847" y="588"/>
                    </a:lnTo>
                    <a:lnTo>
                      <a:pt x="852" y="584"/>
                    </a:lnTo>
                    <a:lnTo>
                      <a:pt x="852" y="584"/>
                    </a:lnTo>
                    <a:lnTo>
                      <a:pt x="878" y="574"/>
                    </a:lnTo>
                    <a:lnTo>
                      <a:pt x="878" y="574"/>
                    </a:lnTo>
                    <a:lnTo>
                      <a:pt x="893" y="571"/>
                    </a:lnTo>
                    <a:lnTo>
                      <a:pt x="893" y="571"/>
                    </a:lnTo>
                    <a:lnTo>
                      <a:pt x="893" y="569"/>
                    </a:lnTo>
                    <a:lnTo>
                      <a:pt x="893" y="569"/>
                    </a:lnTo>
                    <a:lnTo>
                      <a:pt x="896" y="567"/>
                    </a:lnTo>
                    <a:lnTo>
                      <a:pt x="896" y="567"/>
                    </a:lnTo>
                    <a:lnTo>
                      <a:pt x="898" y="564"/>
                    </a:lnTo>
                    <a:lnTo>
                      <a:pt x="898" y="562"/>
                    </a:lnTo>
                    <a:lnTo>
                      <a:pt x="898" y="562"/>
                    </a:lnTo>
                    <a:lnTo>
                      <a:pt x="900" y="559"/>
                    </a:lnTo>
                    <a:lnTo>
                      <a:pt x="900" y="555"/>
                    </a:lnTo>
                    <a:lnTo>
                      <a:pt x="900" y="555"/>
                    </a:lnTo>
                    <a:lnTo>
                      <a:pt x="900" y="552"/>
                    </a:lnTo>
                    <a:lnTo>
                      <a:pt x="900" y="552"/>
                    </a:lnTo>
                    <a:lnTo>
                      <a:pt x="903" y="547"/>
                    </a:lnTo>
                    <a:lnTo>
                      <a:pt x="903" y="547"/>
                    </a:lnTo>
                    <a:lnTo>
                      <a:pt x="905" y="544"/>
                    </a:lnTo>
                    <a:lnTo>
                      <a:pt x="905" y="538"/>
                    </a:lnTo>
                    <a:lnTo>
                      <a:pt x="905" y="538"/>
                    </a:lnTo>
                    <a:lnTo>
                      <a:pt x="903" y="535"/>
                    </a:lnTo>
                    <a:lnTo>
                      <a:pt x="900" y="530"/>
                    </a:lnTo>
                    <a:lnTo>
                      <a:pt x="900" y="530"/>
                    </a:lnTo>
                    <a:lnTo>
                      <a:pt x="898" y="527"/>
                    </a:lnTo>
                    <a:lnTo>
                      <a:pt x="896" y="523"/>
                    </a:lnTo>
                    <a:lnTo>
                      <a:pt x="896" y="523"/>
                    </a:lnTo>
                    <a:lnTo>
                      <a:pt x="898" y="518"/>
                    </a:lnTo>
                    <a:lnTo>
                      <a:pt x="901" y="515"/>
                    </a:lnTo>
                    <a:lnTo>
                      <a:pt x="901" y="515"/>
                    </a:lnTo>
                    <a:lnTo>
                      <a:pt x="901" y="511"/>
                    </a:lnTo>
                    <a:lnTo>
                      <a:pt x="900" y="506"/>
                    </a:lnTo>
                    <a:lnTo>
                      <a:pt x="900" y="506"/>
                    </a:lnTo>
                    <a:lnTo>
                      <a:pt x="900" y="501"/>
                    </a:lnTo>
                    <a:lnTo>
                      <a:pt x="901" y="498"/>
                    </a:lnTo>
                    <a:lnTo>
                      <a:pt x="901" y="498"/>
                    </a:lnTo>
                    <a:lnTo>
                      <a:pt x="903" y="493"/>
                    </a:lnTo>
                    <a:lnTo>
                      <a:pt x="903" y="493"/>
                    </a:lnTo>
                    <a:lnTo>
                      <a:pt x="905" y="488"/>
                    </a:lnTo>
                    <a:lnTo>
                      <a:pt x="905" y="488"/>
                    </a:lnTo>
                    <a:lnTo>
                      <a:pt x="906" y="484"/>
                    </a:lnTo>
                    <a:lnTo>
                      <a:pt x="906" y="479"/>
                    </a:lnTo>
                    <a:lnTo>
                      <a:pt x="906" y="479"/>
                    </a:lnTo>
                    <a:lnTo>
                      <a:pt x="906" y="477"/>
                    </a:lnTo>
                    <a:lnTo>
                      <a:pt x="908" y="476"/>
                    </a:lnTo>
                    <a:lnTo>
                      <a:pt x="908" y="476"/>
                    </a:lnTo>
                    <a:lnTo>
                      <a:pt x="910" y="474"/>
                    </a:lnTo>
                    <a:lnTo>
                      <a:pt x="908" y="472"/>
                    </a:lnTo>
                    <a:lnTo>
                      <a:pt x="908" y="472"/>
                    </a:lnTo>
                    <a:lnTo>
                      <a:pt x="905" y="464"/>
                    </a:lnTo>
                    <a:lnTo>
                      <a:pt x="905" y="464"/>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32" name="Freeform 32">
                <a:extLst>
                  <a:ext uri="{FF2B5EF4-FFF2-40B4-BE49-F238E27FC236}">
                    <a16:creationId xmlns:a16="http://schemas.microsoft.com/office/drawing/2014/main" id="{B05BFC03-7B57-5F43-BAF7-50A3E248260B}"/>
                  </a:ext>
                </a:extLst>
              </p:cNvPr>
              <p:cNvSpPr>
                <a:spLocks/>
              </p:cNvSpPr>
              <p:nvPr/>
            </p:nvSpPr>
            <p:spPr bwMode="auto">
              <a:xfrm>
                <a:off x="4946650" y="609601"/>
                <a:ext cx="614362" cy="996950"/>
              </a:xfrm>
              <a:custGeom>
                <a:avLst/>
                <a:gdLst>
                  <a:gd name="T0" fmla="*/ 338 w 387"/>
                  <a:gd name="T1" fmla="*/ 418 h 628"/>
                  <a:gd name="T2" fmla="*/ 309 w 387"/>
                  <a:gd name="T3" fmla="*/ 418 h 628"/>
                  <a:gd name="T4" fmla="*/ 294 w 387"/>
                  <a:gd name="T5" fmla="*/ 416 h 628"/>
                  <a:gd name="T6" fmla="*/ 279 w 387"/>
                  <a:gd name="T7" fmla="*/ 409 h 628"/>
                  <a:gd name="T8" fmla="*/ 267 w 387"/>
                  <a:gd name="T9" fmla="*/ 394 h 628"/>
                  <a:gd name="T10" fmla="*/ 255 w 387"/>
                  <a:gd name="T11" fmla="*/ 384 h 628"/>
                  <a:gd name="T12" fmla="*/ 250 w 387"/>
                  <a:gd name="T13" fmla="*/ 362 h 628"/>
                  <a:gd name="T14" fmla="*/ 248 w 387"/>
                  <a:gd name="T15" fmla="*/ 339 h 628"/>
                  <a:gd name="T16" fmla="*/ 245 w 387"/>
                  <a:gd name="T17" fmla="*/ 322 h 628"/>
                  <a:gd name="T18" fmla="*/ 240 w 387"/>
                  <a:gd name="T19" fmla="*/ 307 h 628"/>
                  <a:gd name="T20" fmla="*/ 231 w 387"/>
                  <a:gd name="T21" fmla="*/ 307 h 628"/>
                  <a:gd name="T22" fmla="*/ 219 w 387"/>
                  <a:gd name="T23" fmla="*/ 314 h 628"/>
                  <a:gd name="T24" fmla="*/ 213 w 387"/>
                  <a:gd name="T25" fmla="*/ 312 h 628"/>
                  <a:gd name="T26" fmla="*/ 201 w 387"/>
                  <a:gd name="T27" fmla="*/ 300 h 628"/>
                  <a:gd name="T28" fmla="*/ 196 w 387"/>
                  <a:gd name="T29" fmla="*/ 277 h 628"/>
                  <a:gd name="T30" fmla="*/ 208 w 387"/>
                  <a:gd name="T31" fmla="*/ 266 h 628"/>
                  <a:gd name="T32" fmla="*/ 213 w 387"/>
                  <a:gd name="T33" fmla="*/ 260 h 628"/>
                  <a:gd name="T34" fmla="*/ 214 w 387"/>
                  <a:gd name="T35" fmla="*/ 243 h 628"/>
                  <a:gd name="T36" fmla="*/ 218 w 387"/>
                  <a:gd name="T37" fmla="*/ 231 h 628"/>
                  <a:gd name="T38" fmla="*/ 218 w 387"/>
                  <a:gd name="T39" fmla="*/ 222 h 628"/>
                  <a:gd name="T40" fmla="*/ 197 w 387"/>
                  <a:gd name="T41" fmla="*/ 214 h 628"/>
                  <a:gd name="T42" fmla="*/ 184 w 387"/>
                  <a:gd name="T43" fmla="*/ 205 h 628"/>
                  <a:gd name="T44" fmla="*/ 170 w 387"/>
                  <a:gd name="T45" fmla="*/ 183 h 628"/>
                  <a:gd name="T46" fmla="*/ 162 w 387"/>
                  <a:gd name="T47" fmla="*/ 151 h 628"/>
                  <a:gd name="T48" fmla="*/ 163 w 387"/>
                  <a:gd name="T49" fmla="*/ 143 h 628"/>
                  <a:gd name="T50" fmla="*/ 170 w 387"/>
                  <a:gd name="T51" fmla="*/ 132 h 628"/>
                  <a:gd name="T52" fmla="*/ 167 w 387"/>
                  <a:gd name="T53" fmla="*/ 124 h 628"/>
                  <a:gd name="T54" fmla="*/ 167 w 387"/>
                  <a:gd name="T55" fmla="*/ 114 h 628"/>
                  <a:gd name="T56" fmla="*/ 162 w 387"/>
                  <a:gd name="T57" fmla="*/ 109 h 628"/>
                  <a:gd name="T58" fmla="*/ 165 w 387"/>
                  <a:gd name="T59" fmla="*/ 80 h 628"/>
                  <a:gd name="T60" fmla="*/ 170 w 387"/>
                  <a:gd name="T61" fmla="*/ 51 h 628"/>
                  <a:gd name="T62" fmla="*/ 112 w 387"/>
                  <a:gd name="T63" fmla="*/ 0 h 628"/>
                  <a:gd name="T64" fmla="*/ 67 w 387"/>
                  <a:gd name="T65" fmla="*/ 241 h 628"/>
                  <a:gd name="T66" fmla="*/ 77 w 387"/>
                  <a:gd name="T67" fmla="*/ 260 h 628"/>
                  <a:gd name="T68" fmla="*/ 77 w 387"/>
                  <a:gd name="T69" fmla="*/ 265 h 628"/>
                  <a:gd name="T70" fmla="*/ 84 w 387"/>
                  <a:gd name="T71" fmla="*/ 270 h 628"/>
                  <a:gd name="T72" fmla="*/ 85 w 387"/>
                  <a:gd name="T73" fmla="*/ 275 h 628"/>
                  <a:gd name="T74" fmla="*/ 87 w 387"/>
                  <a:gd name="T75" fmla="*/ 282 h 628"/>
                  <a:gd name="T76" fmla="*/ 84 w 387"/>
                  <a:gd name="T77" fmla="*/ 290 h 628"/>
                  <a:gd name="T78" fmla="*/ 79 w 387"/>
                  <a:gd name="T79" fmla="*/ 294 h 628"/>
                  <a:gd name="T80" fmla="*/ 73 w 387"/>
                  <a:gd name="T81" fmla="*/ 299 h 628"/>
                  <a:gd name="T82" fmla="*/ 68 w 387"/>
                  <a:gd name="T83" fmla="*/ 309 h 628"/>
                  <a:gd name="T84" fmla="*/ 67 w 387"/>
                  <a:gd name="T85" fmla="*/ 317 h 628"/>
                  <a:gd name="T86" fmla="*/ 63 w 387"/>
                  <a:gd name="T87" fmla="*/ 319 h 628"/>
                  <a:gd name="T88" fmla="*/ 53 w 387"/>
                  <a:gd name="T89" fmla="*/ 331 h 628"/>
                  <a:gd name="T90" fmla="*/ 53 w 387"/>
                  <a:gd name="T91" fmla="*/ 339 h 628"/>
                  <a:gd name="T92" fmla="*/ 51 w 387"/>
                  <a:gd name="T93" fmla="*/ 343 h 628"/>
                  <a:gd name="T94" fmla="*/ 43 w 387"/>
                  <a:gd name="T95" fmla="*/ 348 h 628"/>
                  <a:gd name="T96" fmla="*/ 40 w 387"/>
                  <a:gd name="T97" fmla="*/ 351 h 628"/>
                  <a:gd name="T98" fmla="*/ 38 w 387"/>
                  <a:gd name="T99" fmla="*/ 356 h 628"/>
                  <a:gd name="T100" fmla="*/ 38 w 387"/>
                  <a:gd name="T101" fmla="*/ 363 h 628"/>
                  <a:gd name="T102" fmla="*/ 36 w 387"/>
                  <a:gd name="T103" fmla="*/ 377 h 628"/>
                  <a:gd name="T104" fmla="*/ 38 w 387"/>
                  <a:gd name="T105" fmla="*/ 384 h 628"/>
                  <a:gd name="T106" fmla="*/ 36 w 387"/>
                  <a:gd name="T107" fmla="*/ 390 h 628"/>
                  <a:gd name="T108" fmla="*/ 34 w 387"/>
                  <a:gd name="T109" fmla="*/ 401 h 628"/>
                  <a:gd name="T110" fmla="*/ 34 w 387"/>
                  <a:gd name="T111" fmla="*/ 407 h 628"/>
                  <a:gd name="T112" fmla="*/ 0 w 387"/>
                  <a:gd name="T113" fmla="*/ 575 h 628"/>
                  <a:gd name="T114" fmla="*/ 175 w 387"/>
                  <a:gd name="T115" fmla="*/ 606 h 628"/>
                  <a:gd name="T116" fmla="*/ 355 w 387"/>
                  <a:gd name="T117" fmla="*/ 628 h 628"/>
                  <a:gd name="T118" fmla="*/ 387 w 387"/>
                  <a:gd name="T119" fmla="*/ 418 h 628"/>
                  <a:gd name="T120" fmla="*/ 357 w 387"/>
                  <a:gd name="T121" fmla="*/ 414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7" h="628">
                    <a:moveTo>
                      <a:pt x="347" y="416"/>
                    </a:moveTo>
                    <a:lnTo>
                      <a:pt x="347" y="416"/>
                    </a:lnTo>
                    <a:lnTo>
                      <a:pt x="338" y="418"/>
                    </a:lnTo>
                    <a:lnTo>
                      <a:pt x="328" y="418"/>
                    </a:lnTo>
                    <a:lnTo>
                      <a:pt x="319" y="418"/>
                    </a:lnTo>
                    <a:lnTo>
                      <a:pt x="309" y="418"/>
                    </a:lnTo>
                    <a:lnTo>
                      <a:pt x="309" y="418"/>
                    </a:lnTo>
                    <a:lnTo>
                      <a:pt x="301" y="418"/>
                    </a:lnTo>
                    <a:lnTo>
                      <a:pt x="294" y="416"/>
                    </a:lnTo>
                    <a:lnTo>
                      <a:pt x="287" y="414"/>
                    </a:lnTo>
                    <a:lnTo>
                      <a:pt x="279" y="409"/>
                    </a:lnTo>
                    <a:lnTo>
                      <a:pt x="279" y="409"/>
                    </a:lnTo>
                    <a:lnTo>
                      <a:pt x="272" y="401"/>
                    </a:lnTo>
                    <a:lnTo>
                      <a:pt x="267" y="394"/>
                    </a:lnTo>
                    <a:lnTo>
                      <a:pt x="267" y="394"/>
                    </a:lnTo>
                    <a:lnTo>
                      <a:pt x="262" y="387"/>
                    </a:lnTo>
                    <a:lnTo>
                      <a:pt x="255" y="384"/>
                    </a:lnTo>
                    <a:lnTo>
                      <a:pt x="255" y="384"/>
                    </a:lnTo>
                    <a:lnTo>
                      <a:pt x="250" y="378"/>
                    </a:lnTo>
                    <a:lnTo>
                      <a:pt x="248" y="373"/>
                    </a:lnTo>
                    <a:lnTo>
                      <a:pt x="250" y="362"/>
                    </a:lnTo>
                    <a:lnTo>
                      <a:pt x="250" y="362"/>
                    </a:lnTo>
                    <a:lnTo>
                      <a:pt x="252" y="351"/>
                    </a:lnTo>
                    <a:lnTo>
                      <a:pt x="248" y="339"/>
                    </a:lnTo>
                    <a:lnTo>
                      <a:pt x="248" y="339"/>
                    </a:lnTo>
                    <a:lnTo>
                      <a:pt x="247" y="331"/>
                    </a:lnTo>
                    <a:lnTo>
                      <a:pt x="245" y="322"/>
                    </a:lnTo>
                    <a:lnTo>
                      <a:pt x="245" y="322"/>
                    </a:lnTo>
                    <a:lnTo>
                      <a:pt x="243" y="314"/>
                    </a:lnTo>
                    <a:lnTo>
                      <a:pt x="240" y="307"/>
                    </a:lnTo>
                    <a:lnTo>
                      <a:pt x="238" y="306"/>
                    </a:lnTo>
                    <a:lnTo>
                      <a:pt x="235" y="306"/>
                    </a:lnTo>
                    <a:lnTo>
                      <a:pt x="231" y="307"/>
                    </a:lnTo>
                    <a:lnTo>
                      <a:pt x="226" y="309"/>
                    </a:lnTo>
                    <a:lnTo>
                      <a:pt x="226" y="309"/>
                    </a:lnTo>
                    <a:lnTo>
                      <a:pt x="219" y="314"/>
                    </a:lnTo>
                    <a:lnTo>
                      <a:pt x="218" y="314"/>
                    </a:lnTo>
                    <a:lnTo>
                      <a:pt x="213" y="312"/>
                    </a:lnTo>
                    <a:lnTo>
                      <a:pt x="213" y="312"/>
                    </a:lnTo>
                    <a:lnTo>
                      <a:pt x="206" y="307"/>
                    </a:lnTo>
                    <a:lnTo>
                      <a:pt x="201" y="300"/>
                    </a:lnTo>
                    <a:lnTo>
                      <a:pt x="201" y="300"/>
                    </a:lnTo>
                    <a:lnTo>
                      <a:pt x="196" y="294"/>
                    </a:lnTo>
                    <a:lnTo>
                      <a:pt x="194" y="285"/>
                    </a:lnTo>
                    <a:lnTo>
                      <a:pt x="196" y="277"/>
                    </a:lnTo>
                    <a:lnTo>
                      <a:pt x="202" y="270"/>
                    </a:lnTo>
                    <a:lnTo>
                      <a:pt x="202" y="270"/>
                    </a:lnTo>
                    <a:lnTo>
                      <a:pt x="208" y="266"/>
                    </a:lnTo>
                    <a:lnTo>
                      <a:pt x="211" y="263"/>
                    </a:lnTo>
                    <a:lnTo>
                      <a:pt x="213" y="260"/>
                    </a:lnTo>
                    <a:lnTo>
                      <a:pt x="213" y="260"/>
                    </a:lnTo>
                    <a:lnTo>
                      <a:pt x="214" y="256"/>
                    </a:lnTo>
                    <a:lnTo>
                      <a:pt x="214" y="251"/>
                    </a:lnTo>
                    <a:lnTo>
                      <a:pt x="214" y="243"/>
                    </a:lnTo>
                    <a:lnTo>
                      <a:pt x="214" y="243"/>
                    </a:lnTo>
                    <a:lnTo>
                      <a:pt x="216" y="234"/>
                    </a:lnTo>
                    <a:lnTo>
                      <a:pt x="218" y="231"/>
                    </a:lnTo>
                    <a:lnTo>
                      <a:pt x="218" y="226"/>
                    </a:lnTo>
                    <a:lnTo>
                      <a:pt x="218" y="226"/>
                    </a:lnTo>
                    <a:lnTo>
                      <a:pt x="218" y="222"/>
                    </a:lnTo>
                    <a:lnTo>
                      <a:pt x="214" y="221"/>
                    </a:lnTo>
                    <a:lnTo>
                      <a:pt x="206" y="217"/>
                    </a:lnTo>
                    <a:lnTo>
                      <a:pt x="197" y="214"/>
                    </a:lnTo>
                    <a:lnTo>
                      <a:pt x="189" y="210"/>
                    </a:lnTo>
                    <a:lnTo>
                      <a:pt x="189" y="210"/>
                    </a:lnTo>
                    <a:lnTo>
                      <a:pt x="184" y="205"/>
                    </a:lnTo>
                    <a:lnTo>
                      <a:pt x="179" y="199"/>
                    </a:lnTo>
                    <a:lnTo>
                      <a:pt x="170" y="183"/>
                    </a:lnTo>
                    <a:lnTo>
                      <a:pt x="170" y="183"/>
                    </a:lnTo>
                    <a:lnTo>
                      <a:pt x="163" y="168"/>
                    </a:lnTo>
                    <a:lnTo>
                      <a:pt x="162" y="160"/>
                    </a:lnTo>
                    <a:lnTo>
                      <a:pt x="162" y="151"/>
                    </a:lnTo>
                    <a:lnTo>
                      <a:pt x="162" y="151"/>
                    </a:lnTo>
                    <a:lnTo>
                      <a:pt x="162" y="146"/>
                    </a:lnTo>
                    <a:lnTo>
                      <a:pt x="163" y="143"/>
                    </a:lnTo>
                    <a:lnTo>
                      <a:pt x="168" y="137"/>
                    </a:lnTo>
                    <a:lnTo>
                      <a:pt x="168" y="137"/>
                    </a:lnTo>
                    <a:lnTo>
                      <a:pt x="170" y="132"/>
                    </a:lnTo>
                    <a:lnTo>
                      <a:pt x="170" y="131"/>
                    </a:lnTo>
                    <a:lnTo>
                      <a:pt x="167" y="124"/>
                    </a:lnTo>
                    <a:lnTo>
                      <a:pt x="167" y="124"/>
                    </a:lnTo>
                    <a:lnTo>
                      <a:pt x="167" y="119"/>
                    </a:lnTo>
                    <a:lnTo>
                      <a:pt x="167" y="114"/>
                    </a:lnTo>
                    <a:lnTo>
                      <a:pt x="167" y="114"/>
                    </a:lnTo>
                    <a:lnTo>
                      <a:pt x="163" y="112"/>
                    </a:lnTo>
                    <a:lnTo>
                      <a:pt x="162" y="109"/>
                    </a:lnTo>
                    <a:lnTo>
                      <a:pt x="162" y="109"/>
                    </a:lnTo>
                    <a:lnTo>
                      <a:pt x="160" y="104"/>
                    </a:lnTo>
                    <a:lnTo>
                      <a:pt x="162" y="95"/>
                    </a:lnTo>
                    <a:lnTo>
                      <a:pt x="165" y="80"/>
                    </a:lnTo>
                    <a:lnTo>
                      <a:pt x="165" y="80"/>
                    </a:lnTo>
                    <a:lnTo>
                      <a:pt x="170" y="51"/>
                    </a:lnTo>
                    <a:lnTo>
                      <a:pt x="170" y="51"/>
                    </a:lnTo>
                    <a:lnTo>
                      <a:pt x="177" y="14"/>
                    </a:lnTo>
                    <a:lnTo>
                      <a:pt x="177" y="14"/>
                    </a:lnTo>
                    <a:lnTo>
                      <a:pt x="112" y="0"/>
                    </a:lnTo>
                    <a:lnTo>
                      <a:pt x="67" y="241"/>
                    </a:lnTo>
                    <a:lnTo>
                      <a:pt x="67" y="241"/>
                    </a:lnTo>
                    <a:lnTo>
                      <a:pt x="67" y="241"/>
                    </a:lnTo>
                    <a:lnTo>
                      <a:pt x="70" y="246"/>
                    </a:lnTo>
                    <a:lnTo>
                      <a:pt x="73" y="249"/>
                    </a:lnTo>
                    <a:lnTo>
                      <a:pt x="77" y="260"/>
                    </a:lnTo>
                    <a:lnTo>
                      <a:pt x="77" y="260"/>
                    </a:lnTo>
                    <a:lnTo>
                      <a:pt x="77" y="261"/>
                    </a:lnTo>
                    <a:lnTo>
                      <a:pt x="77" y="265"/>
                    </a:lnTo>
                    <a:lnTo>
                      <a:pt x="77" y="265"/>
                    </a:lnTo>
                    <a:lnTo>
                      <a:pt x="80" y="268"/>
                    </a:lnTo>
                    <a:lnTo>
                      <a:pt x="84" y="270"/>
                    </a:lnTo>
                    <a:lnTo>
                      <a:pt x="84" y="270"/>
                    </a:lnTo>
                    <a:lnTo>
                      <a:pt x="85" y="272"/>
                    </a:lnTo>
                    <a:lnTo>
                      <a:pt x="85" y="275"/>
                    </a:lnTo>
                    <a:lnTo>
                      <a:pt x="85" y="275"/>
                    </a:lnTo>
                    <a:lnTo>
                      <a:pt x="87" y="282"/>
                    </a:lnTo>
                    <a:lnTo>
                      <a:pt x="87" y="282"/>
                    </a:lnTo>
                    <a:lnTo>
                      <a:pt x="85" y="287"/>
                    </a:lnTo>
                    <a:lnTo>
                      <a:pt x="85" y="287"/>
                    </a:lnTo>
                    <a:lnTo>
                      <a:pt x="84" y="290"/>
                    </a:lnTo>
                    <a:lnTo>
                      <a:pt x="84" y="290"/>
                    </a:lnTo>
                    <a:lnTo>
                      <a:pt x="82" y="292"/>
                    </a:lnTo>
                    <a:lnTo>
                      <a:pt x="79" y="294"/>
                    </a:lnTo>
                    <a:lnTo>
                      <a:pt x="79" y="294"/>
                    </a:lnTo>
                    <a:lnTo>
                      <a:pt x="75" y="295"/>
                    </a:lnTo>
                    <a:lnTo>
                      <a:pt x="73" y="299"/>
                    </a:lnTo>
                    <a:lnTo>
                      <a:pt x="73" y="299"/>
                    </a:lnTo>
                    <a:lnTo>
                      <a:pt x="70" y="304"/>
                    </a:lnTo>
                    <a:lnTo>
                      <a:pt x="68" y="309"/>
                    </a:lnTo>
                    <a:lnTo>
                      <a:pt x="68" y="309"/>
                    </a:lnTo>
                    <a:lnTo>
                      <a:pt x="68" y="314"/>
                    </a:lnTo>
                    <a:lnTo>
                      <a:pt x="67" y="317"/>
                    </a:lnTo>
                    <a:lnTo>
                      <a:pt x="63" y="319"/>
                    </a:lnTo>
                    <a:lnTo>
                      <a:pt x="63" y="319"/>
                    </a:lnTo>
                    <a:lnTo>
                      <a:pt x="63" y="319"/>
                    </a:lnTo>
                    <a:lnTo>
                      <a:pt x="55" y="328"/>
                    </a:lnTo>
                    <a:lnTo>
                      <a:pt x="55" y="328"/>
                    </a:lnTo>
                    <a:lnTo>
                      <a:pt x="53" y="331"/>
                    </a:lnTo>
                    <a:lnTo>
                      <a:pt x="53" y="333"/>
                    </a:lnTo>
                    <a:lnTo>
                      <a:pt x="53" y="339"/>
                    </a:lnTo>
                    <a:lnTo>
                      <a:pt x="53" y="339"/>
                    </a:lnTo>
                    <a:lnTo>
                      <a:pt x="53" y="341"/>
                    </a:lnTo>
                    <a:lnTo>
                      <a:pt x="51" y="343"/>
                    </a:lnTo>
                    <a:lnTo>
                      <a:pt x="51" y="343"/>
                    </a:lnTo>
                    <a:lnTo>
                      <a:pt x="48" y="345"/>
                    </a:lnTo>
                    <a:lnTo>
                      <a:pt x="48" y="345"/>
                    </a:lnTo>
                    <a:lnTo>
                      <a:pt x="43" y="348"/>
                    </a:lnTo>
                    <a:lnTo>
                      <a:pt x="43" y="348"/>
                    </a:lnTo>
                    <a:lnTo>
                      <a:pt x="40" y="351"/>
                    </a:lnTo>
                    <a:lnTo>
                      <a:pt x="40" y="351"/>
                    </a:lnTo>
                    <a:lnTo>
                      <a:pt x="40" y="353"/>
                    </a:lnTo>
                    <a:lnTo>
                      <a:pt x="38" y="356"/>
                    </a:lnTo>
                    <a:lnTo>
                      <a:pt x="38" y="356"/>
                    </a:lnTo>
                    <a:lnTo>
                      <a:pt x="38" y="360"/>
                    </a:lnTo>
                    <a:lnTo>
                      <a:pt x="38" y="363"/>
                    </a:lnTo>
                    <a:lnTo>
                      <a:pt x="38" y="363"/>
                    </a:lnTo>
                    <a:lnTo>
                      <a:pt x="36" y="367"/>
                    </a:lnTo>
                    <a:lnTo>
                      <a:pt x="34" y="370"/>
                    </a:lnTo>
                    <a:lnTo>
                      <a:pt x="36" y="377"/>
                    </a:lnTo>
                    <a:lnTo>
                      <a:pt x="36" y="377"/>
                    </a:lnTo>
                    <a:lnTo>
                      <a:pt x="38" y="384"/>
                    </a:lnTo>
                    <a:lnTo>
                      <a:pt x="38" y="384"/>
                    </a:lnTo>
                    <a:lnTo>
                      <a:pt x="38" y="387"/>
                    </a:lnTo>
                    <a:lnTo>
                      <a:pt x="36" y="390"/>
                    </a:lnTo>
                    <a:lnTo>
                      <a:pt x="36" y="390"/>
                    </a:lnTo>
                    <a:lnTo>
                      <a:pt x="34" y="394"/>
                    </a:lnTo>
                    <a:lnTo>
                      <a:pt x="34" y="394"/>
                    </a:lnTo>
                    <a:lnTo>
                      <a:pt x="34" y="401"/>
                    </a:lnTo>
                    <a:lnTo>
                      <a:pt x="34" y="401"/>
                    </a:lnTo>
                    <a:lnTo>
                      <a:pt x="36" y="404"/>
                    </a:lnTo>
                    <a:lnTo>
                      <a:pt x="34" y="407"/>
                    </a:lnTo>
                    <a:lnTo>
                      <a:pt x="34" y="407"/>
                    </a:lnTo>
                    <a:lnTo>
                      <a:pt x="33" y="411"/>
                    </a:lnTo>
                    <a:lnTo>
                      <a:pt x="0" y="575"/>
                    </a:lnTo>
                    <a:lnTo>
                      <a:pt x="0" y="575"/>
                    </a:lnTo>
                    <a:lnTo>
                      <a:pt x="85" y="591"/>
                    </a:lnTo>
                    <a:lnTo>
                      <a:pt x="175" y="606"/>
                    </a:lnTo>
                    <a:lnTo>
                      <a:pt x="175" y="606"/>
                    </a:lnTo>
                    <a:lnTo>
                      <a:pt x="263" y="618"/>
                    </a:lnTo>
                    <a:lnTo>
                      <a:pt x="355" y="628"/>
                    </a:lnTo>
                    <a:lnTo>
                      <a:pt x="387" y="418"/>
                    </a:lnTo>
                    <a:lnTo>
                      <a:pt x="387" y="418"/>
                    </a:lnTo>
                    <a:lnTo>
                      <a:pt x="387" y="418"/>
                    </a:lnTo>
                    <a:lnTo>
                      <a:pt x="367" y="414"/>
                    </a:lnTo>
                    <a:lnTo>
                      <a:pt x="367" y="414"/>
                    </a:lnTo>
                    <a:lnTo>
                      <a:pt x="357" y="414"/>
                    </a:lnTo>
                    <a:lnTo>
                      <a:pt x="347" y="416"/>
                    </a:lnTo>
                    <a:lnTo>
                      <a:pt x="347" y="416"/>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3" name="Freeform 33">
                <a:extLst>
                  <a:ext uri="{FF2B5EF4-FFF2-40B4-BE49-F238E27FC236}">
                    <a16:creationId xmlns:a16="http://schemas.microsoft.com/office/drawing/2014/main" id="{0CA38B4E-EC88-1541-AE7E-8962C1F52929}"/>
                  </a:ext>
                </a:extLst>
              </p:cNvPr>
              <p:cNvSpPr>
                <a:spLocks/>
              </p:cNvSpPr>
              <p:nvPr/>
            </p:nvSpPr>
            <p:spPr bwMode="auto">
              <a:xfrm>
                <a:off x="9224963" y="639763"/>
                <a:ext cx="385762" cy="600075"/>
              </a:xfrm>
              <a:custGeom>
                <a:avLst/>
                <a:gdLst>
                  <a:gd name="T0" fmla="*/ 229 w 243"/>
                  <a:gd name="T1" fmla="*/ 193 h 378"/>
                  <a:gd name="T2" fmla="*/ 222 w 243"/>
                  <a:gd name="T3" fmla="*/ 188 h 378"/>
                  <a:gd name="T4" fmla="*/ 219 w 243"/>
                  <a:gd name="T5" fmla="*/ 174 h 378"/>
                  <a:gd name="T6" fmla="*/ 214 w 243"/>
                  <a:gd name="T7" fmla="*/ 164 h 378"/>
                  <a:gd name="T8" fmla="*/ 202 w 243"/>
                  <a:gd name="T9" fmla="*/ 156 h 378"/>
                  <a:gd name="T10" fmla="*/ 190 w 243"/>
                  <a:gd name="T11" fmla="*/ 147 h 378"/>
                  <a:gd name="T12" fmla="*/ 171 w 243"/>
                  <a:gd name="T13" fmla="*/ 134 h 378"/>
                  <a:gd name="T14" fmla="*/ 165 w 243"/>
                  <a:gd name="T15" fmla="*/ 124 h 378"/>
                  <a:gd name="T16" fmla="*/ 161 w 243"/>
                  <a:gd name="T17" fmla="*/ 96 h 378"/>
                  <a:gd name="T18" fmla="*/ 143 w 243"/>
                  <a:gd name="T19" fmla="*/ 42 h 378"/>
                  <a:gd name="T20" fmla="*/ 126 w 243"/>
                  <a:gd name="T21" fmla="*/ 12 h 378"/>
                  <a:gd name="T22" fmla="*/ 105 w 243"/>
                  <a:gd name="T23" fmla="*/ 3 h 378"/>
                  <a:gd name="T24" fmla="*/ 92 w 243"/>
                  <a:gd name="T25" fmla="*/ 17 h 378"/>
                  <a:gd name="T26" fmla="*/ 73 w 243"/>
                  <a:gd name="T27" fmla="*/ 22 h 378"/>
                  <a:gd name="T28" fmla="*/ 59 w 243"/>
                  <a:gd name="T29" fmla="*/ 5 h 378"/>
                  <a:gd name="T30" fmla="*/ 44 w 243"/>
                  <a:gd name="T31" fmla="*/ 12 h 378"/>
                  <a:gd name="T32" fmla="*/ 36 w 243"/>
                  <a:gd name="T33" fmla="*/ 56 h 378"/>
                  <a:gd name="T34" fmla="*/ 27 w 243"/>
                  <a:gd name="T35" fmla="*/ 107 h 378"/>
                  <a:gd name="T36" fmla="*/ 29 w 243"/>
                  <a:gd name="T37" fmla="*/ 127 h 378"/>
                  <a:gd name="T38" fmla="*/ 32 w 243"/>
                  <a:gd name="T39" fmla="*/ 142 h 378"/>
                  <a:gd name="T40" fmla="*/ 27 w 243"/>
                  <a:gd name="T41" fmla="*/ 163 h 378"/>
                  <a:gd name="T42" fmla="*/ 20 w 243"/>
                  <a:gd name="T43" fmla="*/ 176 h 378"/>
                  <a:gd name="T44" fmla="*/ 22 w 243"/>
                  <a:gd name="T45" fmla="*/ 198 h 378"/>
                  <a:gd name="T46" fmla="*/ 17 w 243"/>
                  <a:gd name="T47" fmla="*/ 205 h 378"/>
                  <a:gd name="T48" fmla="*/ 9 w 243"/>
                  <a:gd name="T49" fmla="*/ 220 h 378"/>
                  <a:gd name="T50" fmla="*/ 32 w 243"/>
                  <a:gd name="T51" fmla="*/ 332 h 378"/>
                  <a:gd name="T52" fmla="*/ 37 w 243"/>
                  <a:gd name="T53" fmla="*/ 346 h 378"/>
                  <a:gd name="T54" fmla="*/ 48 w 243"/>
                  <a:gd name="T55" fmla="*/ 354 h 378"/>
                  <a:gd name="T56" fmla="*/ 53 w 243"/>
                  <a:gd name="T57" fmla="*/ 370 h 378"/>
                  <a:gd name="T58" fmla="*/ 71 w 243"/>
                  <a:gd name="T59" fmla="*/ 368 h 378"/>
                  <a:gd name="T60" fmla="*/ 80 w 243"/>
                  <a:gd name="T61" fmla="*/ 349 h 378"/>
                  <a:gd name="T62" fmla="*/ 93 w 243"/>
                  <a:gd name="T63" fmla="*/ 329 h 378"/>
                  <a:gd name="T64" fmla="*/ 100 w 243"/>
                  <a:gd name="T65" fmla="*/ 319 h 378"/>
                  <a:gd name="T66" fmla="*/ 102 w 243"/>
                  <a:gd name="T67" fmla="*/ 309 h 378"/>
                  <a:gd name="T68" fmla="*/ 107 w 243"/>
                  <a:gd name="T69" fmla="*/ 303 h 378"/>
                  <a:gd name="T70" fmla="*/ 112 w 243"/>
                  <a:gd name="T71" fmla="*/ 309 h 378"/>
                  <a:gd name="T72" fmla="*/ 115 w 243"/>
                  <a:gd name="T73" fmla="*/ 290 h 378"/>
                  <a:gd name="T74" fmla="*/ 117 w 243"/>
                  <a:gd name="T75" fmla="*/ 298 h 378"/>
                  <a:gd name="T76" fmla="*/ 122 w 243"/>
                  <a:gd name="T77" fmla="*/ 305 h 378"/>
                  <a:gd name="T78" fmla="*/ 126 w 243"/>
                  <a:gd name="T79" fmla="*/ 288 h 378"/>
                  <a:gd name="T80" fmla="*/ 136 w 243"/>
                  <a:gd name="T81" fmla="*/ 302 h 378"/>
                  <a:gd name="T82" fmla="*/ 137 w 243"/>
                  <a:gd name="T83" fmla="*/ 281 h 378"/>
                  <a:gd name="T84" fmla="*/ 131 w 243"/>
                  <a:gd name="T85" fmla="*/ 278 h 378"/>
                  <a:gd name="T86" fmla="*/ 134 w 243"/>
                  <a:gd name="T87" fmla="*/ 261 h 378"/>
                  <a:gd name="T88" fmla="*/ 136 w 243"/>
                  <a:gd name="T89" fmla="*/ 254 h 378"/>
                  <a:gd name="T90" fmla="*/ 141 w 243"/>
                  <a:gd name="T91" fmla="*/ 254 h 378"/>
                  <a:gd name="T92" fmla="*/ 143 w 243"/>
                  <a:gd name="T93" fmla="*/ 244 h 378"/>
                  <a:gd name="T94" fmla="*/ 149 w 243"/>
                  <a:gd name="T95" fmla="*/ 254 h 378"/>
                  <a:gd name="T96" fmla="*/ 154 w 243"/>
                  <a:gd name="T97" fmla="*/ 259 h 378"/>
                  <a:gd name="T98" fmla="*/ 166 w 243"/>
                  <a:gd name="T99" fmla="*/ 256 h 378"/>
                  <a:gd name="T100" fmla="*/ 173 w 243"/>
                  <a:gd name="T101" fmla="*/ 246 h 378"/>
                  <a:gd name="T102" fmla="*/ 182 w 243"/>
                  <a:gd name="T103" fmla="*/ 249 h 378"/>
                  <a:gd name="T104" fmla="*/ 182 w 243"/>
                  <a:gd name="T105" fmla="*/ 241 h 378"/>
                  <a:gd name="T106" fmla="*/ 188 w 243"/>
                  <a:gd name="T107" fmla="*/ 246 h 378"/>
                  <a:gd name="T108" fmla="*/ 192 w 243"/>
                  <a:gd name="T109" fmla="*/ 230 h 378"/>
                  <a:gd name="T110" fmla="*/ 199 w 243"/>
                  <a:gd name="T111" fmla="*/ 242 h 378"/>
                  <a:gd name="T112" fmla="*/ 204 w 243"/>
                  <a:gd name="T113" fmla="*/ 224 h 378"/>
                  <a:gd name="T114" fmla="*/ 209 w 243"/>
                  <a:gd name="T115" fmla="*/ 230 h 378"/>
                  <a:gd name="T116" fmla="*/ 221 w 243"/>
                  <a:gd name="T117" fmla="*/ 214 h 378"/>
                  <a:gd name="T118" fmla="*/ 227 w 243"/>
                  <a:gd name="T119" fmla="*/ 215 h 378"/>
                  <a:gd name="T120" fmla="*/ 231 w 243"/>
                  <a:gd name="T121" fmla="*/ 207 h 378"/>
                  <a:gd name="T122" fmla="*/ 241 w 243"/>
                  <a:gd name="T123" fmla="*/ 18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3" h="378">
                    <a:moveTo>
                      <a:pt x="239" y="181"/>
                    </a:moveTo>
                    <a:lnTo>
                      <a:pt x="239" y="181"/>
                    </a:lnTo>
                    <a:lnTo>
                      <a:pt x="238" y="183"/>
                    </a:lnTo>
                    <a:lnTo>
                      <a:pt x="234" y="186"/>
                    </a:lnTo>
                    <a:lnTo>
                      <a:pt x="233" y="191"/>
                    </a:lnTo>
                    <a:lnTo>
                      <a:pt x="229" y="193"/>
                    </a:lnTo>
                    <a:lnTo>
                      <a:pt x="229" y="193"/>
                    </a:lnTo>
                    <a:lnTo>
                      <a:pt x="226" y="193"/>
                    </a:lnTo>
                    <a:lnTo>
                      <a:pt x="222" y="191"/>
                    </a:lnTo>
                    <a:lnTo>
                      <a:pt x="222" y="191"/>
                    </a:lnTo>
                    <a:lnTo>
                      <a:pt x="222" y="190"/>
                    </a:lnTo>
                    <a:lnTo>
                      <a:pt x="222" y="188"/>
                    </a:lnTo>
                    <a:lnTo>
                      <a:pt x="224" y="185"/>
                    </a:lnTo>
                    <a:lnTo>
                      <a:pt x="224" y="185"/>
                    </a:lnTo>
                    <a:lnTo>
                      <a:pt x="224" y="180"/>
                    </a:lnTo>
                    <a:lnTo>
                      <a:pt x="222" y="176"/>
                    </a:lnTo>
                    <a:lnTo>
                      <a:pt x="222" y="176"/>
                    </a:lnTo>
                    <a:lnTo>
                      <a:pt x="219" y="174"/>
                    </a:lnTo>
                    <a:lnTo>
                      <a:pt x="217" y="174"/>
                    </a:lnTo>
                    <a:lnTo>
                      <a:pt x="216" y="173"/>
                    </a:lnTo>
                    <a:lnTo>
                      <a:pt x="216" y="173"/>
                    </a:lnTo>
                    <a:lnTo>
                      <a:pt x="214" y="171"/>
                    </a:lnTo>
                    <a:lnTo>
                      <a:pt x="214" y="169"/>
                    </a:lnTo>
                    <a:lnTo>
                      <a:pt x="214" y="164"/>
                    </a:lnTo>
                    <a:lnTo>
                      <a:pt x="214" y="161"/>
                    </a:lnTo>
                    <a:lnTo>
                      <a:pt x="212" y="159"/>
                    </a:lnTo>
                    <a:lnTo>
                      <a:pt x="209" y="159"/>
                    </a:lnTo>
                    <a:lnTo>
                      <a:pt x="209" y="159"/>
                    </a:lnTo>
                    <a:lnTo>
                      <a:pt x="205" y="158"/>
                    </a:lnTo>
                    <a:lnTo>
                      <a:pt x="202" y="156"/>
                    </a:lnTo>
                    <a:lnTo>
                      <a:pt x="202" y="156"/>
                    </a:lnTo>
                    <a:lnTo>
                      <a:pt x="200" y="152"/>
                    </a:lnTo>
                    <a:lnTo>
                      <a:pt x="197" y="149"/>
                    </a:lnTo>
                    <a:lnTo>
                      <a:pt x="197" y="149"/>
                    </a:lnTo>
                    <a:lnTo>
                      <a:pt x="193" y="147"/>
                    </a:lnTo>
                    <a:lnTo>
                      <a:pt x="190" y="147"/>
                    </a:lnTo>
                    <a:lnTo>
                      <a:pt x="182" y="146"/>
                    </a:lnTo>
                    <a:lnTo>
                      <a:pt x="182" y="146"/>
                    </a:lnTo>
                    <a:lnTo>
                      <a:pt x="177" y="144"/>
                    </a:lnTo>
                    <a:lnTo>
                      <a:pt x="175" y="142"/>
                    </a:lnTo>
                    <a:lnTo>
                      <a:pt x="171" y="134"/>
                    </a:lnTo>
                    <a:lnTo>
                      <a:pt x="171" y="134"/>
                    </a:lnTo>
                    <a:lnTo>
                      <a:pt x="171" y="130"/>
                    </a:lnTo>
                    <a:lnTo>
                      <a:pt x="170" y="127"/>
                    </a:lnTo>
                    <a:lnTo>
                      <a:pt x="170" y="127"/>
                    </a:lnTo>
                    <a:lnTo>
                      <a:pt x="166" y="125"/>
                    </a:lnTo>
                    <a:lnTo>
                      <a:pt x="166" y="125"/>
                    </a:lnTo>
                    <a:lnTo>
                      <a:pt x="165" y="124"/>
                    </a:lnTo>
                    <a:lnTo>
                      <a:pt x="163" y="124"/>
                    </a:lnTo>
                    <a:lnTo>
                      <a:pt x="163" y="124"/>
                    </a:lnTo>
                    <a:lnTo>
                      <a:pt x="163" y="117"/>
                    </a:lnTo>
                    <a:lnTo>
                      <a:pt x="163" y="108"/>
                    </a:lnTo>
                    <a:lnTo>
                      <a:pt x="163" y="108"/>
                    </a:lnTo>
                    <a:lnTo>
                      <a:pt x="161" y="96"/>
                    </a:lnTo>
                    <a:lnTo>
                      <a:pt x="161" y="96"/>
                    </a:lnTo>
                    <a:lnTo>
                      <a:pt x="156" y="83"/>
                    </a:lnTo>
                    <a:lnTo>
                      <a:pt x="151" y="69"/>
                    </a:lnTo>
                    <a:lnTo>
                      <a:pt x="151" y="69"/>
                    </a:lnTo>
                    <a:lnTo>
                      <a:pt x="146" y="56"/>
                    </a:lnTo>
                    <a:lnTo>
                      <a:pt x="143" y="42"/>
                    </a:lnTo>
                    <a:lnTo>
                      <a:pt x="143" y="42"/>
                    </a:lnTo>
                    <a:lnTo>
                      <a:pt x="139" y="29"/>
                    </a:lnTo>
                    <a:lnTo>
                      <a:pt x="136" y="23"/>
                    </a:lnTo>
                    <a:lnTo>
                      <a:pt x="132" y="17"/>
                    </a:lnTo>
                    <a:lnTo>
                      <a:pt x="132" y="17"/>
                    </a:lnTo>
                    <a:lnTo>
                      <a:pt x="126" y="12"/>
                    </a:lnTo>
                    <a:lnTo>
                      <a:pt x="119" y="8"/>
                    </a:lnTo>
                    <a:lnTo>
                      <a:pt x="119" y="8"/>
                    </a:lnTo>
                    <a:lnTo>
                      <a:pt x="112" y="3"/>
                    </a:lnTo>
                    <a:lnTo>
                      <a:pt x="109" y="1"/>
                    </a:lnTo>
                    <a:lnTo>
                      <a:pt x="105" y="3"/>
                    </a:lnTo>
                    <a:lnTo>
                      <a:pt x="105" y="3"/>
                    </a:lnTo>
                    <a:lnTo>
                      <a:pt x="98" y="8"/>
                    </a:lnTo>
                    <a:lnTo>
                      <a:pt x="98" y="8"/>
                    </a:lnTo>
                    <a:lnTo>
                      <a:pt x="97" y="10"/>
                    </a:lnTo>
                    <a:lnTo>
                      <a:pt x="93" y="13"/>
                    </a:lnTo>
                    <a:lnTo>
                      <a:pt x="93" y="13"/>
                    </a:lnTo>
                    <a:lnTo>
                      <a:pt x="92" y="17"/>
                    </a:lnTo>
                    <a:lnTo>
                      <a:pt x="88" y="18"/>
                    </a:lnTo>
                    <a:lnTo>
                      <a:pt x="88" y="18"/>
                    </a:lnTo>
                    <a:lnTo>
                      <a:pt x="80" y="20"/>
                    </a:lnTo>
                    <a:lnTo>
                      <a:pt x="80" y="20"/>
                    </a:lnTo>
                    <a:lnTo>
                      <a:pt x="76" y="22"/>
                    </a:lnTo>
                    <a:lnTo>
                      <a:pt x="73" y="22"/>
                    </a:lnTo>
                    <a:lnTo>
                      <a:pt x="73" y="22"/>
                    </a:lnTo>
                    <a:lnTo>
                      <a:pt x="70" y="20"/>
                    </a:lnTo>
                    <a:lnTo>
                      <a:pt x="66" y="18"/>
                    </a:lnTo>
                    <a:lnTo>
                      <a:pt x="63" y="12"/>
                    </a:lnTo>
                    <a:lnTo>
                      <a:pt x="63" y="12"/>
                    </a:lnTo>
                    <a:lnTo>
                      <a:pt x="59" y="5"/>
                    </a:lnTo>
                    <a:lnTo>
                      <a:pt x="58" y="1"/>
                    </a:lnTo>
                    <a:lnTo>
                      <a:pt x="54" y="0"/>
                    </a:lnTo>
                    <a:lnTo>
                      <a:pt x="54" y="0"/>
                    </a:lnTo>
                    <a:lnTo>
                      <a:pt x="51" y="1"/>
                    </a:lnTo>
                    <a:lnTo>
                      <a:pt x="48" y="5"/>
                    </a:lnTo>
                    <a:lnTo>
                      <a:pt x="44" y="12"/>
                    </a:lnTo>
                    <a:lnTo>
                      <a:pt x="44" y="12"/>
                    </a:lnTo>
                    <a:lnTo>
                      <a:pt x="39" y="34"/>
                    </a:lnTo>
                    <a:lnTo>
                      <a:pt x="39" y="34"/>
                    </a:lnTo>
                    <a:lnTo>
                      <a:pt x="37" y="44"/>
                    </a:lnTo>
                    <a:lnTo>
                      <a:pt x="36" y="56"/>
                    </a:lnTo>
                    <a:lnTo>
                      <a:pt x="36" y="56"/>
                    </a:lnTo>
                    <a:lnTo>
                      <a:pt x="29" y="74"/>
                    </a:lnTo>
                    <a:lnTo>
                      <a:pt x="24" y="95"/>
                    </a:lnTo>
                    <a:lnTo>
                      <a:pt x="24" y="95"/>
                    </a:lnTo>
                    <a:lnTo>
                      <a:pt x="24" y="101"/>
                    </a:lnTo>
                    <a:lnTo>
                      <a:pt x="27" y="107"/>
                    </a:lnTo>
                    <a:lnTo>
                      <a:pt x="27" y="107"/>
                    </a:lnTo>
                    <a:lnTo>
                      <a:pt x="27" y="113"/>
                    </a:lnTo>
                    <a:lnTo>
                      <a:pt x="25" y="118"/>
                    </a:lnTo>
                    <a:lnTo>
                      <a:pt x="25" y="118"/>
                    </a:lnTo>
                    <a:lnTo>
                      <a:pt x="27" y="122"/>
                    </a:lnTo>
                    <a:lnTo>
                      <a:pt x="29" y="127"/>
                    </a:lnTo>
                    <a:lnTo>
                      <a:pt x="29" y="127"/>
                    </a:lnTo>
                    <a:lnTo>
                      <a:pt x="29" y="132"/>
                    </a:lnTo>
                    <a:lnTo>
                      <a:pt x="27" y="137"/>
                    </a:lnTo>
                    <a:lnTo>
                      <a:pt x="27" y="137"/>
                    </a:lnTo>
                    <a:lnTo>
                      <a:pt x="29" y="141"/>
                    </a:lnTo>
                    <a:lnTo>
                      <a:pt x="32" y="142"/>
                    </a:lnTo>
                    <a:lnTo>
                      <a:pt x="32" y="142"/>
                    </a:lnTo>
                    <a:lnTo>
                      <a:pt x="32" y="149"/>
                    </a:lnTo>
                    <a:lnTo>
                      <a:pt x="32" y="154"/>
                    </a:lnTo>
                    <a:lnTo>
                      <a:pt x="32" y="154"/>
                    </a:lnTo>
                    <a:lnTo>
                      <a:pt x="31" y="159"/>
                    </a:lnTo>
                    <a:lnTo>
                      <a:pt x="27" y="163"/>
                    </a:lnTo>
                    <a:lnTo>
                      <a:pt x="27" y="163"/>
                    </a:lnTo>
                    <a:lnTo>
                      <a:pt x="24" y="166"/>
                    </a:lnTo>
                    <a:lnTo>
                      <a:pt x="24" y="169"/>
                    </a:lnTo>
                    <a:lnTo>
                      <a:pt x="24" y="169"/>
                    </a:lnTo>
                    <a:lnTo>
                      <a:pt x="24" y="174"/>
                    </a:lnTo>
                    <a:lnTo>
                      <a:pt x="22" y="176"/>
                    </a:lnTo>
                    <a:lnTo>
                      <a:pt x="20" y="176"/>
                    </a:lnTo>
                    <a:lnTo>
                      <a:pt x="20" y="176"/>
                    </a:lnTo>
                    <a:lnTo>
                      <a:pt x="24" y="188"/>
                    </a:lnTo>
                    <a:lnTo>
                      <a:pt x="24" y="195"/>
                    </a:lnTo>
                    <a:lnTo>
                      <a:pt x="24" y="197"/>
                    </a:lnTo>
                    <a:lnTo>
                      <a:pt x="22" y="198"/>
                    </a:lnTo>
                    <a:lnTo>
                      <a:pt x="22" y="198"/>
                    </a:lnTo>
                    <a:lnTo>
                      <a:pt x="20" y="198"/>
                    </a:lnTo>
                    <a:lnTo>
                      <a:pt x="19" y="200"/>
                    </a:lnTo>
                    <a:lnTo>
                      <a:pt x="19" y="200"/>
                    </a:lnTo>
                    <a:lnTo>
                      <a:pt x="17" y="202"/>
                    </a:lnTo>
                    <a:lnTo>
                      <a:pt x="17" y="205"/>
                    </a:lnTo>
                    <a:lnTo>
                      <a:pt x="17" y="205"/>
                    </a:lnTo>
                    <a:lnTo>
                      <a:pt x="15" y="215"/>
                    </a:lnTo>
                    <a:lnTo>
                      <a:pt x="15" y="215"/>
                    </a:lnTo>
                    <a:lnTo>
                      <a:pt x="14" y="219"/>
                    </a:lnTo>
                    <a:lnTo>
                      <a:pt x="12" y="220"/>
                    </a:lnTo>
                    <a:lnTo>
                      <a:pt x="9" y="220"/>
                    </a:lnTo>
                    <a:lnTo>
                      <a:pt x="9" y="220"/>
                    </a:lnTo>
                    <a:lnTo>
                      <a:pt x="7" y="217"/>
                    </a:lnTo>
                    <a:lnTo>
                      <a:pt x="5" y="215"/>
                    </a:lnTo>
                    <a:lnTo>
                      <a:pt x="3" y="214"/>
                    </a:lnTo>
                    <a:lnTo>
                      <a:pt x="3" y="214"/>
                    </a:lnTo>
                    <a:lnTo>
                      <a:pt x="0" y="215"/>
                    </a:lnTo>
                    <a:lnTo>
                      <a:pt x="32" y="332"/>
                    </a:lnTo>
                    <a:lnTo>
                      <a:pt x="32" y="332"/>
                    </a:lnTo>
                    <a:lnTo>
                      <a:pt x="34" y="337"/>
                    </a:lnTo>
                    <a:lnTo>
                      <a:pt x="34" y="337"/>
                    </a:lnTo>
                    <a:lnTo>
                      <a:pt x="36" y="341"/>
                    </a:lnTo>
                    <a:lnTo>
                      <a:pt x="36" y="341"/>
                    </a:lnTo>
                    <a:lnTo>
                      <a:pt x="37" y="346"/>
                    </a:lnTo>
                    <a:lnTo>
                      <a:pt x="37" y="346"/>
                    </a:lnTo>
                    <a:lnTo>
                      <a:pt x="39" y="349"/>
                    </a:lnTo>
                    <a:lnTo>
                      <a:pt x="39" y="349"/>
                    </a:lnTo>
                    <a:lnTo>
                      <a:pt x="42" y="353"/>
                    </a:lnTo>
                    <a:lnTo>
                      <a:pt x="48" y="354"/>
                    </a:lnTo>
                    <a:lnTo>
                      <a:pt x="48" y="354"/>
                    </a:lnTo>
                    <a:lnTo>
                      <a:pt x="48" y="356"/>
                    </a:lnTo>
                    <a:lnTo>
                      <a:pt x="49" y="359"/>
                    </a:lnTo>
                    <a:lnTo>
                      <a:pt x="51" y="365"/>
                    </a:lnTo>
                    <a:lnTo>
                      <a:pt x="51" y="365"/>
                    </a:lnTo>
                    <a:lnTo>
                      <a:pt x="51" y="366"/>
                    </a:lnTo>
                    <a:lnTo>
                      <a:pt x="53" y="370"/>
                    </a:lnTo>
                    <a:lnTo>
                      <a:pt x="58" y="373"/>
                    </a:lnTo>
                    <a:lnTo>
                      <a:pt x="58" y="373"/>
                    </a:lnTo>
                    <a:lnTo>
                      <a:pt x="65" y="375"/>
                    </a:lnTo>
                    <a:lnTo>
                      <a:pt x="70" y="378"/>
                    </a:lnTo>
                    <a:lnTo>
                      <a:pt x="70" y="378"/>
                    </a:lnTo>
                    <a:lnTo>
                      <a:pt x="71" y="368"/>
                    </a:lnTo>
                    <a:lnTo>
                      <a:pt x="71" y="368"/>
                    </a:lnTo>
                    <a:lnTo>
                      <a:pt x="71" y="363"/>
                    </a:lnTo>
                    <a:lnTo>
                      <a:pt x="73" y="361"/>
                    </a:lnTo>
                    <a:lnTo>
                      <a:pt x="76" y="356"/>
                    </a:lnTo>
                    <a:lnTo>
                      <a:pt x="76" y="356"/>
                    </a:lnTo>
                    <a:lnTo>
                      <a:pt x="80" y="349"/>
                    </a:lnTo>
                    <a:lnTo>
                      <a:pt x="81" y="343"/>
                    </a:lnTo>
                    <a:lnTo>
                      <a:pt x="81" y="343"/>
                    </a:lnTo>
                    <a:lnTo>
                      <a:pt x="87" y="337"/>
                    </a:lnTo>
                    <a:lnTo>
                      <a:pt x="92" y="332"/>
                    </a:lnTo>
                    <a:lnTo>
                      <a:pt x="92" y="332"/>
                    </a:lnTo>
                    <a:lnTo>
                      <a:pt x="93" y="329"/>
                    </a:lnTo>
                    <a:lnTo>
                      <a:pt x="95" y="324"/>
                    </a:lnTo>
                    <a:lnTo>
                      <a:pt x="93" y="320"/>
                    </a:lnTo>
                    <a:lnTo>
                      <a:pt x="95" y="315"/>
                    </a:lnTo>
                    <a:lnTo>
                      <a:pt x="95" y="315"/>
                    </a:lnTo>
                    <a:lnTo>
                      <a:pt x="98" y="319"/>
                    </a:lnTo>
                    <a:lnTo>
                      <a:pt x="100" y="319"/>
                    </a:lnTo>
                    <a:lnTo>
                      <a:pt x="102" y="319"/>
                    </a:lnTo>
                    <a:lnTo>
                      <a:pt x="102" y="319"/>
                    </a:lnTo>
                    <a:lnTo>
                      <a:pt x="104" y="315"/>
                    </a:lnTo>
                    <a:lnTo>
                      <a:pt x="104" y="312"/>
                    </a:lnTo>
                    <a:lnTo>
                      <a:pt x="104" y="312"/>
                    </a:lnTo>
                    <a:lnTo>
                      <a:pt x="102" y="309"/>
                    </a:lnTo>
                    <a:lnTo>
                      <a:pt x="100" y="307"/>
                    </a:lnTo>
                    <a:lnTo>
                      <a:pt x="102" y="303"/>
                    </a:lnTo>
                    <a:lnTo>
                      <a:pt x="102" y="303"/>
                    </a:lnTo>
                    <a:lnTo>
                      <a:pt x="104" y="302"/>
                    </a:lnTo>
                    <a:lnTo>
                      <a:pt x="107" y="303"/>
                    </a:lnTo>
                    <a:lnTo>
                      <a:pt x="107" y="303"/>
                    </a:lnTo>
                    <a:lnTo>
                      <a:pt x="107" y="307"/>
                    </a:lnTo>
                    <a:lnTo>
                      <a:pt x="107" y="310"/>
                    </a:lnTo>
                    <a:lnTo>
                      <a:pt x="109" y="310"/>
                    </a:lnTo>
                    <a:lnTo>
                      <a:pt x="109" y="310"/>
                    </a:lnTo>
                    <a:lnTo>
                      <a:pt x="110" y="310"/>
                    </a:lnTo>
                    <a:lnTo>
                      <a:pt x="112" y="309"/>
                    </a:lnTo>
                    <a:lnTo>
                      <a:pt x="112" y="305"/>
                    </a:lnTo>
                    <a:lnTo>
                      <a:pt x="112" y="305"/>
                    </a:lnTo>
                    <a:lnTo>
                      <a:pt x="114" y="297"/>
                    </a:lnTo>
                    <a:lnTo>
                      <a:pt x="114" y="297"/>
                    </a:lnTo>
                    <a:lnTo>
                      <a:pt x="114" y="293"/>
                    </a:lnTo>
                    <a:lnTo>
                      <a:pt x="115" y="290"/>
                    </a:lnTo>
                    <a:lnTo>
                      <a:pt x="117" y="290"/>
                    </a:lnTo>
                    <a:lnTo>
                      <a:pt x="117" y="290"/>
                    </a:lnTo>
                    <a:lnTo>
                      <a:pt x="119" y="292"/>
                    </a:lnTo>
                    <a:lnTo>
                      <a:pt x="119" y="293"/>
                    </a:lnTo>
                    <a:lnTo>
                      <a:pt x="117" y="298"/>
                    </a:lnTo>
                    <a:lnTo>
                      <a:pt x="117" y="298"/>
                    </a:lnTo>
                    <a:lnTo>
                      <a:pt x="117" y="303"/>
                    </a:lnTo>
                    <a:lnTo>
                      <a:pt x="119" y="307"/>
                    </a:lnTo>
                    <a:lnTo>
                      <a:pt x="121" y="309"/>
                    </a:lnTo>
                    <a:lnTo>
                      <a:pt x="121" y="309"/>
                    </a:lnTo>
                    <a:lnTo>
                      <a:pt x="122" y="307"/>
                    </a:lnTo>
                    <a:lnTo>
                      <a:pt x="122" y="305"/>
                    </a:lnTo>
                    <a:lnTo>
                      <a:pt x="124" y="300"/>
                    </a:lnTo>
                    <a:lnTo>
                      <a:pt x="124" y="300"/>
                    </a:lnTo>
                    <a:lnTo>
                      <a:pt x="124" y="293"/>
                    </a:lnTo>
                    <a:lnTo>
                      <a:pt x="124" y="290"/>
                    </a:lnTo>
                    <a:lnTo>
                      <a:pt x="126" y="288"/>
                    </a:lnTo>
                    <a:lnTo>
                      <a:pt x="126" y="288"/>
                    </a:lnTo>
                    <a:lnTo>
                      <a:pt x="129" y="288"/>
                    </a:lnTo>
                    <a:lnTo>
                      <a:pt x="131" y="290"/>
                    </a:lnTo>
                    <a:lnTo>
                      <a:pt x="131" y="295"/>
                    </a:lnTo>
                    <a:lnTo>
                      <a:pt x="131" y="295"/>
                    </a:lnTo>
                    <a:lnTo>
                      <a:pt x="132" y="300"/>
                    </a:lnTo>
                    <a:lnTo>
                      <a:pt x="136" y="302"/>
                    </a:lnTo>
                    <a:lnTo>
                      <a:pt x="137" y="300"/>
                    </a:lnTo>
                    <a:lnTo>
                      <a:pt x="141" y="297"/>
                    </a:lnTo>
                    <a:lnTo>
                      <a:pt x="143" y="292"/>
                    </a:lnTo>
                    <a:lnTo>
                      <a:pt x="143" y="287"/>
                    </a:lnTo>
                    <a:lnTo>
                      <a:pt x="141" y="283"/>
                    </a:lnTo>
                    <a:lnTo>
                      <a:pt x="137" y="281"/>
                    </a:lnTo>
                    <a:lnTo>
                      <a:pt x="137" y="281"/>
                    </a:lnTo>
                    <a:lnTo>
                      <a:pt x="134" y="281"/>
                    </a:lnTo>
                    <a:lnTo>
                      <a:pt x="132" y="281"/>
                    </a:lnTo>
                    <a:lnTo>
                      <a:pt x="131" y="280"/>
                    </a:lnTo>
                    <a:lnTo>
                      <a:pt x="131" y="280"/>
                    </a:lnTo>
                    <a:lnTo>
                      <a:pt x="131" y="278"/>
                    </a:lnTo>
                    <a:lnTo>
                      <a:pt x="132" y="276"/>
                    </a:lnTo>
                    <a:lnTo>
                      <a:pt x="136" y="275"/>
                    </a:lnTo>
                    <a:lnTo>
                      <a:pt x="136" y="275"/>
                    </a:lnTo>
                    <a:lnTo>
                      <a:pt x="137" y="271"/>
                    </a:lnTo>
                    <a:lnTo>
                      <a:pt x="137" y="268"/>
                    </a:lnTo>
                    <a:lnTo>
                      <a:pt x="134" y="261"/>
                    </a:lnTo>
                    <a:lnTo>
                      <a:pt x="134" y="261"/>
                    </a:lnTo>
                    <a:lnTo>
                      <a:pt x="132" y="258"/>
                    </a:lnTo>
                    <a:lnTo>
                      <a:pt x="132" y="254"/>
                    </a:lnTo>
                    <a:lnTo>
                      <a:pt x="134" y="254"/>
                    </a:lnTo>
                    <a:lnTo>
                      <a:pt x="134" y="254"/>
                    </a:lnTo>
                    <a:lnTo>
                      <a:pt x="136" y="254"/>
                    </a:lnTo>
                    <a:lnTo>
                      <a:pt x="136" y="256"/>
                    </a:lnTo>
                    <a:lnTo>
                      <a:pt x="137" y="259"/>
                    </a:lnTo>
                    <a:lnTo>
                      <a:pt x="137" y="259"/>
                    </a:lnTo>
                    <a:lnTo>
                      <a:pt x="139" y="261"/>
                    </a:lnTo>
                    <a:lnTo>
                      <a:pt x="141" y="259"/>
                    </a:lnTo>
                    <a:lnTo>
                      <a:pt x="141" y="254"/>
                    </a:lnTo>
                    <a:lnTo>
                      <a:pt x="141" y="254"/>
                    </a:lnTo>
                    <a:lnTo>
                      <a:pt x="139" y="251"/>
                    </a:lnTo>
                    <a:lnTo>
                      <a:pt x="139" y="249"/>
                    </a:lnTo>
                    <a:lnTo>
                      <a:pt x="139" y="247"/>
                    </a:lnTo>
                    <a:lnTo>
                      <a:pt x="139" y="247"/>
                    </a:lnTo>
                    <a:lnTo>
                      <a:pt x="143" y="244"/>
                    </a:lnTo>
                    <a:lnTo>
                      <a:pt x="146" y="246"/>
                    </a:lnTo>
                    <a:lnTo>
                      <a:pt x="148" y="247"/>
                    </a:lnTo>
                    <a:lnTo>
                      <a:pt x="149" y="251"/>
                    </a:lnTo>
                    <a:lnTo>
                      <a:pt x="149" y="251"/>
                    </a:lnTo>
                    <a:lnTo>
                      <a:pt x="149" y="254"/>
                    </a:lnTo>
                    <a:lnTo>
                      <a:pt x="149" y="254"/>
                    </a:lnTo>
                    <a:lnTo>
                      <a:pt x="148" y="258"/>
                    </a:lnTo>
                    <a:lnTo>
                      <a:pt x="148" y="258"/>
                    </a:lnTo>
                    <a:lnTo>
                      <a:pt x="148" y="259"/>
                    </a:lnTo>
                    <a:lnTo>
                      <a:pt x="149" y="259"/>
                    </a:lnTo>
                    <a:lnTo>
                      <a:pt x="154" y="259"/>
                    </a:lnTo>
                    <a:lnTo>
                      <a:pt x="154" y="259"/>
                    </a:lnTo>
                    <a:lnTo>
                      <a:pt x="158" y="259"/>
                    </a:lnTo>
                    <a:lnTo>
                      <a:pt x="163" y="261"/>
                    </a:lnTo>
                    <a:lnTo>
                      <a:pt x="166" y="261"/>
                    </a:lnTo>
                    <a:lnTo>
                      <a:pt x="166" y="259"/>
                    </a:lnTo>
                    <a:lnTo>
                      <a:pt x="166" y="256"/>
                    </a:lnTo>
                    <a:lnTo>
                      <a:pt x="166" y="256"/>
                    </a:lnTo>
                    <a:lnTo>
                      <a:pt x="165" y="247"/>
                    </a:lnTo>
                    <a:lnTo>
                      <a:pt x="165" y="244"/>
                    </a:lnTo>
                    <a:lnTo>
                      <a:pt x="168" y="242"/>
                    </a:lnTo>
                    <a:lnTo>
                      <a:pt x="168" y="242"/>
                    </a:lnTo>
                    <a:lnTo>
                      <a:pt x="171" y="242"/>
                    </a:lnTo>
                    <a:lnTo>
                      <a:pt x="173" y="246"/>
                    </a:lnTo>
                    <a:lnTo>
                      <a:pt x="175" y="253"/>
                    </a:lnTo>
                    <a:lnTo>
                      <a:pt x="175" y="253"/>
                    </a:lnTo>
                    <a:lnTo>
                      <a:pt x="177" y="254"/>
                    </a:lnTo>
                    <a:lnTo>
                      <a:pt x="178" y="254"/>
                    </a:lnTo>
                    <a:lnTo>
                      <a:pt x="182" y="253"/>
                    </a:lnTo>
                    <a:lnTo>
                      <a:pt x="182" y="249"/>
                    </a:lnTo>
                    <a:lnTo>
                      <a:pt x="182" y="249"/>
                    </a:lnTo>
                    <a:lnTo>
                      <a:pt x="180" y="246"/>
                    </a:lnTo>
                    <a:lnTo>
                      <a:pt x="178" y="242"/>
                    </a:lnTo>
                    <a:lnTo>
                      <a:pt x="178" y="242"/>
                    </a:lnTo>
                    <a:lnTo>
                      <a:pt x="178" y="241"/>
                    </a:lnTo>
                    <a:lnTo>
                      <a:pt x="182" y="241"/>
                    </a:lnTo>
                    <a:lnTo>
                      <a:pt x="182" y="241"/>
                    </a:lnTo>
                    <a:lnTo>
                      <a:pt x="183" y="244"/>
                    </a:lnTo>
                    <a:lnTo>
                      <a:pt x="185" y="246"/>
                    </a:lnTo>
                    <a:lnTo>
                      <a:pt x="187" y="246"/>
                    </a:lnTo>
                    <a:lnTo>
                      <a:pt x="187" y="246"/>
                    </a:lnTo>
                    <a:lnTo>
                      <a:pt x="188" y="246"/>
                    </a:lnTo>
                    <a:lnTo>
                      <a:pt x="188" y="244"/>
                    </a:lnTo>
                    <a:lnTo>
                      <a:pt x="190" y="241"/>
                    </a:lnTo>
                    <a:lnTo>
                      <a:pt x="190" y="241"/>
                    </a:lnTo>
                    <a:lnTo>
                      <a:pt x="188" y="234"/>
                    </a:lnTo>
                    <a:lnTo>
                      <a:pt x="190" y="230"/>
                    </a:lnTo>
                    <a:lnTo>
                      <a:pt x="192" y="230"/>
                    </a:lnTo>
                    <a:lnTo>
                      <a:pt x="192" y="230"/>
                    </a:lnTo>
                    <a:lnTo>
                      <a:pt x="192" y="230"/>
                    </a:lnTo>
                    <a:lnTo>
                      <a:pt x="193" y="234"/>
                    </a:lnTo>
                    <a:lnTo>
                      <a:pt x="195" y="237"/>
                    </a:lnTo>
                    <a:lnTo>
                      <a:pt x="195" y="241"/>
                    </a:lnTo>
                    <a:lnTo>
                      <a:pt x="199" y="242"/>
                    </a:lnTo>
                    <a:lnTo>
                      <a:pt x="199" y="242"/>
                    </a:lnTo>
                    <a:lnTo>
                      <a:pt x="199" y="234"/>
                    </a:lnTo>
                    <a:lnTo>
                      <a:pt x="200" y="227"/>
                    </a:lnTo>
                    <a:lnTo>
                      <a:pt x="200" y="227"/>
                    </a:lnTo>
                    <a:lnTo>
                      <a:pt x="202" y="224"/>
                    </a:lnTo>
                    <a:lnTo>
                      <a:pt x="204" y="224"/>
                    </a:lnTo>
                    <a:lnTo>
                      <a:pt x="205" y="225"/>
                    </a:lnTo>
                    <a:lnTo>
                      <a:pt x="205" y="225"/>
                    </a:lnTo>
                    <a:lnTo>
                      <a:pt x="205" y="229"/>
                    </a:lnTo>
                    <a:lnTo>
                      <a:pt x="207" y="230"/>
                    </a:lnTo>
                    <a:lnTo>
                      <a:pt x="209" y="230"/>
                    </a:lnTo>
                    <a:lnTo>
                      <a:pt x="209" y="230"/>
                    </a:lnTo>
                    <a:lnTo>
                      <a:pt x="212" y="229"/>
                    </a:lnTo>
                    <a:lnTo>
                      <a:pt x="216" y="227"/>
                    </a:lnTo>
                    <a:lnTo>
                      <a:pt x="216" y="227"/>
                    </a:lnTo>
                    <a:lnTo>
                      <a:pt x="217" y="224"/>
                    </a:lnTo>
                    <a:lnTo>
                      <a:pt x="217" y="220"/>
                    </a:lnTo>
                    <a:lnTo>
                      <a:pt x="221" y="214"/>
                    </a:lnTo>
                    <a:lnTo>
                      <a:pt x="221" y="214"/>
                    </a:lnTo>
                    <a:lnTo>
                      <a:pt x="222" y="210"/>
                    </a:lnTo>
                    <a:lnTo>
                      <a:pt x="224" y="210"/>
                    </a:lnTo>
                    <a:lnTo>
                      <a:pt x="226" y="212"/>
                    </a:lnTo>
                    <a:lnTo>
                      <a:pt x="226" y="212"/>
                    </a:lnTo>
                    <a:lnTo>
                      <a:pt x="227" y="215"/>
                    </a:lnTo>
                    <a:lnTo>
                      <a:pt x="227" y="217"/>
                    </a:lnTo>
                    <a:lnTo>
                      <a:pt x="231" y="217"/>
                    </a:lnTo>
                    <a:lnTo>
                      <a:pt x="231" y="217"/>
                    </a:lnTo>
                    <a:lnTo>
                      <a:pt x="231" y="212"/>
                    </a:lnTo>
                    <a:lnTo>
                      <a:pt x="231" y="207"/>
                    </a:lnTo>
                    <a:lnTo>
                      <a:pt x="231" y="207"/>
                    </a:lnTo>
                    <a:lnTo>
                      <a:pt x="233" y="202"/>
                    </a:lnTo>
                    <a:lnTo>
                      <a:pt x="236" y="198"/>
                    </a:lnTo>
                    <a:lnTo>
                      <a:pt x="236" y="198"/>
                    </a:lnTo>
                    <a:lnTo>
                      <a:pt x="241" y="190"/>
                    </a:lnTo>
                    <a:lnTo>
                      <a:pt x="243" y="185"/>
                    </a:lnTo>
                    <a:lnTo>
                      <a:pt x="241" y="181"/>
                    </a:lnTo>
                    <a:lnTo>
                      <a:pt x="239" y="181"/>
                    </a:lnTo>
                    <a:lnTo>
                      <a:pt x="239" y="181"/>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34" name="Freeform 34">
                <a:extLst>
                  <a:ext uri="{FF2B5EF4-FFF2-40B4-BE49-F238E27FC236}">
                    <a16:creationId xmlns:a16="http://schemas.microsoft.com/office/drawing/2014/main" id="{F55994AE-C699-C64A-A0F7-C929C946498C}"/>
                  </a:ext>
                </a:extLst>
              </p:cNvPr>
              <p:cNvSpPr>
                <a:spLocks/>
              </p:cNvSpPr>
              <p:nvPr/>
            </p:nvSpPr>
            <p:spPr bwMode="auto">
              <a:xfrm>
                <a:off x="8207375" y="1873251"/>
                <a:ext cx="823912" cy="482600"/>
              </a:xfrm>
              <a:custGeom>
                <a:avLst/>
                <a:gdLst>
                  <a:gd name="T0" fmla="*/ 388 w 519"/>
                  <a:gd name="T1" fmla="*/ 244 h 304"/>
                  <a:gd name="T2" fmla="*/ 161 w 519"/>
                  <a:gd name="T3" fmla="*/ 282 h 304"/>
                  <a:gd name="T4" fmla="*/ 1 w 519"/>
                  <a:gd name="T5" fmla="*/ 300 h 304"/>
                  <a:gd name="T6" fmla="*/ 5 w 519"/>
                  <a:gd name="T7" fmla="*/ 297 h 304"/>
                  <a:gd name="T8" fmla="*/ 18 w 519"/>
                  <a:gd name="T9" fmla="*/ 290 h 304"/>
                  <a:gd name="T10" fmla="*/ 35 w 519"/>
                  <a:gd name="T11" fmla="*/ 282 h 304"/>
                  <a:gd name="T12" fmla="*/ 40 w 519"/>
                  <a:gd name="T13" fmla="*/ 278 h 304"/>
                  <a:gd name="T14" fmla="*/ 47 w 519"/>
                  <a:gd name="T15" fmla="*/ 273 h 304"/>
                  <a:gd name="T16" fmla="*/ 49 w 519"/>
                  <a:gd name="T17" fmla="*/ 273 h 304"/>
                  <a:gd name="T18" fmla="*/ 57 w 519"/>
                  <a:gd name="T19" fmla="*/ 272 h 304"/>
                  <a:gd name="T20" fmla="*/ 61 w 519"/>
                  <a:gd name="T21" fmla="*/ 270 h 304"/>
                  <a:gd name="T22" fmla="*/ 71 w 519"/>
                  <a:gd name="T23" fmla="*/ 250 h 304"/>
                  <a:gd name="T24" fmla="*/ 83 w 519"/>
                  <a:gd name="T25" fmla="*/ 236 h 304"/>
                  <a:gd name="T26" fmla="*/ 90 w 519"/>
                  <a:gd name="T27" fmla="*/ 231 h 304"/>
                  <a:gd name="T28" fmla="*/ 101 w 519"/>
                  <a:gd name="T29" fmla="*/ 219 h 304"/>
                  <a:gd name="T30" fmla="*/ 110 w 519"/>
                  <a:gd name="T31" fmla="*/ 219 h 304"/>
                  <a:gd name="T32" fmla="*/ 117 w 519"/>
                  <a:gd name="T33" fmla="*/ 229 h 304"/>
                  <a:gd name="T34" fmla="*/ 120 w 519"/>
                  <a:gd name="T35" fmla="*/ 236 h 304"/>
                  <a:gd name="T36" fmla="*/ 142 w 519"/>
                  <a:gd name="T37" fmla="*/ 234 h 304"/>
                  <a:gd name="T38" fmla="*/ 157 w 519"/>
                  <a:gd name="T39" fmla="*/ 231 h 304"/>
                  <a:gd name="T40" fmla="*/ 173 w 519"/>
                  <a:gd name="T41" fmla="*/ 222 h 304"/>
                  <a:gd name="T42" fmla="*/ 186 w 519"/>
                  <a:gd name="T43" fmla="*/ 214 h 304"/>
                  <a:gd name="T44" fmla="*/ 193 w 519"/>
                  <a:gd name="T45" fmla="*/ 211 h 304"/>
                  <a:gd name="T46" fmla="*/ 198 w 519"/>
                  <a:gd name="T47" fmla="*/ 205 h 304"/>
                  <a:gd name="T48" fmla="*/ 207 w 519"/>
                  <a:gd name="T49" fmla="*/ 195 h 304"/>
                  <a:gd name="T50" fmla="*/ 217 w 519"/>
                  <a:gd name="T51" fmla="*/ 178 h 304"/>
                  <a:gd name="T52" fmla="*/ 224 w 519"/>
                  <a:gd name="T53" fmla="*/ 154 h 304"/>
                  <a:gd name="T54" fmla="*/ 229 w 519"/>
                  <a:gd name="T55" fmla="*/ 149 h 304"/>
                  <a:gd name="T56" fmla="*/ 234 w 519"/>
                  <a:gd name="T57" fmla="*/ 146 h 304"/>
                  <a:gd name="T58" fmla="*/ 236 w 519"/>
                  <a:gd name="T59" fmla="*/ 139 h 304"/>
                  <a:gd name="T60" fmla="*/ 241 w 519"/>
                  <a:gd name="T61" fmla="*/ 129 h 304"/>
                  <a:gd name="T62" fmla="*/ 246 w 519"/>
                  <a:gd name="T63" fmla="*/ 109 h 304"/>
                  <a:gd name="T64" fmla="*/ 252 w 519"/>
                  <a:gd name="T65" fmla="*/ 104 h 304"/>
                  <a:gd name="T66" fmla="*/ 261 w 519"/>
                  <a:gd name="T67" fmla="*/ 102 h 304"/>
                  <a:gd name="T68" fmla="*/ 268 w 519"/>
                  <a:gd name="T69" fmla="*/ 104 h 304"/>
                  <a:gd name="T70" fmla="*/ 275 w 519"/>
                  <a:gd name="T71" fmla="*/ 97 h 304"/>
                  <a:gd name="T72" fmla="*/ 285 w 519"/>
                  <a:gd name="T73" fmla="*/ 78 h 304"/>
                  <a:gd name="T74" fmla="*/ 290 w 519"/>
                  <a:gd name="T75" fmla="*/ 68 h 304"/>
                  <a:gd name="T76" fmla="*/ 293 w 519"/>
                  <a:gd name="T77" fmla="*/ 66 h 304"/>
                  <a:gd name="T78" fmla="*/ 298 w 519"/>
                  <a:gd name="T79" fmla="*/ 59 h 304"/>
                  <a:gd name="T80" fmla="*/ 307 w 519"/>
                  <a:gd name="T81" fmla="*/ 41 h 304"/>
                  <a:gd name="T82" fmla="*/ 310 w 519"/>
                  <a:gd name="T83" fmla="*/ 34 h 304"/>
                  <a:gd name="T84" fmla="*/ 312 w 519"/>
                  <a:gd name="T85" fmla="*/ 17 h 304"/>
                  <a:gd name="T86" fmla="*/ 327 w 519"/>
                  <a:gd name="T87" fmla="*/ 0 h 304"/>
                  <a:gd name="T88" fmla="*/ 347 w 519"/>
                  <a:gd name="T89" fmla="*/ 7 h 304"/>
                  <a:gd name="T90" fmla="*/ 354 w 519"/>
                  <a:gd name="T91" fmla="*/ 12 h 304"/>
                  <a:gd name="T92" fmla="*/ 358 w 519"/>
                  <a:gd name="T93" fmla="*/ 15 h 304"/>
                  <a:gd name="T94" fmla="*/ 368 w 519"/>
                  <a:gd name="T95" fmla="*/ 17 h 304"/>
                  <a:gd name="T96" fmla="*/ 371 w 519"/>
                  <a:gd name="T97" fmla="*/ 24 h 304"/>
                  <a:gd name="T98" fmla="*/ 375 w 519"/>
                  <a:gd name="T99" fmla="*/ 29 h 304"/>
                  <a:gd name="T100" fmla="*/ 376 w 519"/>
                  <a:gd name="T101" fmla="*/ 31 h 304"/>
                  <a:gd name="T102" fmla="*/ 400 w 519"/>
                  <a:gd name="T103" fmla="*/ 44 h 304"/>
                  <a:gd name="T104" fmla="*/ 400 w 519"/>
                  <a:gd name="T105" fmla="*/ 53 h 304"/>
                  <a:gd name="T106" fmla="*/ 402 w 519"/>
                  <a:gd name="T107" fmla="*/ 65 h 304"/>
                  <a:gd name="T108" fmla="*/ 393 w 519"/>
                  <a:gd name="T109" fmla="*/ 80 h 304"/>
                  <a:gd name="T110" fmla="*/ 405 w 519"/>
                  <a:gd name="T111" fmla="*/ 88 h 304"/>
                  <a:gd name="T112" fmla="*/ 468 w 519"/>
                  <a:gd name="T113" fmla="*/ 110 h 304"/>
                  <a:gd name="T114" fmla="*/ 475 w 519"/>
                  <a:gd name="T115" fmla="*/ 144 h 304"/>
                  <a:gd name="T116" fmla="*/ 463 w 519"/>
                  <a:gd name="T117" fmla="*/ 160 h 304"/>
                  <a:gd name="T118" fmla="*/ 497 w 519"/>
                  <a:gd name="T119" fmla="*/ 187 h 304"/>
                  <a:gd name="T120" fmla="*/ 519 w 519"/>
                  <a:gd name="T121" fmla="*/ 216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9" h="304">
                    <a:moveTo>
                      <a:pt x="519" y="222"/>
                    </a:moveTo>
                    <a:lnTo>
                      <a:pt x="519" y="222"/>
                    </a:lnTo>
                    <a:lnTo>
                      <a:pt x="519" y="222"/>
                    </a:lnTo>
                    <a:lnTo>
                      <a:pt x="519" y="222"/>
                    </a:lnTo>
                    <a:lnTo>
                      <a:pt x="519" y="222"/>
                    </a:lnTo>
                    <a:lnTo>
                      <a:pt x="519" y="222"/>
                    </a:lnTo>
                    <a:lnTo>
                      <a:pt x="519" y="222"/>
                    </a:lnTo>
                    <a:lnTo>
                      <a:pt x="517" y="222"/>
                    </a:lnTo>
                    <a:lnTo>
                      <a:pt x="517" y="222"/>
                    </a:lnTo>
                    <a:lnTo>
                      <a:pt x="517" y="222"/>
                    </a:lnTo>
                    <a:lnTo>
                      <a:pt x="517" y="222"/>
                    </a:lnTo>
                    <a:lnTo>
                      <a:pt x="388" y="244"/>
                    </a:lnTo>
                    <a:lnTo>
                      <a:pt x="388" y="244"/>
                    </a:lnTo>
                    <a:lnTo>
                      <a:pt x="387" y="244"/>
                    </a:lnTo>
                    <a:lnTo>
                      <a:pt x="387" y="244"/>
                    </a:lnTo>
                    <a:lnTo>
                      <a:pt x="290" y="261"/>
                    </a:lnTo>
                    <a:lnTo>
                      <a:pt x="290" y="261"/>
                    </a:lnTo>
                    <a:lnTo>
                      <a:pt x="290" y="261"/>
                    </a:lnTo>
                    <a:lnTo>
                      <a:pt x="290" y="261"/>
                    </a:lnTo>
                    <a:lnTo>
                      <a:pt x="286" y="261"/>
                    </a:lnTo>
                    <a:lnTo>
                      <a:pt x="286" y="261"/>
                    </a:lnTo>
                    <a:lnTo>
                      <a:pt x="203" y="275"/>
                    </a:lnTo>
                    <a:lnTo>
                      <a:pt x="203" y="275"/>
                    </a:lnTo>
                    <a:lnTo>
                      <a:pt x="198" y="275"/>
                    </a:lnTo>
                    <a:lnTo>
                      <a:pt x="198" y="275"/>
                    </a:lnTo>
                    <a:lnTo>
                      <a:pt x="161" y="282"/>
                    </a:lnTo>
                    <a:lnTo>
                      <a:pt x="161" y="282"/>
                    </a:lnTo>
                    <a:lnTo>
                      <a:pt x="127" y="287"/>
                    </a:lnTo>
                    <a:lnTo>
                      <a:pt x="127" y="287"/>
                    </a:lnTo>
                    <a:lnTo>
                      <a:pt x="125" y="287"/>
                    </a:lnTo>
                    <a:lnTo>
                      <a:pt x="125" y="287"/>
                    </a:lnTo>
                    <a:lnTo>
                      <a:pt x="0" y="304"/>
                    </a:lnTo>
                    <a:lnTo>
                      <a:pt x="0" y="304"/>
                    </a:lnTo>
                    <a:lnTo>
                      <a:pt x="0" y="302"/>
                    </a:lnTo>
                    <a:lnTo>
                      <a:pt x="0" y="302"/>
                    </a:lnTo>
                    <a:lnTo>
                      <a:pt x="0" y="302"/>
                    </a:lnTo>
                    <a:lnTo>
                      <a:pt x="0" y="302"/>
                    </a:lnTo>
                    <a:lnTo>
                      <a:pt x="1" y="300"/>
                    </a:lnTo>
                    <a:lnTo>
                      <a:pt x="1" y="300"/>
                    </a:lnTo>
                    <a:lnTo>
                      <a:pt x="1" y="300"/>
                    </a:lnTo>
                    <a:lnTo>
                      <a:pt x="1" y="300"/>
                    </a:lnTo>
                    <a:lnTo>
                      <a:pt x="1" y="300"/>
                    </a:lnTo>
                    <a:lnTo>
                      <a:pt x="1" y="300"/>
                    </a:lnTo>
                    <a:lnTo>
                      <a:pt x="1" y="300"/>
                    </a:lnTo>
                    <a:lnTo>
                      <a:pt x="1" y="300"/>
                    </a:lnTo>
                    <a:lnTo>
                      <a:pt x="3" y="300"/>
                    </a:lnTo>
                    <a:lnTo>
                      <a:pt x="3" y="300"/>
                    </a:lnTo>
                    <a:lnTo>
                      <a:pt x="3" y="299"/>
                    </a:lnTo>
                    <a:lnTo>
                      <a:pt x="3" y="299"/>
                    </a:lnTo>
                    <a:lnTo>
                      <a:pt x="3" y="299"/>
                    </a:lnTo>
                    <a:lnTo>
                      <a:pt x="3" y="299"/>
                    </a:lnTo>
                    <a:lnTo>
                      <a:pt x="5" y="297"/>
                    </a:lnTo>
                    <a:lnTo>
                      <a:pt x="5" y="297"/>
                    </a:lnTo>
                    <a:lnTo>
                      <a:pt x="5" y="297"/>
                    </a:lnTo>
                    <a:lnTo>
                      <a:pt x="5" y="297"/>
                    </a:lnTo>
                    <a:lnTo>
                      <a:pt x="8" y="295"/>
                    </a:lnTo>
                    <a:lnTo>
                      <a:pt x="8" y="295"/>
                    </a:lnTo>
                    <a:lnTo>
                      <a:pt x="10" y="294"/>
                    </a:lnTo>
                    <a:lnTo>
                      <a:pt x="10" y="294"/>
                    </a:lnTo>
                    <a:lnTo>
                      <a:pt x="15" y="292"/>
                    </a:lnTo>
                    <a:lnTo>
                      <a:pt x="15" y="292"/>
                    </a:lnTo>
                    <a:lnTo>
                      <a:pt x="15" y="292"/>
                    </a:lnTo>
                    <a:lnTo>
                      <a:pt x="15" y="292"/>
                    </a:lnTo>
                    <a:lnTo>
                      <a:pt x="18" y="290"/>
                    </a:lnTo>
                    <a:lnTo>
                      <a:pt x="18" y="290"/>
                    </a:lnTo>
                    <a:lnTo>
                      <a:pt x="20" y="290"/>
                    </a:lnTo>
                    <a:lnTo>
                      <a:pt x="20" y="290"/>
                    </a:lnTo>
                    <a:lnTo>
                      <a:pt x="22" y="290"/>
                    </a:lnTo>
                    <a:lnTo>
                      <a:pt x="22" y="290"/>
                    </a:lnTo>
                    <a:lnTo>
                      <a:pt x="23" y="289"/>
                    </a:lnTo>
                    <a:lnTo>
                      <a:pt x="23" y="289"/>
                    </a:lnTo>
                    <a:lnTo>
                      <a:pt x="27" y="287"/>
                    </a:lnTo>
                    <a:lnTo>
                      <a:pt x="27" y="287"/>
                    </a:lnTo>
                    <a:lnTo>
                      <a:pt x="28" y="285"/>
                    </a:lnTo>
                    <a:lnTo>
                      <a:pt x="28" y="285"/>
                    </a:lnTo>
                    <a:lnTo>
                      <a:pt x="34" y="283"/>
                    </a:lnTo>
                    <a:lnTo>
                      <a:pt x="34" y="283"/>
                    </a:lnTo>
                    <a:lnTo>
                      <a:pt x="35" y="282"/>
                    </a:lnTo>
                    <a:lnTo>
                      <a:pt x="35" y="282"/>
                    </a:lnTo>
                    <a:lnTo>
                      <a:pt x="37" y="282"/>
                    </a:lnTo>
                    <a:lnTo>
                      <a:pt x="37" y="282"/>
                    </a:lnTo>
                    <a:lnTo>
                      <a:pt x="39" y="280"/>
                    </a:lnTo>
                    <a:lnTo>
                      <a:pt x="39" y="280"/>
                    </a:lnTo>
                    <a:lnTo>
                      <a:pt x="40" y="280"/>
                    </a:lnTo>
                    <a:lnTo>
                      <a:pt x="40" y="280"/>
                    </a:lnTo>
                    <a:lnTo>
                      <a:pt x="40" y="280"/>
                    </a:lnTo>
                    <a:lnTo>
                      <a:pt x="40" y="280"/>
                    </a:lnTo>
                    <a:lnTo>
                      <a:pt x="40" y="280"/>
                    </a:lnTo>
                    <a:lnTo>
                      <a:pt x="40" y="280"/>
                    </a:lnTo>
                    <a:lnTo>
                      <a:pt x="40" y="278"/>
                    </a:lnTo>
                    <a:lnTo>
                      <a:pt x="40" y="278"/>
                    </a:lnTo>
                    <a:lnTo>
                      <a:pt x="42" y="278"/>
                    </a:lnTo>
                    <a:lnTo>
                      <a:pt x="42" y="278"/>
                    </a:lnTo>
                    <a:lnTo>
                      <a:pt x="42" y="278"/>
                    </a:lnTo>
                    <a:lnTo>
                      <a:pt x="42" y="278"/>
                    </a:lnTo>
                    <a:lnTo>
                      <a:pt x="45" y="275"/>
                    </a:lnTo>
                    <a:lnTo>
                      <a:pt x="45" y="275"/>
                    </a:lnTo>
                    <a:lnTo>
                      <a:pt x="45" y="275"/>
                    </a:lnTo>
                    <a:lnTo>
                      <a:pt x="45" y="275"/>
                    </a:lnTo>
                    <a:lnTo>
                      <a:pt x="45" y="273"/>
                    </a:lnTo>
                    <a:lnTo>
                      <a:pt x="45" y="273"/>
                    </a:lnTo>
                    <a:lnTo>
                      <a:pt x="47" y="273"/>
                    </a:lnTo>
                    <a:lnTo>
                      <a:pt x="47" y="273"/>
                    </a:lnTo>
                    <a:lnTo>
                      <a:pt x="47" y="273"/>
                    </a:lnTo>
                    <a:lnTo>
                      <a:pt x="47" y="273"/>
                    </a:lnTo>
                    <a:lnTo>
                      <a:pt x="47" y="273"/>
                    </a:lnTo>
                    <a:lnTo>
                      <a:pt x="47" y="273"/>
                    </a:lnTo>
                    <a:lnTo>
                      <a:pt x="47" y="273"/>
                    </a:lnTo>
                    <a:lnTo>
                      <a:pt x="47" y="273"/>
                    </a:lnTo>
                    <a:lnTo>
                      <a:pt x="47" y="273"/>
                    </a:lnTo>
                    <a:lnTo>
                      <a:pt x="47" y="273"/>
                    </a:lnTo>
                    <a:lnTo>
                      <a:pt x="49" y="273"/>
                    </a:lnTo>
                    <a:lnTo>
                      <a:pt x="49" y="273"/>
                    </a:lnTo>
                    <a:lnTo>
                      <a:pt x="49" y="273"/>
                    </a:lnTo>
                    <a:lnTo>
                      <a:pt x="49" y="273"/>
                    </a:lnTo>
                    <a:lnTo>
                      <a:pt x="49" y="273"/>
                    </a:lnTo>
                    <a:lnTo>
                      <a:pt x="49" y="273"/>
                    </a:lnTo>
                    <a:lnTo>
                      <a:pt x="49" y="273"/>
                    </a:lnTo>
                    <a:lnTo>
                      <a:pt x="49" y="273"/>
                    </a:lnTo>
                    <a:lnTo>
                      <a:pt x="51" y="273"/>
                    </a:lnTo>
                    <a:lnTo>
                      <a:pt x="51" y="273"/>
                    </a:lnTo>
                    <a:lnTo>
                      <a:pt x="51" y="272"/>
                    </a:lnTo>
                    <a:lnTo>
                      <a:pt x="51" y="272"/>
                    </a:lnTo>
                    <a:lnTo>
                      <a:pt x="54" y="272"/>
                    </a:lnTo>
                    <a:lnTo>
                      <a:pt x="54" y="272"/>
                    </a:lnTo>
                    <a:lnTo>
                      <a:pt x="56" y="272"/>
                    </a:lnTo>
                    <a:lnTo>
                      <a:pt x="56" y="272"/>
                    </a:lnTo>
                    <a:lnTo>
                      <a:pt x="57" y="272"/>
                    </a:lnTo>
                    <a:lnTo>
                      <a:pt x="57" y="272"/>
                    </a:lnTo>
                    <a:lnTo>
                      <a:pt x="57" y="272"/>
                    </a:lnTo>
                    <a:lnTo>
                      <a:pt x="57" y="272"/>
                    </a:lnTo>
                    <a:lnTo>
                      <a:pt x="57" y="272"/>
                    </a:lnTo>
                    <a:lnTo>
                      <a:pt x="57" y="272"/>
                    </a:lnTo>
                    <a:lnTo>
                      <a:pt x="57" y="272"/>
                    </a:lnTo>
                    <a:lnTo>
                      <a:pt x="59" y="272"/>
                    </a:lnTo>
                    <a:lnTo>
                      <a:pt x="59" y="272"/>
                    </a:lnTo>
                    <a:lnTo>
                      <a:pt x="59" y="270"/>
                    </a:lnTo>
                    <a:lnTo>
                      <a:pt x="59" y="270"/>
                    </a:lnTo>
                    <a:lnTo>
                      <a:pt x="61" y="270"/>
                    </a:lnTo>
                    <a:lnTo>
                      <a:pt x="61" y="270"/>
                    </a:lnTo>
                    <a:lnTo>
                      <a:pt x="61" y="270"/>
                    </a:lnTo>
                    <a:lnTo>
                      <a:pt x="61" y="270"/>
                    </a:lnTo>
                    <a:lnTo>
                      <a:pt x="61" y="270"/>
                    </a:lnTo>
                    <a:lnTo>
                      <a:pt x="61" y="270"/>
                    </a:lnTo>
                    <a:lnTo>
                      <a:pt x="61" y="270"/>
                    </a:lnTo>
                    <a:lnTo>
                      <a:pt x="61" y="270"/>
                    </a:lnTo>
                    <a:lnTo>
                      <a:pt x="61" y="268"/>
                    </a:lnTo>
                    <a:lnTo>
                      <a:pt x="61" y="268"/>
                    </a:lnTo>
                    <a:lnTo>
                      <a:pt x="61" y="268"/>
                    </a:lnTo>
                    <a:lnTo>
                      <a:pt x="61" y="268"/>
                    </a:lnTo>
                    <a:lnTo>
                      <a:pt x="62" y="268"/>
                    </a:lnTo>
                    <a:lnTo>
                      <a:pt x="62" y="268"/>
                    </a:lnTo>
                    <a:lnTo>
                      <a:pt x="64" y="265"/>
                    </a:lnTo>
                    <a:lnTo>
                      <a:pt x="64" y="265"/>
                    </a:lnTo>
                    <a:lnTo>
                      <a:pt x="69" y="255"/>
                    </a:lnTo>
                    <a:lnTo>
                      <a:pt x="71" y="250"/>
                    </a:lnTo>
                    <a:lnTo>
                      <a:pt x="74" y="244"/>
                    </a:lnTo>
                    <a:lnTo>
                      <a:pt x="74" y="244"/>
                    </a:lnTo>
                    <a:lnTo>
                      <a:pt x="78" y="241"/>
                    </a:lnTo>
                    <a:lnTo>
                      <a:pt x="78" y="241"/>
                    </a:lnTo>
                    <a:lnTo>
                      <a:pt x="78" y="241"/>
                    </a:lnTo>
                    <a:lnTo>
                      <a:pt x="78" y="241"/>
                    </a:lnTo>
                    <a:lnTo>
                      <a:pt x="79" y="239"/>
                    </a:lnTo>
                    <a:lnTo>
                      <a:pt x="79" y="239"/>
                    </a:lnTo>
                    <a:lnTo>
                      <a:pt x="79" y="239"/>
                    </a:lnTo>
                    <a:lnTo>
                      <a:pt x="79" y="239"/>
                    </a:lnTo>
                    <a:lnTo>
                      <a:pt x="81" y="238"/>
                    </a:lnTo>
                    <a:lnTo>
                      <a:pt x="81" y="238"/>
                    </a:lnTo>
                    <a:lnTo>
                      <a:pt x="83" y="236"/>
                    </a:lnTo>
                    <a:lnTo>
                      <a:pt x="83" y="236"/>
                    </a:lnTo>
                    <a:lnTo>
                      <a:pt x="84" y="234"/>
                    </a:lnTo>
                    <a:lnTo>
                      <a:pt x="84" y="234"/>
                    </a:lnTo>
                    <a:lnTo>
                      <a:pt x="84" y="234"/>
                    </a:lnTo>
                    <a:lnTo>
                      <a:pt x="84" y="234"/>
                    </a:lnTo>
                    <a:lnTo>
                      <a:pt x="84" y="234"/>
                    </a:lnTo>
                    <a:lnTo>
                      <a:pt x="84" y="234"/>
                    </a:lnTo>
                    <a:lnTo>
                      <a:pt x="86" y="233"/>
                    </a:lnTo>
                    <a:lnTo>
                      <a:pt x="86" y="233"/>
                    </a:lnTo>
                    <a:lnTo>
                      <a:pt x="86" y="233"/>
                    </a:lnTo>
                    <a:lnTo>
                      <a:pt x="86" y="233"/>
                    </a:lnTo>
                    <a:lnTo>
                      <a:pt x="90" y="231"/>
                    </a:lnTo>
                    <a:lnTo>
                      <a:pt x="90" y="231"/>
                    </a:lnTo>
                    <a:lnTo>
                      <a:pt x="91" y="229"/>
                    </a:lnTo>
                    <a:lnTo>
                      <a:pt x="91" y="229"/>
                    </a:lnTo>
                    <a:lnTo>
                      <a:pt x="91" y="229"/>
                    </a:lnTo>
                    <a:lnTo>
                      <a:pt x="91" y="229"/>
                    </a:lnTo>
                    <a:lnTo>
                      <a:pt x="93" y="229"/>
                    </a:lnTo>
                    <a:lnTo>
                      <a:pt x="93" y="229"/>
                    </a:lnTo>
                    <a:lnTo>
                      <a:pt x="98" y="224"/>
                    </a:lnTo>
                    <a:lnTo>
                      <a:pt x="101" y="219"/>
                    </a:lnTo>
                    <a:lnTo>
                      <a:pt x="101" y="219"/>
                    </a:lnTo>
                    <a:lnTo>
                      <a:pt x="101" y="219"/>
                    </a:lnTo>
                    <a:lnTo>
                      <a:pt x="101" y="219"/>
                    </a:lnTo>
                    <a:lnTo>
                      <a:pt x="101" y="219"/>
                    </a:lnTo>
                    <a:lnTo>
                      <a:pt x="101" y="219"/>
                    </a:lnTo>
                    <a:lnTo>
                      <a:pt x="101" y="219"/>
                    </a:lnTo>
                    <a:lnTo>
                      <a:pt x="101" y="219"/>
                    </a:lnTo>
                    <a:lnTo>
                      <a:pt x="101" y="219"/>
                    </a:lnTo>
                    <a:lnTo>
                      <a:pt x="101" y="219"/>
                    </a:lnTo>
                    <a:lnTo>
                      <a:pt x="101" y="219"/>
                    </a:lnTo>
                    <a:lnTo>
                      <a:pt x="101" y="219"/>
                    </a:lnTo>
                    <a:lnTo>
                      <a:pt x="101" y="219"/>
                    </a:lnTo>
                    <a:lnTo>
                      <a:pt x="107" y="217"/>
                    </a:lnTo>
                    <a:lnTo>
                      <a:pt x="107" y="217"/>
                    </a:lnTo>
                    <a:lnTo>
                      <a:pt x="108" y="217"/>
                    </a:lnTo>
                    <a:lnTo>
                      <a:pt x="108" y="217"/>
                    </a:lnTo>
                    <a:lnTo>
                      <a:pt x="108" y="217"/>
                    </a:lnTo>
                    <a:lnTo>
                      <a:pt x="110" y="219"/>
                    </a:lnTo>
                    <a:lnTo>
                      <a:pt x="110" y="219"/>
                    </a:lnTo>
                    <a:lnTo>
                      <a:pt x="110" y="219"/>
                    </a:lnTo>
                    <a:lnTo>
                      <a:pt x="110" y="219"/>
                    </a:lnTo>
                    <a:lnTo>
                      <a:pt x="110" y="221"/>
                    </a:lnTo>
                    <a:lnTo>
                      <a:pt x="110" y="221"/>
                    </a:lnTo>
                    <a:lnTo>
                      <a:pt x="110" y="221"/>
                    </a:lnTo>
                    <a:lnTo>
                      <a:pt x="110" y="221"/>
                    </a:lnTo>
                    <a:lnTo>
                      <a:pt x="112" y="221"/>
                    </a:lnTo>
                    <a:lnTo>
                      <a:pt x="112" y="221"/>
                    </a:lnTo>
                    <a:lnTo>
                      <a:pt x="112" y="221"/>
                    </a:lnTo>
                    <a:lnTo>
                      <a:pt x="112" y="221"/>
                    </a:lnTo>
                    <a:lnTo>
                      <a:pt x="115" y="226"/>
                    </a:lnTo>
                    <a:lnTo>
                      <a:pt x="117" y="229"/>
                    </a:lnTo>
                    <a:lnTo>
                      <a:pt x="117" y="229"/>
                    </a:lnTo>
                    <a:lnTo>
                      <a:pt x="118" y="231"/>
                    </a:lnTo>
                    <a:lnTo>
                      <a:pt x="118" y="231"/>
                    </a:lnTo>
                    <a:lnTo>
                      <a:pt x="118" y="231"/>
                    </a:lnTo>
                    <a:lnTo>
                      <a:pt x="118" y="231"/>
                    </a:lnTo>
                    <a:lnTo>
                      <a:pt x="118" y="233"/>
                    </a:lnTo>
                    <a:lnTo>
                      <a:pt x="118" y="233"/>
                    </a:lnTo>
                    <a:lnTo>
                      <a:pt x="118" y="233"/>
                    </a:lnTo>
                    <a:lnTo>
                      <a:pt x="118" y="233"/>
                    </a:lnTo>
                    <a:lnTo>
                      <a:pt x="120" y="236"/>
                    </a:lnTo>
                    <a:lnTo>
                      <a:pt x="120" y="236"/>
                    </a:lnTo>
                    <a:lnTo>
                      <a:pt x="120" y="236"/>
                    </a:lnTo>
                    <a:lnTo>
                      <a:pt x="120" y="236"/>
                    </a:lnTo>
                    <a:lnTo>
                      <a:pt x="122" y="238"/>
                    </a:lnTo>
                    <a:lnTo>
                      <a:pt x="122" y="238"/>
                    </a:lnTo>
                    <a:lnTo>
                      <a:pt x="127" y="238"/>
                    </a:lnTo>
                    <a:lnTo>
                      <a:pt x="127" y="238"/>
                    </a:lnTo>
                    <a:lnTo>
                      <a:pt x="130" y="236"/>
                    </a:lnTo>
                    <a:lnTo>
                      <a:pt x="130" y="236"/>
                    </a:lnTo>
                    <a:lnTo>
                      <a:pt x="130" y="236"/>
                    </a:lnTo>
                    <a:lnTo>
                      <a:pt x="132" y="236"/>
                    </a:lnTo>
                    <a:lnTo>
                      <a:pt x="132" y="236"/>
                    </a:lnTo>
                    <a:lnTo>
                      <a:pt x="132" y="236"/>
                    </a:lnTo>
                    <a:lnTo>
                      <a:pt x="135" y="234"/>
                    </a:lnTo>
                    <a:lnTo>
                      <a:pt x="135" y="234"/>
                    </a:lnTo>
                    <a:lnTo>
                      <a:pt x="142" y="234"/>
                    </a:lnTo>
                    <a:lnTo>
                      <a:pt x="142" y="234"/>
                    </a:lnTo>
                    <a:lnTo>
                      <a:pt x="144" y="233"/>
                    </a:lnTo>
                    <a:lnTo>
                      <a:pt x="144" y="233"/>
                    </a:lnTo>
                    <a:lnTo>
                      <a:pt x="151" y="233"/>
                    </a:lnTo>
                    <a:lnTo>
                      <a:pt x="151" y="233"/>
                    </a:lnTo>
                    <a:lnTo>
                      <a:pt x="156" y="233"/>
                    </a:lnTo>
                    <a:lnTo>
                      <a:pt x="156" y="233"/>
                    </a:lnTo>
                    <a:lnTo>
                      <a:pt x="156" y="233"/>
                    </a:lnTo>
                    <a:lnTo>
                      <a:pt x="156" y="233"/>
                    </a:lnTo>
                    <a:lnTo>
                      <a:pt x="157" y="231"/>
                    </a:lnTo>
                    <a:lnTo>
                      <a:pt x="157" y="231"/>
                    </a:lnTo>
                    <a:lnTo>
                      <a:pt x="157" y="231"/>
                    </a:lnTo>
                    <a:lnTo>
                      <a:pt x="157" y="231"/>
                    </a:lnTo>
                    <a:lnTo>
                      <a:pt x="159" y="231"/>
                    </a:lnTo>
                    <a:lnTo>
                      <a:pt x="159" y="231"/>
                    </a:lnTo>
                    <a:lnTo>
                      <a:pt x="161" y="229"/>
                    </a:lnTo>
                    <a:lnTo>
                      <a:pt x="161" y="229"/>
                    </a:lnTo>
                    <a:lnTo>
                      <a:pt x="166" y="226"/>
                    </a:lnTo>
                    <a:lnTo>
                      <a:pt x="166" y="226"/>
                    </a:lnTo>
                    <a:lnTo>
                      <a:pt x="166" y="226"/>
                    </a:lnTo>
                    <a:lnTo>
                      <a:pt x="171" y="222"/>
                    </a:lnTo>
                    <a:lnTo>
                      <a:pt x="171" y="222"/>
                    </a:lnTo>
                    <a:lnTo>
                      <a:pt x="171" y="222"/>
                    </a:lnTo>
                    <a:lnTo>
                      <a:pt x="173" y="222"/>
                    </a:lnTo>
                    <a:lnTo>
                      <a:pt x="173" y="222"/>
                    </a:lnTo>
                    <a:lnTo>
                      <a:pt x="173" y="222"/>
                    </a:lnTo>
                    <a:lnTo>
                      <a:pt x="174" y="221"/>
                    </a:lnTo>
                    <a:lnTo>
                      <a:pt x="174" y="221"/>
                    </a:lnTo>
                    <a:lnTo>
                      <a:pt x="174" y="221"/>
                    </a:lnTo>
                    <a:lnTo>
                      <a:pt x="174" y="221"/>
                    </a:lnTo>
                    <a:lnTo>
                      <a:pt x="174" y="221"/>
                    </a:lnTo>
                    <a:lnTo>
                      <a:pt x="176" y="219"/>
                    </a:lnTo>
                    <a:lnTo>
                      <a:pt x="176" y="219"/>
                    </a:lnTo>
                    <a:lnTo>
                      <a:pt x="181" y="216"/>
                    </a:lnTo>
                    <a:lnTo>
                      <a:pt x="181" y="216"/>
                    </a:lnTo>
                    <a:lnTo>
                      <a:pt x="183" y="214"/>
                    </a:lnTo>
                    <a:lnTo>
                      <a:pt x="183" y="214"/>
                    </a:lnTo>
                    <a:lnTo>
                      <a:pt x="186" y="214"/>
                    </a:lnTo>
                    <a:lnTo>
                      <a:pt x="186" y="214"/>
                    </a:lnTo>
                    <a:lnTo>
                      <a:pt x="186" y="212"/>
                    </a:lnTo>
                    <a:lnTo>
                      <a:pt x="186" y="212"/>
                    </a:lnTo>
                    <a:lnTo>
                      <a:pt x="186" y="212"/>
                    </a:lnTo>
                    <a:lnTo>
                      <a:pt x="186" y="212"/>
                    </a:lnTo>
                    <a:lnTo>
                      <a:pt x="188" y="212"/>
                    </a:lnTo>
                    <a:lnTo>
                      <a:pt x="188" y="212"/>
                    </a:lnTo>
                    <a:lnTo>
                      <a:pt x="188" y="212"/>
                    </a:lnTo>
                    <a:lnTo>
                      <a:pt x="190" y="212"/>
                    </a:lnTo>
                    <a:lnTo>
                      <a:pt x="190" y="212"/>
                    </a:lnTo>
                    <a:lnTo>
                      <a:pt x="191" y="211"/>
                    </a:lnTo>
                    <a:lnTo>
                      <a:pt x="191" y="211"/>
                    </a:lnTo>
                    <a:lnTo>
                      <a:pt x="193" y="211"/>
                    </a:lnTo>
                    <a:lnTo>
                      <a:pt x="193" y="211"/>
                    </a:lnTo>
                    <a:lnTo>
                      <a:pt x="193" y="211"/>
                    </a:lnTo>
                    <a:lnTo>
                      <a:pt x="193" y="209"/>
                    </a:lnTo>
                    <a:lnTo>
                      <a:pt x="193" y="209"/>
                    </a:lnTo>
                    <a:lnTo>
                      <a:pt x="195" y="207"/>
                    </a:lnTo>
                    <a:lnTo>
                      <a:pt x="195" y="207"/>
                    </a:lnTo>
                    <a:lnTo>
                      <a:pt x="196" y="207"/>
                    </a:lnTo>
                    <a:lnTo>
                      <a:pt x="196" y="207"/>
                    </a:lnTo>
                    <a:lnTo>
                      <a:pt x="196" y="205"/>
                    </a:lnTo>
                    <a:lnTo>
                      <a:pt x="196" y="205"/>
                    </a:lnTo>
                    <a:lnTo>
                      <a:pt x="196" y="205"/>
                    </a:lnTo>
                    <a:lnTo>
                      <a:pt x="196" y="205"/>
                    </a:lnTo>
                    <a:lnTo>
                      <a:pt x="198" y="205"/>
                    </a:lnTo>
                    <a:lnTo>
                      <a:pt x="198" y="205"/>
                    </a:lnTo>
                    <a:lnTo>
                      <a:pt x="198" y="205"/>
                    </a:lnTo>
                    <a:lnTo>
                      <a:pt x="198" y="205"/>
                    </a:lnTo>
                    <a:lnTo>
                      <a:pt x="203" y="199"/>
                    </a:lnTo>
                    <a:lnTo>
                      <a:pt x="203" y="199"/>
                    </a:lnTo>
                    <a:lnTo>
                      <a:pt x="205" y="199"/>
                    </a:lnTo>
                    <a:lnTo>
                      <a:pt x="205" y="199"/>
                    </a:lnTo>
                    <a:lnTo>
                      <a:pt x="205" y="199"/>
                    </a:lnTo>
                    <a:lnTo>
                      <a:pt x="205" y="199"/>
                    </a:lnTo>
                    <a:lnTo>
                      <a:pt x="207" y="197"/>
                    </a:lnTo>
                    <a:lnTo>
                      <a:pt x="207" y="197"/>
                    </a:lnTo>
                    <a:lnTo>
                      <a:pt x="207" y="197"/>
                    </a:lnTo>
                    <a:lnTo>
                      <a:pt x="207" y="197"/>
                    </a:lnTo>
                    <a:lnTo>
                      <a:pt x="207" y="195"/>
                    </a:lnTo>
                    <a:lnTo>
                      <a:pt x="207" y="195"/>
                    </a:lnTo>
                    <a:lnTo>
                      <a:pt x="208" y="195"/>
                    </a:lnTo>
                    <a:lnTo>
                      <a:pt x="208" y="195"/>
                    </a:lnTo>
                    <a:lnTo>
                      <a:pt x="208" y="195"/>
                    </a:lnTo>
                    <a:lnTo>
                      <a:pt x="208" y="195"/>
                    </a:lnTo>
                    <a:lnTo>
                      <a:pt x="208" y="194"/>
                    </a:lnTo>
                    <a:lnTo>
                      <a:pt x="208" y="194"/>
                    </a:lnTo>
                    <a:lnTo>
                      <a:pt x="210" y="192"/>
                    </a:lnTo>
                    <a:lnTo>
                      <a:pt x="210" y="192"/>
                    </a:lnTo>
                    <a:lnTo>
                      <a:pt x="217" y="178"/>
                    </a:lnTo>
                    <a:lnTo>
                      <a:pt x="217" y="178"/>
                    </a:lnTo>
                    <a:lnTo>
                      <a:pt x="217" y="178"/>
                    </a:lnTo>
                    <a:lnTo>
                      <a:pt x="217" y="178"/>
                    </a:lnTo>
                    <a:lnTo>
                      <a:pt x="219" y="175"/>
                    </a:lnTo>
                    <a:lnTo>
                      <a:pt x="219" y="175"/>
                    </a:lnTo>
                    <a:lnTo>
                      <a:pt x="219" y="175"/>
                    </a:lnTo>
                    <a:lnTo>
                      <a:pt x="219" y="171"/>
                    </a:lnTo>
                    <a:lnTo>
                      <a:pt x="219" y="171"/>
                    </a:lnTo>
                    <a:lnTo>
                      <a:pt x="224" y="158"/>
                    </a:lnTo>
                    <a:lnTo>
                      <a:pt x="224" y="158"/>
                    </a:lnTo>
                    <a:lnTo>
                      <a:pt x="224" y="156"/>
                    </a:lnTo>
                    <a:lnTo>
                      <a:pt x="224" y="156"/>
                    </a:lnTo>
                    <a:lnTo>
                      <a:pt x="224" y="156"/>
                    </a:lnTo>
                    <a:lnTo>
                      <a:pt x="224" y="156"/>
                    </a:lnTo>
                    <a:lnTo>
                      <a:pt x="224" y="156"/>
                    </a:lnTo>
                    <a:lnTo>
                      <a:pt x="224" y="154"/>
                    </a:lnTo>
                    <a:lnTo>
                      <a:pt x="224" y="154"/>
                    </a:lnTo>
                    <a:lnTo>
                      <a:pt x="224" y="154"/>
                    </a:lnTo>
                    <a:lnTo>
                      <a:pt x="224" y="154"/>
                    </a:lnTo>
                    <a:lnTo>
                      <a:pt x="224" y="153"/>
                    </a:lnTo>
                    <a:lnTo>
                      <a:pt x="224" y="153"/>
                    </a:lnTo>
                    <a:lnTo>
                      <a:pt x="227" y="151"/>
                    </a:lnTo>
                    <a:lnTo>
                      <a:pt x="227" y="151"/>
                    </a:lnTo>
                    <a:lnTo>
                      <a:pt x="227" y="151"/>
                    </a:lnTo>
                    <a:lnTo>
                      <a:pt x="227" y="151"/>
                    </a:lnTo>
                    <a:lnTo>
                      <a:pt x="227" y="149"/>
                    </a:lnTo>
                    <a:lnTo>
                      <a:pt x="227" y="149"/>
                    </a:lnTo>
                    <a:lnTo>
                      <a:pt x="229" y="149"/>
                    </a:lnTo>
                    <a:lnTo>
                      <a:pt x="229" y="149"/>
                    </a:lnTo>
                    <a:lnTo>
                      <a:pt x="229" y="149"/>
                    </a:lnTo>
                    <a:lnTo>
                      <a:pt x="229" y="149"/>
                    </a:lnTo>
                    <a:lnTo>
                      <a:pt x="230" y="149"/>
                    </a:lnTo>
                    <a:lnTo>
                      <a:pt x="230" y="149"/>
                    </a:lnTo>
                    <a:lnTo>
                      <a:pt x="230" y="149"/>
                    </a:lnTo>
                    <a:lnTo>
                      <a:pt x="232" y="148"/>
                    </a:lnTo>
                    <a:lnTo>
                      <a:pt x="232" y="148"/>
                    </a:lnTo>
                    <a:lnTo>
                      <a:pt x="232" y="148"/>
                    </a:lnTo>
                    <a:lnTo>
                      <a:pt x="232" y="148"/>
                    </a:lnTo>
                    <a:lnTo>
                      <a:pt x="232" y="148"/>
                    </a:lnTo>
                    <a:lnTo>
                      <a:pt x="232" y="148"/>
                    </a:lnTo>
                    <a:lnTo>
                      <a:pt x="232" y="148"/>
                    </a:lnTo>
                    <a:lnTo>
                      <a:pt x="234" y="146"/>
                    </a:lnTo>
                    <a:lnTo>
                      <a:pt x="234" y="146"/>
                    </a:lnTo>
                    <a:lnTo>
                      <a:pt x="236" y="146"/>
                    </a:lnTo>
                    <a:lnTo>
                      <a:pt x="236" y="146"/>
                    </a:lnTo>
                    <a:lnTo>
                      <a:pt x="236" y="144"/>
                    </a:lnTo>
                    <a:lnTo>
                      <a:pt x="236" y="144"/>
                    </a:lnTo>
                    <a:lnTo>
                      <a:pt x="236" y="144"/>
                    </a:lnTo>
                    <a:lnTo>
                      <a:pt x="236" y="144"/>
                    </a:lnTo>
                    <a:lnTo>
                      <a:pt x="236" y="144"/>
                    </a:lnTo>
                    <a:lnTo>
                      <a:pt x="236" y="143"/>
                    </a:lnTo>
                    <a:lnTo>
                      <a:pt x="236" y="143"/>
                    </a:lnTo>
                    <a:lnTo>
                      <a:pt x="236" y="141"/>
                    </a:lnTo>
                    <a:lnTo>
                      <a:pt x="236" y="141"/>
                    </a:lnTo>
                    <a:lnTo>
                      <a:pt x="236" y="139"/>
                    </a:lnTo>
                    <a:lnTo>
                      <a:pt x="236" y="139"/>
                    </a:lnTo>
                    <a:lnTo>
                      <a:pt x="236" y="136"/>
                    </a:lnTo>
                    <a:lnTo>
                      <a:pt x="236" y="136"/>
                    </a:lnTo>
                    <a:lnTo>
                      <a:pt x="236" y="136"/>
                    </a:lnTo>
                    <a:lnTo>
                      <a:pt x="236" y="136"/>
                    </a:lnTo>
                    <a:lnTo>
                      <a:pt x="237" y="136"/>
                    </a:lnTo>
                    <a:lnTo>
                      <a:pt x="237" y="136"/>
                    </a:lnTo>
                    <a:lnTo>
                      <a:pt x="237" y="134"/>
                    </a:lnTo>
                    <a:lnTo>
                      <a:pt x="237" y="134"/>
                    </a:lnTo>
                    <a:lnTo>
                      <a:pt x="237" y="134"/>
                    </a:lnTo>
                    <a:lnTo>
                      <a:pt x="237" y="134"/>
                    </a:lnTo>
                    <a:lnTo>
                      <a:pt x="241" y="129"/>
                    </a:lnTo>
                    <a:lnTo>
                      <a:pt x="241" y="129"/>
                    </a:lnTo>
                    <a:lnTo>
                      <a:pt x="241" y="129"/>
                    </a:lnTo>
                    <a:lnTo>
                      <a:pt x="241" y="129"/>
                    </a:lnTo>
                    <a:lnTo>
                      <a:pt x="241" y="127"/>
                    </a:lnTo>
                    <a:lnTo>
                      <a:pt x="241" y="127"/>
                    </a:lnTo>
                    <a:lnTo>
                      <a:pt x="241" y="127"/>
                    </a:lnTo>
                    <a:lnTo>
                      <a:pt x="241" y="127"/>
                    </a:lnTo>
                    <a:lnTo>
                      <a:pt x="241" y="124"/>
                    </a:lnTo>
                    <a:lnTo>
                      <a:pt x="241" y="124"/>
                    </a:lnTo>
                    <a:lnTo>
                      <a:pt x="242" y="115"/>
                    </a:lnTo>
                    <a:lnTo>
                      <a:pt x="242" y="115"/>
                    </a:lnTo>
                    <a:lnTo>
                      <a:pt x="244" y="114"/>
                    </a:lnTo>
                    <a:lnTo>
                      <a:pt x="244" y="114"/>
                    </a:lnTo>
                    <a:lnTo>
                      <a:pt x="246" y="109"/>
                    </a:lnTo>
                    <a:lnTo>
                      <a:pt x="247" y="105"/>
                    </a:lnTo>
                    <a:lnTo>
                      <a:pt x="247" y="105"/>
                    </a:lnTo>
                    <a:lnTo>
                      <a:pt x="249" y="105"/>
                    </a:lnTo>
                    <a:lnTo>
                      <a:pt x="249" y="105"/>
                    </a:lnTo>
                    <a:lnTo>
                      <a:pt x="249" y="105"/>
                    </a:lnTo>
                    <a:lnTo>
                      <a:pt x="249" y="105"/>
                    </a:lnTo>
                    <a:lnTo>
                      <a:pt x="251" y="104"/>
                    </a:lnTo>
                    <a:lnTo>
                      <a:pt x="251" y="104"/>
                    </a:lnTo>
                    <a:lnTo>
                      <a:pt x="251" y="104"/>
                    </a:lnTo>
                    <a:lnTo>
                      <a:pt x="251" y="104"/>
                    </a:lnTo>
                    <a:lnTo>
                      <a:pt x="251" y="104"/>
                    </a:lnTo>
                    <a:lnTo>
                      <a:pt x="251" y="104"/>
                    </a:lnTo>
                    <a:lnTo>
                      <a:pt x="252" y="104"/>
                    </a:lnTo>
                    <a:lnTo>
                      <a:pt x="252" y="104"/>
                    </a:lnTo>
                    <a:lnTo>
                      <a:pt x="252" y="102"/>
                    </a:lnTo>
                    <a:lnTo>
                      <a:pt x="252" y="102"/>
                    </a:lnTo>
                    <a:lnTo>
                      <a:pt x="252" y="102"/>
                    </a:lnTo>
                    <a:lnTo>
                      <a:pt x="254" y="102"/>
                    </a:lnTo>
                    <a:lnTo>
                      <a:pt x="254" y="102"/>
                    </a:lnTo>
                    <a:lnTo>
                      <a:pt x="258" y="102"/>
                    </a:lnTo>
                    <a:lnTo>
                      <a:pt x="258" y="102"/>
                    </a:lnTo>
                    <a:lnTo>
                      <a:pt x="258" y="102"/>
                    </a:lnTo>
                    <a:lnTo>
                      <a:pt x="258" y="102"/>
                    </a:lnTo>
                    <a:lnTo>
                      <a:pt x="259" y="102"/>
                    </a:lnTo>
                    <a:lnTo>
                      <a:pt x="259" y="102"/>
                    </a:lnTo>
                    <a:lnTo>
                      <a:pt x="261" y="102"/>
                    </a:lnTo>
                    <a:lnTo>
                      <a:pt x="261" y="102"/>
                    </a:lnTo>
                    <a:lnTo>
                      <a:pt x="263" y="102"/>
                    </a:lnTo>
                    <a:lnTo>
                      <a:pt x="266" y="104"/>
                    </a:lnTo>
                    <a:lnTo>
                      <a:pt x="266" y="104"/>
                    </a:lnTo>
                    <a:lnTo>
                      <a:pt x="266" y="104"/>
                    </a:lnTo>
                    <a:lnTo>
                      <a:pt x="266" y="104"/>
                    </a:lnTo>
                    <a:lnTo>
                      <a:pt x="268" y="104"/>
                    </a:lnTo>
                    <a:lnTo>
                      <a:pt x="268" y="104"/>
                    </a:lnTo>
                    <a:lnTo>
                      <a:pt x="268" y="104"/>
                    </a:lnTo>
                    <a:lnTo>
                      <a:pt x="268" y="104"/>
                    </a:lnTo>
                    <a:lnTo>
                      <a:pt x="268" y="104"/>
                    </a:lnTo>
                    <a:lnTo>
                      <a:pt x="268" y="104"/>
                    </a:lnTo>
                    <a:lnTo>
                      <a:pt x="268" y="104"/>
                    </a:lnTo>
                    <a:lnTo>
                      <a:pt x="268" y="104"/>
                    </a:lnTo>
                    <a:lnTo>
                      <a:pt x="269" y="104"/>
                    </a:lnTo>
                    <a:lnTo>
                      <a:pt x="269" y="104"/>
                    </a:lnTo>
                    <a:lnTo>
                      <a:pt x="269" y="104"/>
                    </a:lnTo>
                    <a:lnTo>
                      <a:pt x="269" y="104"/>
                    </a:lnTo>
                    <a:lnTo>
                      <a:pt x="269" y="102"/>
                    </a:lnTo>
                    <a:lnTo>
                      <a:pt x="269" y="102"/>
                    </a:lnTo>
                    <a:lnTo>
                      <a:pt x="271" y="102"/>
                    </a:lnTo>
                    <a:lnTo>
                      <a:pt x="271" y="102"/>
                    </a:lnTo>
                    <a:lnTo>
                      <a:pt x="271" y="102"/>
                    </a:lnTo>
                    <a:lnTo>
                      <a:pt x="271" y="102"/>
                    </a:lnTo>
                    <a:lnTo>
                      <a:pt x="271" y="102"/>
                    </a:lnTo>
                    <a:lnTo>
                      <a:pt x="275" y="97"/>
                    </a:lnTo>
                    <a:lnTo>
                      <a:pt x="275" y="97"/>
                    </a:lnTo>
                    <a:lnTo>
                      <a:pt x="275" y="95"/>
                    </a:lnTo>
                    <a:lnTo>
                      <a:pt x="275" y="95"/>
                    </a:lnTo>
                    <a:lnTo>
                      <a:pt x="278" y="92"/>
                    </a:lnTo>
                    <a:lnTo>
                      <a:pt x="278" y="92"/>
                    </a:lnTo>
                    <a:lnTo>
                      <a:pt x="278" y="90"/>
                    </a:lnTo>
                    <a:lnTo>
                      <a:pt x="278" y="90"/>
                    </a:lnTo>
                    <a:lnTo>
                      <a:pt x="280" y="88"/>
                    </a:lnTo>
                    <a:lnTo>
                      <a:pt x="280" y="88"/>
                    </a:lnTo>
                    <a:lnTo>
                      <a:pt x="285" y="82"/>
                    </a:lnTo>
                    <a:lnTo>
                      <a:pt x="285" y="82"/>
                    </a:lnTo>
                    <a:lnTo>
                      <a:pt x="285" y="78"/>
                    </a:lnTo>
                    <a:lnTo>
                      <a:pt x="285" y="78"/>
                    </a:lnTo>
                    <a:lnTo>
                      <a:pt x="286" y="76"/>
                    </a:lnTo>
                    <a:lnTo>
                      <a:pt x="286" y="76"/>
                    </a:lnTo>
                    <a:lnTo>
                      <a:pt x="286" y="76"/>
                    </a:lnTo>
                    <a:lnTo>
                      <a:pt x="286" y="75"/>
                    </a:lnTo>
                    <a:lnTo>
                      <a:pt x="286" y="75"/>
                    </a:lnTo>
                    <a:lnTo>
                      <a:pt x="286" y="73"/>
                    </a:lnTo>
                    <a:lnTo>
                      <a:pt x="286" y="73"/>
                    </a:lnTo>
                    <a:lnTo>
                      <a:pt x="288" y="71"/>
                    </a:lnTo>
                    <a:lnTo>
                      <a:pt x="288" y="71"/>
                    </a:lnTo>
                    <a:lnTo>
                      <a:pt x="288" y="71"/>
                    </a:lnTo>
                    <a:lnTo>
                      <a:pt x="288" y="70"/>
                    </a:lnTo>
                    <a:lnTo>
                      <a:pt x="288" y="70"/>
                    </a:lnTo>
                    <a:lnTo>
                      <a:pt x="290" y="68"/>
                    </a:lnTo>
                    <a:lnTo>
                      <a:pt x="290" y="68"/>
                    </a:lnTo>
                    <a:lnTo>
                      <a:pt x="290" y="68"/>
                    </a:lnTo>
                    <a:lnTo>
                      <a:pt x="290" y="68"/>
                    </a:lnTo>
                    <a:lnTo>
                      <a:pt x="291" y="66"/>
                    </a:lnTo>
                    <a:lnTo>
                      <a:pt x="291" y="66"/>
                    </a:lnTo>
                    <a:lnTo>
                      <a:pt x="291" y="66"/>
                    </a:lnTo>
                    <a:lnTo>
                      <a:pt x="291" y="66"/>
                    </a:lnTo>
                    <a:lnTo>
                      <a:pt x="291" y="66"/>
                    </a:lnTo>
                    <a:lnTo>
                      <a:pt x="291" y="66"/>
                    </a:lnTo>
                    <a:lnTo>
                      <a:pt x="291" y="66"/>
                    </a:lnTo>
                    <a:lnTo>
                      <a:pt x="293" y="66"/>
                    </a:lnTo>
                    <a:lnTo>
                      <a:pt x="293" y="66"/>
                    </a:lnTo>
                    <a:lnTo>
                      <a:pt x="293" y="66"/>
                    </a:lnTo>
                    <a:lnTo>
                      <a:pt x="293" y="66"/>
                    </a:lnTo>
                    <a:lnTo>
                      <a:pt x="295" y="65"/>
                    </a:lnTo>
                    <a:lnTo>
                      <a:pt x="295" y="65"/>
                    </a:lnTo>
                    <a:lnTo>
                      <a:pt x="297" y="65"/>
                    </a:lnTo>
                    <a:lnTo>
                      <a:pt x="297" y="65"/>
                    </a:lnTo>
                    <a:lnTo>
                      <a:pt x="298" y="63"/>
                    </a:lnTo>
                    <a:lnTo>
                      <a:pt x="298" y="63"/>
                    </a:lnTo>
                    <a:lnTo>
                      <a:pt x="298" y="61"/>
                    </a:lnTo>
                    <a:lnTo>
                      <a:pt x="298" y="61"/>
                    </a:lnTo>
                    <a:lnTo>
                      <a:pt x="298" y="61"/>
                    </a:lnTo>
                    <a:lnTo>
                      <a:pt x="298" y="61"/>
                    </a:lnTo>
                    <a:lnTo>
                      <a:pt x="298" y="59"/>
                    </a:lnTo>
                    <a:lnTo>
                      <a:pt x="298" y="59"/>
                    </a:lnTo>
                    <a:lnTo>
                      <a:pt x="298" y="59"/>
                    </a:lnTo>
                    <a:lnTo>
                      <a:pt x="298" y="59"/>
                    </a:lnTo>
                    <a:lnTo>
                      <a:pt x="298" y="58"/>
                    </a:lnTo>
                    <a:lnTo>
                      <a:pt x="298" y="58"/>
                    </a:lnTo>
                    <a:lnTo>
                      <a:pt x="298" y="56"/>
                    </a:lnTo>
                    <a:lnTo>
                      <a:pt x="298" y="56"/>
                    </a:lnTo>
                    <a:lnTo>
                      <a:pt x="302" y="49"/>
                    </a:lnTo>
                    <a:lnTo>
                      <a:pt x="302" y="49"/>
                    </a:lnTo>
                    <a:lnTo>
                      <a:pt x="307" y="42"/>
                    </a:lnTo>
                    <a:lnTo>
                      <a:pt x="307" y="42"/>
                    </a:lnTo>
                    <a:lnTo>
                      <a:pt x="307" y="41"/>
                    </a:lnTo>
                    <a:lnTo>
                      <a:pt x="307" y="41"/>
                    </a:lnTo>
                    <a:lnTo>
                      <a:pt x="307" y="41"/>
                    </a:lnTo>
                    <a:lnTo>
                      <a:pt x="307" y="41"/>
                    </a:lnTo>
                    <a:lnTo>
                      <a:pt x="307" y="41"/>
                    </a:lnTo>
                    <a:lnTo>
                      <a:pt x="307" y="41"/>
                    </a:lnTo>
                    <a:lnTo>
                      <a:pt x="308" y="39"/>
                    </a:lnTo>
                    <a:lnTo>
                      <a:pt x="308" y="39"/>
                    </a:lnTo>
                    <a:lnTo>
                      <a:pt x="308" y="37"/>
                    </a:lnTo>
                    <a:lnTo>
                      <a:pt x="308" y="37"/>
                    </a:lnTo>
                    <a:lnTo>
                      <a:pt x="308" y="36"/>
                    </a:lnTo>
                    <a:lnTo>
                      <a:pt x="308" y="36"/>
                    </a:lnTo>
                    <a:lnTo>
                      <a:pt x="308" y="36"/>
                    </a:lnTo>
                    <a:lnTo>
                      <a:pt x="308" y="36"/>
                    </a:lnTo>
                    <a:lnTo>
                      <a:pt x="310" y="34"/>
                    </a:lnTo>
                    <a:lnTo>
                      <a:pt x="310" y="34"/>
                    </a:lnTo>
                    <a:lnTo>
                      <a:pt x="310" y="34"/>
                    </a:lnTo>
                    <a:lnTo>
                      <a:pt x="310" y="34"/>
                    </a:lnTo>
                    <a:lnTo>
                      <a:pt x="310" y="32"/>
                    </a:lnTo>
                    <a:lnTo>
                      <a:pt x="310" y="32"/>
                    </a:lnTo>
                    <a:lnTo>
                      <a:pt x="310" y="32"/>
                    </a:lnTo>
                    <a:lnTo>
                      <a:pt x="312" y="27"/>
                    </a:lnTo>
                    <a:lnTo>
                      <a:pt x="312" y="27"/>
                    </a:lnTo>
                    <a:lnTo>
                      <a:pt x="312" y="24"/>
                    </a:lnTo>
                    <a:lnTo>
                      <a:pt x="312" y="24"/>
                    </a:lnTo>
                    <a:lnTo>
                      <a:pt x="312" y="22"/>
                    </a:lnTo>
                    <a:lnTo>
                      <a:pt x="312" y="22"/>
                    </a:lnTo>
                    <a:lnTo>
                      <a:pt x="312" y="19"/>
                    </a:lnTo>
                    <a:lnTo>
                      <a:pt x="312" y="17"/>
                    </a:lnTo>
                    <a:lnTo>
                      <a:pt x="312" y="17"/>
                    </a:lnTo>
                    <a:lnTo>
                      <a:pt x="312" y="17"/>
                    </a:lnTo>
                    <a:lnTo>
                      <a:pt x="312" y="17"/>
                    </a:lnTo>
                    <a:lnTo>
                      <a:pt x="312" y="17"/>
                    </a:lnTo>
                    <a:lnTo>
                      <a:pt x="312" y="17"/>
                    </a:lnTo>
                    <a:lnTo>
                      <a:pt x="314" y="9"/>
                    </a:lnTo>
                    <a:lnTo>
                      <a:pt x="314" y="5"/>
                    </a:lnTo>
                    <a:lnTo>
                      <a:pt x="317" y="2"/>
                    </a:lnTo>
                    <a:lnTo>
                      <a:pt x="317" y="2"/>
                    </a:lnTo>
                    <a:lnTo>
                      <a:pt x="320" y="0"/>
                    </a:lnTo>
                    <a:lnTo>
                      <a:pt x="320" y="0"/>
                    </a:lnTo>
                    <a:lnTo>
                      <a:pt x="327" y="0"/>
                    </a:lnTo>
                    <a:lnTo>
                      <a:pt x="327" y="0"/>
                    </a:lnTo>
                    <a:lnTo>
                      <a:pt x="334" y="0"/>
                    </a:lnTo>
                    <a:lnTo>
                      <a:pt x="334" y="0"/>
                    </a:lnTo>
                    <a:lnTo>
                      <a:pt x="339" y="5"/>
                    </a:lnTo>
                    <a:lnTo>
                      <a:pt x="339" y="5"/>
                    </a:lnTo>
                    <a:lnTo>
                      <a:pt x="339" y="5"/>
                    </a:lnTo>
                    <a:lnTo>
                      <a:pt x="339" y="5"/>
                    </a:lnTo>
                    <a:lnTo>
                      <a:pt x="341" y="5"/>
                    </a:lnTo>
                    <a:lnTo>
                      <a:pt x="341" y="5"/>
                    </a:lnTo>
                    <a:lnTo>
                      <a:pt x="341" y="5"/>
                    </a:lnTo>
                    <a:lnTo>
                      <a:pt x="341" y="5"/>
                    </a:lnTo>
                    <a:lnTo>
                      <a:pt x="347" y="7"/>
                    </a:lnTo>
                    <a:lnTo>
                      <a:pt x="347" y="7"/>
                    </a:lnTo>
                    <a:lnTo>
                      <a:pt x="347" y="7"/>
                    </a:lnTo>
                    <a:lnTo>
                      <a:pt x="347" y="7"/>
                    </a:lnTo>
                    <a:lnTo>
                      <a:pt x="349" y="7"/>
                    </a:lnTo>
                    <a:lnTo>
                      <a:pt x="349" y="7"/>
                    </a:lnTo>
                    <a:lnTo>
                      <a:pt x="351" y="9"/>
                    </a:lnTo>
                    <a:lnTo>
                      <a:pt x="351" y="9"/>
                    </a:lnTo>
                    <a:lnTo>
                      <a:pt x="353" y="10"/>
                    </a:lnTo>
                    <a:lnTo>
                      <a:pt x="353" y="10"/>
                    </a:lnTo>
                    <a:lnTo>
                      <a:pt x="353" y="10"/>
                    </a:lnTo>
                    <a:lnTo>
                      <a:pt x="353" y="10"/>
                    </a:lnTo>
                    <a:lnTo>
                      <a:pt x="354" y="12"/>
                    </a:lnTo>
                    <a:lnTo>
                      <a:pt x="354" y="12"/>
                    </a:lnTo>
                    <a:lnTo>
                      <a:pt x="354" y="12"/>
                    </a:lnTo>
                    <a:lnTo>
                      <a:pt x="354" y="12"/>
                    </a:lnTo>
                    <a:lnTo>
                      <a:pt x="356" y="15"/>
                    </a:lnTo>
                    <a:lnTo>
                      <a:pt x="356" y="15"/>
                    </a:lnTo>
                    <a:lnTo>
                      <a:pt x="356" y="15"/>
                    </a:lnTo>
                    <a:lnTo>
                      <a:pt x="356" y="15"/>
                    </a:lnTo>
                    <a:lnTo>
                      <a:pt x="356" y="15"/>
                    </a:lnTo>
                    <a:lnTo>
                      <a:pt x="356" y="15"/>
                    </a:lnTo>
                    <a:lnTo>
                      <a:pt x="356" y="15"/>
                    </a:lnTo>
                    <a:lnTo>
                      <a:pt x="356" y="15"/>
                    </a:lnTo>
                    <a:lnTo>
                      <a:pt x="358" y="15"/>
                    </a:lnTo>
                    <a:lnTo>
                      <a:pt x="358" y="15"/>
                    </a:lnTo>
                    <a:lnTo>
                      <a:pt x="358" y="15"/>
                    </a:lnTo>
                    <a:lnTo>
                      <a:pt x="358" y="15"/>
                    </a:lnTo>
                    <a:lnTo>
                      <a:pt x="358" y="15"/>
                    </a:lnTo>
                    <a:lnTo>
                      <a:pt x="358" y="15"/>
                    </a:lnTo>
                    <a:lnTo>
                      <a:pt x="361" y="14"/>
                    </a:lnTo>
                    <a:lnTo>
                      <a:pt x="364" y="15"/>
                    </a:lnTo>
                    <a:lnTo>
                      <a:pt x="364" y="15"/>
                    </a:lnTo>
                    <a:lnTo>
                      <a:pt x="366" y="15"/>
                    </a:lnTo>
                    <a:lnTo>
                      <a:pt x="366" y="15"/>
                    </a:lnTo>
                    <a:lnTo>
                      <a:pt x="366" y="15"/>
                    </a:lnTo>
                    <a:lnTo>
                      <a:pt x="368" y="15"/>
                    </a:lnTo>
                    <a:lnTo>
                      <a:pt x="368" y="15"/>
                    </a:lnTo>
                    <a:lnTo>
                      <a:pt x="368" y="15"/>
                    </a:lnTo>
                    <a:lnTo>
                      <a:pt x="368" y="17"/>
                    </a:lnTo>
                    <a:lnTo>
                      <a:pt x="368" y="17"/>
                    </a:lnTo>
                    <a:lnTo>
                      <a:pt x="368" y="17"/>
                    </a:lnTo>
                    <a:lnTo>
                      <a:pt x="368" y="17"/>
                    </a:lnTo>
                    <a:lnTo>
                      <a:pt x="370" y="19"/>
                    </a:lnTo>
                    <a:lnTo>
                      <a:pt x="370" y="19"/>
                    </a:lnTo>
                    <a:lnTo>
                      <a:pt x="370" y="19"/>
                    </a:lnTo>
                    <a:lnTo>
                      <a:pt x="370" y="19"/>
                    </a:lnTo>
                    <a:lnTo>
                      <a:pt x="370" y="19"/>
                    </a:lnTo>
                    <a:lnTo>
                      <a:pt x="370" y="20"/>
                    </a:lnTo>
                    <a:lnTo>
                      <a:pt x="370" y="20"/>
                    </a:lnTo>
                    <a:lnTo>
                      <a:pt x="370" y="22"/>
                    </a:lnTo>
                    <a:lnTo>
                      <a:pt x="370" y="22"/>
                    </a:lnTo>
                    <a:lnTo>
                      <a:pt x="370" y="22"/>
                    </a:lnTo>
                    <a:lnTo>
                      <a:pt x="371" y="24"/>
                    </a:lnTo>
                    <a:lnTo>
                      <a:pt x="371" y="24"/>
                    </a:lnTo>
                    <a:lnTo>
                      <a:pt x="371" y="24"/>
                    </a:lnTo>
                    <a:lnTo>
                      <a:pt x="371" y="24"/>
                    </a:lnTo>
                    <a:lnTo>
                      <a:pt x="371" y="25"/>
                    </a:lnTo>
                    <a:lnTo>
                      <a:pt x="371" y="25"/>
                    </a:lnTo>
                    <a:lnTo>
                      <a:pt x="371" y="27"/>
                    </a:lnTo>
                    <a:lnTo>
                      <a:pt x="371" y="27"/>
                    </a:lnTo>
                    <a:lnTo>
                      <a:pt x="371" y="27"/>
                    </a:lnTo>
                    <a:lnTo>
                      <a:pt x="373" y="27"/>
                    </a:lnTo>
                    <a:lnTo>
                      <a:pt x="373" y="27"/>
                    </a:lnTo>
                    <a:lnTo>
                      <a:pt x="373" y="27"/>
                    </a:lnTo>
                    <a:lnTo>
                      <a:pt x="373" y="29"/>
                    </a:lnTo>
                    <a:lnTo>
                      <a:pt x="373" y="29"/>
                    </a:lnTo>
                    <a:lnTo>
                      <a:pt x="375" y="29"/>
                    </a:lnTo>
                    <a:lnTo>
                      <a:pt x="375" y="29"/>
                    </a:lnTo>
                    <a:lnTo>
                      <a:pt x="375" y="31"/>
                    </a:lnTo>
                    <a:lnTo>
                      <a:pt x="375" y="31"/>
                    </a:lnTo>
                    <a:lnTo>
                      <a:pt x="375" y="31"/>
                    </a:lnTo>
                    <a:lnTo>
                      <a:pt x="375" y="31"/>
                    </a:lnTo>
                    <a:lnTo>
                      <a:pt x="375" y="31"/>
                    </a:lnTo>
                    <a:lnTo>
                      <a:pt x="375" y="31"/>
                    </a:lnTo>
                    <a:lnTo>
                      <a:pt x="376" y="31"/>
                    </a:lnTo>
                    <a:lnTo>
                      <a:pt x="376" y="31"/>
                    </a:lnTo>
                    <a:lnTo>
                      <a:pt x="376" y="31"/>
                    </a:lnTo>
                    <a:lnTo>
                      <a:pt x="376" y="31"/>
                    </a:lnTo>
                    <a:lnTo>
                      <a:pt x="376" y="31"/>
                    </a:lnTo>
                    <a:lnTo>
                      <a:pt x="376" y="31"/>
                    </a:lnTo>
                    <a:lnTo>
                      <a:pt x="380" y="31"/>
                    </a:lnTo>
                    <a:lnTo>
                      <a:pt x="380" y="31"/>
                    </a:lnTo>
                    <a:lnTo>
                      <a:pt x="383" y="32"/>
                    </a:lnTo>
                    <a:lnTo>
                      <a:pt x="385" y="34"/>
                    </a:lnTo>
                    <a:lnTo>
                      <a:pt x="390" y="39"/>
                    </a:lnTo>
                    <a:lnTo>
                      <a:pt x="390" y="39"/>
                    </a:lnTo>
                    <a:lnTo>
                      <a:pt x="397" y="41"/>
                    </a:lnTo>
                    <a:lnTo>
                      <a:pt x="397" y="41"/>
                    </a:lnTo>
                    <a:lnTo>
                      <a:pt x="398" y="42"/>
                    </a:lnTo>
                    <a:lnTo>
                      <a:pt x="398" y="42"/>
                    </a:lnTo>
                    <a:lnTo>
                      <a:pt x="400" y="44"/>
                    </a:lnTo>
                    <a:lnTo>
                      <a:pt x="400" y="44"/>
                    </a:lnTo>
                    <a:lnTo>
                      <a:pt x="400" y="44"/>
                    </a:lnTo>
                    <a:lnTo>
                      <a:pt x="400" y="44"/>
                    </a:lnTo>
                    <a:lnTo>
                      <a:pt x="400" y="44"/>
                    </a:lnTo>
                    <a:lnTo>
                      <a:pt x="400" y="44"/>
                    </a:lnTo>
                    <a:lnTo>
                      <a:pt x="400" y="44"/>
                    </a:lnTo>
                    <a:lnTo>
                      <a:pt x="402" y="46"/>
                    </a:lnTo>
                    <a:lnTo>
                      <a:pt x="402" y="46"/>
                    </a:lnTo>
                    <a:lnTo>
                      <a:pt x="402" y="48"/>
                    </a:lnTo>
                    <a:lnTo>
                      <a:pt x="402" y="48"/>
                    </a:lnTo>
                    <a:lnTo>
                      <a:pt x="402" y="51"/>
                    </a:lnTo>
                    <a:lnTo>
                      <a:pt x="402" y="51"/>
                    </a:lnTo>
                    <a:lnTo>
                      <a:pt x="400" y="53"/>
                    </a:lnTo>
                    <a:lnTo>
                      <a:pt x="400" y="53"/>
                    </a:lnTo>
                    <a:lnTo>
                      <a:pt x="400" y="53"/>
                    </a:lnTo>
                    <a:lnTo>
                      <a:pt x="400" y="53"/>
                    </a:lnTo>
                    <a:lnTo>
                      <a:pt x="400" y="54"/>
                    </a:lnTo>
                    <a:lnTo>
                      <a:pt x="400" y="54"/>
                    </a:lnTo>
                    <a:lnTo>
                      <a:pt x="400" y="54"/>
                    </a:lnTo>
                    <a:lnTo>
                      <a:pt x="400" y="54"/>
                    </a:lnTo>
                    <a:lnTo>
                      <a:pt x="400" y="56"/>
                    </a:lnTo>
                    <a:lnTo>
                      <a:pt x="400" y="56"/>
                    </a:lnTo>
                    <a:lnTo>
                      <a:pt x="400" y="56"/>
                    </a:lnTo>
                    <a:lnTo>
                      <a:pt x="402" y="56"/>
                    </a:lnTo>
                    <a:lnTo>
                      <a:pt x="402" y="56"/>
                    </a:lnTo>
                    <a:lnTo>
                      <a:pt x="402" y="58"/>
                    </a:lnTo>
                    <a:lnTo>
                      <a:pt x="402" y="65"/>
                    </a:lnTo>
                    <a:lnTo>
                      <a:pt x="402" y="65"/>
                    </a:lnTo>
                    <a:lnTo>
                      <a:pt x="402" y="66"/>
                    </a:lnTo>
                    <a:lnTo>
                      <a:pt x="402" y="66"/>
                    </a:lnTo>
                    <a:lnTo>
                      <a:pt x="402" y="68"/>
                    </a:lnTo>
                    <a:lnTo>
                      <a:pt x="402" y="68"/>
                    </a:lnTo>
                    <a:lnTo>
                      <a:pt x="400" y="70"/>
                    </a:lnTo>
                    <a:lnTo>
                      <a:pt x="400" y="70"/>
                    </a:lnTo>
                    <a:lnTo>
                      <a:pt x="400" y="70"/>
                    </a:lnTo>
                    <a:lnTo>
                      <a:pt x="400" y="70"/>
                    </a:lnTo>
                    <a:lnTo>
                      <a:pt x="397" y="73"/>
                    </a:lnTo>
                    <a:lnTo>
                      <a:pt x="393" y="78"/>
                    </a:lnTo>
                    <a:lnTo>
                      <a:pt x="393" y="78"/>
                    </a:lnTo>
                    <a:lnTo>
                      <a:pt x="393" y="80"/>
                    </a:lnTo>
                    <a:lnTo>
                      <a:pt x="393" y="80"/>
                    </a:lnTo>
                    <a:lnTo>
                      <a:pt x="395" y="82"/>
                    </a:lnTo>
                    <a:lnTo>
                      <a:pt x="395" y="82"/>
                    </a:lnTo>
                    <a:lnTo>
                      <a:pt x="395" y="82"/>
                    </a:lnTo>
                    <a:lnTo>
                      <a:pt x="395" y="82"/>
                    </a:lnTo>
                    <a:lnTo>
                      <a:pt x="395" y="82"/>
                    </a:lnTo>
                    <a:lnTo>
                      <a:pt x="395" y="82"/>
                    </a:lnTo>
                    <a:lnTo>
                      <a:pt x="395" y="82"/>
                    </a:lnTo>
                    <a:lnTo>
                      <a:pt x="400" y="83"/>
                    </a:lnTo>
                    <a:lnTo>
                      <a:pt x="400" y="83"/>
                    </a:lnTo>
                    <a:lnTo>
                      <a:pt x="403" y="83"/>
                    </a:lnTo>
                    <a:lnTo>
                      <a:pt x="403" y="83"/>
                    </a:lnTo>
                    <a:lnTo>
                      <a:pt x="403" y="83"/>
                    </a:lnTo>
                    <a:lnTo>
                      <a:pt x="405" y="88"/>
                    </a:lnTo>
                    <a:lnTo>
                      <a:pt x="410" y="92"/>
                    </a:lnTo>
                    <a:lnTo>
                      <a:pt x="415" y="93"/>
                    </a:lnTo>
                    <a:lnTo>
                      <a:pt x="419" y="95"/>
                    </a:lnTo>
                    <a:lnTo>
                      <a:pt x="419" y="95"/>
                    </a:lnTo>
                    <a:lnTo>
                      <a:pt x="431" y="95"/>
                    </a:lnTo>
                    <a:lnTo>
                      <a:pt x="436" y="95"/>
                    </a:lnTo>
                    <a:lnTo>
                      <a:pt x="443" y="97"/>
                    </a:lnTo>
                    <a:lnTo>
                      <a:pt x="443" y="97"/>
                    </a:lnTo>
                    <a:lnTo>
                      <a:pt x="453" y="100"/>
                    </a:lnTo>
                    <a:lnTo>
                      <a:pt x="463" y="105"/>
                    </a:lnTo>
                    <a:lnTo>
                      <a:pt x="463" y="105"/>
                    </a:lnTo>
                    <a:lnTo>
                      <a:pt x="466" y="109"/>
                    </a:lnTo>
                    <a:lnTo>
                      <a:pt x="468" y="110"/>
                    </a:lnTo>
                    <a:lnTo>
                      <a:pt x="468" y="115"/>
                    </a:lnTo>
                    <a:lnTo>
                      <a:pt x="465" y="121"/>
                    </a:lnTo>
                    <a:lnTo>
                      <a:pt x="461" y="126"/>
                    </a:lnTo>
                    <a:lnTo>
                      <a:pt x="461" y="126"/>
                    </a:lnTo>
                    <a:lnTo>
                      <a:pt x="459" y="126"/>
                    </a:lnTo>
                    <a:lnTo>
                      <a:pt x="458" y="127"/>
                    </a:lnTo>
                    <a:lnTo>
                      <a:pt x="456" y="132"/>
                    </a:lnTo>
                    <a:lnTo>
                      <a:pt x="459" y="138"/>
                    </a:lnTo>
                    <a:lnTo>
                      <a:pt x="463" y="141"/>
                    </a:lnTo>
                    <a:lnTo>
                      <a:pt x="463" y="141"/>
                    </a:lnTo>
                    <a:lnTo>
                      <a:pt x="466" y="141"/>
                    </a:lnTo>
                    <a:lnTo>
                      <a:pt x="471" y="143"/>
                    </a:lnTo>
                    <a:lnTo>
                      <a:pt x="475" y="144"/>
                    </a:lnTo>
                    <a:lnTo>
                      <a:pt x="475" y="146"/>
                    </a:lnTo>
                    <a:lnTo>
                      <a:pt x="475" y="149"/>
                    </a:lnTo>
                    <a:lnTo>
                      <a:pt x="475" y="149"/>
                    </a:lnTo>
                    <a:lnTo>
                      <a:pt x="475" y="153"/>
                    </a:lnTo>
                    <a:lnTo>
                      <a:pt x="473" y="154"/>
                    </a:lnTo>
                    <a:lnTo>
                      <a:pt x="470" y="153"/>
                    </a:lnTo>
                    <a:lnTo>
                      <a:pt x="466" y="149"/>
                    </a:lnTo>
                    <a:lnTo>
                      <a:pt x="465" y="149"/>
                    </a:lnTo>
                    <a:lnTo>
                      <a:pt x="461" y="151"/>
                    </a:lnTo>
                    <a:lnTo>
                      <a:pt x="461" y="151"/>
                    </a:lnTo>
                    <a:lnTo>
                      <a:pt x="459" y="153"/>
                    </a:lnTo>
                    <a:lnTo>
                      <a:pt x="459" y="156"/>
                    </a:lnTo>
                    <a:lnTo>
                      <a:pt x="463" y="160"/>
                    </a:lnTo>
                    <a:lnTo>
                      <a:pt x="470" y="166"/>
                    </a:lnTo>
                    <a:lnTo>
                      <a:pt x="470" y="166"/>
                    </a:lnTo>
                    <a:lnTo>
                      <a:pt x="478" y="175"/>
                    </a:lnTo>
                    <a:lnTo>
                      <a:pt x="480" y="180"/>
                    </a:lnTo>
                    <a:lnTo>
                      <a:pt x="482" y="185"/>
                    </a:lnTo>
                    <a:lnTo>
                      <a:pt x="482" y="185"/>
                    </a:lnTo>
                    <a:lnTo>
                      <a:pt x="483" y="185"/>
                    </a:lnTo>
                    <a:lnTo>
                      <a:pt x="487" y="187"/>
                    </a:lnTo>
                    <a:lnTo>
                      <a:pt x="492" y="188"/>
                    </a:lnTo>
                    <a:lnTo>
                      <a:pt x="492" y="188"/>
                    </a:lnTo>
                    <a:lnTo>
                      <a:pt x="493" y="187"/>
                    </a:lnTo>
                    <a:lnTo>
                      <a:pt x="497" y="187"/>
                    </a:lnTo>
                    <a:lnTo>
                      <a:pt x="497" y="187"/>
                    </a:lnTo>
                    <a:lnTo>
                      <a:pt x="502" y="187"/>
                    </a:lnTo>
                    <a:lnTo>
                      <a:pt x="505" y="190"/>
                    </a:lnTo>
                    <a:lnTo>
                      <a:pt x="507" y="194"/>
                    </a:lnTo>
                    <a:lnTo>
                      <a:pt x="509" y="197"/>
                    </a:lnTo>
                    <a:lnTo>
                      <a:pt x="509" y="197"/>
                    </a:lnTo>
                    <a:lnTo>
                      <a:pt x="509" y="200"/>
                    </a:lnTo>
                    <a:lnTo>
                      <a:pt x="510" y="204"/>
                    </a:lnTo>
                    <a:lnTo>
                      <a:pt x="510" y="204"/>
                    </a:lnTo>
                    <a:lnTo>
                      <a:pt x="514" y="207"/>
                    </a:lnTo>
                    <a:lnTo>
                      <a:pt x="515" y="209"/>
                    </a:lnTo>
                    <a:lnTo>
                      <a:pt x="515" y="209"/>
                    </a:lnTo>
                    <a:lnTo>
                      <a:pt x="517" y="212"/>
                    </a:lnTo>
                    <a:lnTo>
                      <a:pt x="519" y="216"/>
                    </a:lnTo>
                    <a:lnTo>
                      <a:pt x="519" y="222"/>
                    </a:lnTo>
                    <a:lnTo>
                      <a:pt x="519" y="222"/>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5" name="Freeform 35">
                <a:extLst>
                  <a:ext uri="{FF2B5EF4-FFF2-40B4-BE49-F238E27FC236}">
                    <a16:creationId xmlns:a16="http://schemas.microsoft.com/office/drawing/2014/main" id="{58696E52-19E0-C541-8DB8-BA9C093CD40C}"/>
                  </a:ext>
                </a:extLst>
              </p:cNvPr>
              <p:cNvSpPr>
                <a:spLocks/>
              </p:cNvSpPr>
              <p:nvPr/>
            </p:nvSpPr>
            <p:spPr bwMode="auto">
              <a:xfrm>
                <a:off x="8367713" y="2217738"/>
                <a:ext cx="14287" cy="3175"/>
              </a:xfrm>
              <a:custGeom>
                <a:avLst/>
                <a:gdLst>
                  <a:gd name="T0" fmla="*/ 6 w 9"/>
                  <a:gd name="T1" fmla="*/ 0 h 2"/>
                  <a:gd name="T2" fmla="*/ 6 w 9"/>
                  <a:gd name="T3" fmla="*/ 0 h 2"/>
                  <a:gd name="T4" fmla="*/ 9 w 9"/>
                  <a:gd name="T5" fmla="*/ 2 h 2"/>
                  <a:gd name="T6" fmla="*/ 9 w 9"/>
                  <a:gd name="T7" fmla="*/ 2 h 2"/>
                  <a:gd name="T8" fmla="*/ 6 w 9"/>
                  <a:gd name="T9" fmla="*/ 0 h 2"/>
                  <a:gd name="T10" fmla="*/ 6 w 9"/>
                  <a:gd name="T11" fmla="*/ 0 h 2"/>
                  <a:gd name="T12" fmla="*/ 0 w 9"/>
                  <a:gd name="T13" fmla="*/ 2 h 2"/>
                  <a:gd name="T14" fmla="*/ 0 w 9"/>
                  <a:gd name="T15" fmla="*/ 2 h 2"/>
                  <a:gd name="T16" fmla="*/ 0 w 9"/>
                  <a:gd name="T17" fmla="*/ 2 h 2"/>
                  <a:gd name="T18" fmla="*/ 0 w 9"/>
                  <a:gd name="T19" fmla="*/ 2 h 2"/>
                  <a:gd name="T20" fmla="*/ 6 w 9"/>
                  <a:gd name="T21" fmla="*/ 0 h 2"/>
                  <a:gd name="T22" fmla="*/ 6 w 9"/>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
                    <a:moveTo>
                      <a:pt x="6" y="0"/>
                    </a:moveTo>
                    <a:lnTo>
                      <a:pt x="6" y="0"/>
                    </a:lnTo>
                    <a:lnTo>
                      <a:pt x="9" y="2"/>
                    </a:lnTo>
                    <a:lnTo>
                      <a:pt x="9" y="2"/>
                    </a:lnTo>
                    <a:lnTo>
                      <a:pt x="6" y="0"/>
                    </a:lnTo>
                    <a:lnTo>
                      <a:pt x="6" y="0"/>
                    </a:lnTo>
                    <a:lnTo>
                      <a:pt x="0" y="2"/>
                    </a:lnTo>
                    <a:lnTo>
                      <a:pt x="0" y="2"/>
                    </a:lnTo>
                    <a:lnTo>
                      <a:pt x="0" y="2"/>
                    </a:lnTo>
                    <a:lnTo>
                      <a:pt x="0" y="2"/>
                    </a:lnTo>
                    <a:lnTo>
                      <a:pt x="6" y="0"/>
                    </a:lnTo>
                    <a:lnTo>
                      <a:pt x="6"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 name="Freeform 36">
                <a:extLst>
                  <a:ext uri="{FF2B5EF4-FFF2-40B4-BE49-F238E27FC236}">
                    <a16:creationId xmlns:a16="http://schemas.microsoft.com/office/drawing/2014/main" id="{200B9AED-8A9B-1E4C-8502-7384D99A839D}"/>
                  </a:ext>
                </a:extLst>
              </p:cNvPr>
              <p:cNvSpPr>
                <a:spLocks/>
              </p:cNvSpPr>
              <p:nvPr/>
            </p:nvSpPr>
            <p:spPr bwMode="auto">
              <a:xfrm>
                <a:off x="8385175" y="2224088"/>
                <a:ext cx="9525" cy="15875"/>
              </a:xfrm>
              <a:custGeom>
                <a:avLst/>
                <a:gdLst>
                  <a:gd name="T0" fmla="*/ 5 w 6"/>
                  <a:gd name="T1" fmla="*/ 8 h 10"/>
                  <a:gd name="T2" fmla="*/ 5 w 6"/>
                  <a:gd name="T3" fmla="*/ 8 h 10"/>
                  <a:gd name="T4" fmla="*/ 6 w 6"/>
                  <a:gd name="T5" fmla="*/ 10 h 10"/>
                  <a:gd name="T6" fmla="*/ 6 w 6"/>
                  <a:gd name="T7" fmla="*/ 10 h 10"/>
                  <a:gd name="T8" fmla="*/ 5 w 6"/>
                  <a:gd name="T9" fmla="*/ 8 h 10"/>
                  <a:gd name="T10" fmla="*/ 5 w 6"/>
                  <a:gd name="T11" fmla="*/ 8 h 10"/>
                  <a:gd name="T12" fmla="*/ 3 w 6"/>
                  <a:gd name="T13" fmla="*/ 5 h 10"/>
                  <a:gd name="T14" fmla="*/ 0 w 6"/>
                  <a:gd name="T15" fmla="*/ 0 h 10"/>
                  <a:gd name="T16" fmla="*/ 0 w 6"/>
                  <a:gd name="T17" fmla="*/ 0 h 10"/>
                  <a:gd name="T18" fmla="*/ 3 w 6"/>
                  <a:gd name="T19" fmla="*/ 5 h 10"/>
                  <a:gd name="T20" fmla="*/ 5 w 6"/>
                  <a:gd name="T21" fmla="*/ 8 h 10"/>
                  <a:gd name="T22" fmla="*/ 5 w 6"/>
                  <a:gd name="T2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0">
                    <a:moveTo>
                      <a:pt x="5" y="8"/>
                    </a:moveTo>
                    <a:lnTo>
                      <a:pt x="5" y="8"/>
                    </a:lnTo>
                    <a:lnTo>
                      <a:pt x="6" y="10"/>
                    </a:lnTo>
                    <a:lnTo>
                      <a:pt x="6" y="10"/>
                    </a:lnTo>
                    <a:lnTo>
                      <a:pt x="5" y="8"/>
                    </a:lnTo>
                    <a:lnTo>
                      <a:pt x="5" y="8"/>
                    </a:lnTo>
                    <a:lnTo>
                      <a:pt x="3" y="5"/>
                    </a:lnTo>
                    <a:lnTo>
                      <a:pt x="0" y="0"/>
                    </a:lnTo>
                    <a:lnTo>
                      <a:pt x="0" y="0"/>
                    </a:lnTo>
                    <a:lnTo>
                      <a:pt x="3" y="5"/>
                    </a:lnTo>
                    <a:lnTo>
                      <a:pt x="5" y="8"/>
                    </a:lnTo>
                    <a:lnTo>
                      <a:pt x="5" y="8"/>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 name="Freeform 37">
                <a:extLst>
                  <a:ext uri="{FF2B5EF4-FFF2-40B4-BE49-F238E27FC236}">
                    <a16:creationId xmlns:a16="http://schemas.microsoft.com/office/drawing/2014/main" id="{473E707B-349D-FB49-8A37-F3C1780BC084}"/>
                  </a:ext>
                </a:extLst>
              </p:cNvPr>
              <p:cNvSpPr>
                <a:spLocks/>
              </p:cNvSpPr>
              <p:nvPr/>
            </p:nvSpPr>
            <p:spPr bwMode="auto">
              <a:xfrm>
                <a:off x="8394700" y="2239963"/>
                <a:ext cx="19050" cy="11113"/>
              </a:xfrm>
              <a:custGeom>
                <a:avLst/>
                <a:gdLst>
                  <a:gd name="T0" fmla="*/ 9 w 12"/>
                  <a:gd name="T1" fmla="*/ 7 h 7"/>
                  <a:gd name="T2" fmla="*/ 9 w 12"/>
                  <a:gd name="T3" fmla="*/ 7 h 7"/>
                  <a:gd name="T4" fmla="*/ 12 w 12"/>
                  <a:gd name="T5" fmla="*/ 5 h 7"/>
                  <a:gd name="T6" fmla="*/ 12 w 12"/>
                  <a:gd name="T7" fmla="*/ 5 h 7"/>
                  <a:gd name="T8" fmla="*/ 9 w 12"/>
                  <a:gd name="T9" fmla="*/ 7 h 7"/>
                  <a:gd name="T10" fmla="*/ 9 w 12"/>
                  <a:gd name="T11" fmla="*/ 7 h 7"/>
                  <a:gd name="T12" fmla="*/ 6 w 12"/>
                  <a:gd name="T13" fmla="*/ 7 h 7"/>
                  <a:gd name="T14" fmla="*/ 2 w 12"/>
                  <a:gd name="T15" fmla="*/ 5 h 7"/>
                  <a:gd name="T16" fmla="*/ 2 w 12"/>
                  <a:gd name="T17" fmla="*/ 5 h 7"/>
                  <a:gd name="T18" fmla="*/ 0 w 12"/>
                  <a:gd name="T19" fmla="*/ 2 h 7"/>
                  <a:gd name="T20" fmla="*/ 0 w 12"/>
                  <a:gd name="T21" fmla="*/ 2 h 7"/>
                  <a:gd name="T22" fmla="*/ 0 w 12"/>
                  <a:gd name="T23" fmla="*/ 0 h 7"/>
                  <a:gd name="T24" fmla="*/ 0 w 12"/>
                  <a:gd name="T25" fmla="*/ 0 h 7"/>
                  <a:gd name="T26" fmla="*/ 0 w 12"/>
                  <a:gd name="T27" fmla="*/ 2 h 7"/>
                  <a:gd name="T28" fmla="*/ 0 w 12"/>
                  <a:gd name="T29" fmla="*/ 2 h 7"/>
                  <a:gd name="T30" fmla="*/ 2 w 12"/>
                  <a:gd name="T31" fmla="*/ 5 h 7"/>
                  <a:gd name="T32" fmla="*/ 2 w 12"/>
                  <a:gd name="T33" fmla="*/ 5 h 7"/>
                  <a:gd name="T34" fmla="*/ 6 w 12"/>
                  <a:gd name="T35" fmla="*/ 7 h 7"/>
                  <a:gd name="T36" fmla="*/ 9 w 12"/>
                  <a:gd name="T37" fmla="*/ 7 h 7"/>
                  <a:gd name="T38" fmla="*/ 9 w 12"/>
                  <a:gd name="T3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7">
                    <a:moveTo>
                      <a:pt x="9" y="7"/>
                    </a:moveTo>
                    <a:lnTo>
                      <a:pt x="9" y="7"/>
                    </a:lnTo>
                    <a:lnTo>
                      <a:pt x="12" y="5"/>
                    </a:lnTo>
                    <a:lnTo>
                      <a:pt x="12" y="5"/>
                    </a:lnTo>
                    <a:lnTo>
                      <a:pt x="9" y="7"/>
                    </a:lnTo>
                    <a:lnTo>
                      <a:pt x="9" y="7"/>
                    </a:lnTo>
                    <a:lnTo>
                      <a:pt x="6" y="7"/>
                    </a:lnTo>
                    <a:lnTo>
                      <a:pt x="2" y="5"/>
                    </a:lnTo>
                    <a:lnTo>
                      <a:pt x="2" y="5"/>
                    </a:lnTo>
                    <a:lnTo>
                      <a:pt x="0" y="2"/>
                    </a:lnTo>
                    <a:lnTo>
                      <a:pt x="0" y="2"/>
                    </a:lnTo>
                    <a:lnTo>
                      <a:pt x="0" y="0"/>
                    </a:lnTo>
                    <a:lnTo>
                      <a:pt x="0" y="0"/>
                    </a:lnTo>
                    <a:lnTo>
                      <a:pt x="0" y="2"/>
                    </a:lnTo>
                    <a:lnTo>
                      <a:pt x="0" y="2"/>
                    </a:lnTo>
                    <a:lnTo>
                      <a:pt x="2" y="5"/>
                    </a:lnTo>
                    <a:lnTo>
                      <a:pt x="2" y="5"/>
                    </a:lnTo>
                    <a:lnTo>
                      <a:pt x="6" y="7"/>
                    </a:lnTo>
                    <a:lnTo>
                      <a:pt x="9" y="7"/>
                    </a:lnTo>
                    <a:lnTo>
                      <a:pt x="9" y="7"/>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8" name="Freeform 38">
                <a:extLst>
                  <a:ext uri="{FF2B5EF4-FFF2-40B4-BE49-F238E27FC236}">
                    <a16:creationId xmlns:a16="http://schemas.microsoft.com/office/drawing/2014/main" id="{F518BB1E-6146-AD41-AAD5-09BCABFA03E6}"/>
                  </a:ext>
                </a:extLst>
              </p:cNvPr>
              <p:cNvSpPr>
                <a:spLocks/>
              </p:cNvSpPr>
              <p:nvPr/>
            </p:nvSpPr>
            <p:spPr bwMode="auto">
              <a:xfrm>
                <a:off x="8416925" y="2225676"/>
                <a:ext cx="61912" cy="22225"/>
              </a:xfrm>
              <a:custGeom>
                <a:avLst/>
                <a:gdLst>
                  <a:gd name="T0" fmla="*/ 34 w 39"/>
                  <a:gd name="T1" fmla="*/ 4 h 14"/>
                  <a:gd name="T2" fmla="*/ 34 w 39"/>
                  <a:gd name="T3" fmla="*/ 4 h 14"/>
                  <a:gd name="T4" fmla="*/ 39 w 39"/>
                  <a:gd name="T5" fmla="*/ 0 h 14"/>
                  <a:gd name="T6" fmla="*/ 39 w 39"/>
                  <a:gd name="T7" fmla="*/ 0 h 14"/>
                  <a:gd name="T8" fmla="*/ 34 w 39"/>
                  <a:gd name="T9" fmla="*/ 4 h 14"/>
                  <a:gd name="T10" fmla="*/ 34 w 39"/>
                  <a:gd name="T11" fmla="*/ 4 h 14"/>
                  <a:gd name="T12" fmla="*/ 25 w 39"/>
                  <a:gd name="T13" fmla="*/ 9 h 14"/>
                  <a:gd name="T14" fmla="*/ 25 w 39"/>
                  <a:gd name="T15" fmla="*/ 9 h 14"/>
                  <a:gd name="T16" fmla="*/ 22 w 39"/>
                  <a:gd name="T17" fmla="*/ 11 h 14"/>
                  <a:gd name="T18" fmla="*/ 19 w 39"/>
                  <a:gd name="T19" fmla="*/ 11 h 14"/>
                  <a:gd name="T20" fmla="*/ 19 w 39"/>
                  <a:gd name="T21" fmla="*/ 11 h 14"/>
                  <a:gd name="T22" fmla="*/ 10 w 39"/>
                  <a:gd name="T23" fmla="*/ 12 h 14"/>
                  <a:gd name="T24" fmla="*/ 10 w 39"/>
                  <a:gd name="T25" fmla="*/ 12 h 14"/>
                  <a:gd name="T26" fmla="*/ 3 w 39"/>
                  <a:gd name="T27" fmla="*/ 12 h 14"/>
                  <a:gd name="T28" fmla="*/ 3 w 39"/>
                  <a:gd name="T29" fmla="*/ 12 h 14"/>
                  <a:gd name="T30" fmla="*/ 0 w 39"/>
                  <a:gd name="T31" fmla="*/ 14 h 14"/>
                  <a:gd name="T32" fmla="*/ 0 w 39"/>
                  <a:gd name="T33" fmla="*/ 14 h 14"/>
                  <a:gd name="T34" fmla="*/ 3 w 39"/>
                  <a:gd name="T35" fmla="*/ 12 h 14"/>
                  <a:gd name="T36" fmla="*/ 3 w 39"/>
                  <a:gd name="T37" fmla="*/ 12 h 14"/>
                  <a:gd name="T38" fmla="*/ 10 w 39"/>
                  <a:gd name="T39" fmla="*/ 12 h 14"/>
                  <a:gd name="T40" fmla="*/ 10 w 39"/>
                  <a:gd name="T41" fmla="*/ 12 h 14"/>
                  <a:gd name="T42" fmla="*/ 19 w 39"/>
                  <a:gd name="T43" fmla="*/ 11 h 14"/>
                  <a:gd name="T44" fmla="*/ 19 w 39"/>
                  <a:gd name="T45" fmla="*/ 11 h 14"/>
                  <a:gd name="T46" fmla="*/ 22 w 39"/>
                  <a:gd name="T47" fmla="*/ 11 h 14"/>
                  <a:gd name="T48" fmla="*/ 25 w 39"/>
                  <a:gd name="T49" fmla="*/ 9 h 14"/>
                  <a:gd name="T50" fmla="*/ 25 w 39"/>
                  <a:gd name="T51" fmla="*/ 9 h 14"/>
                  <a:gd name="T52" fmla="*/ 34 w 39"/>
                  <a:gd name="T53" fmla="*/ 4 h 14"/>
                  <a:gd name="T54" fmla="*/ 34 w 39"/>
                  <a:gd name="T5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14">
                    <a:moveTo>
                      <a:pt x="34" y="4"/>
                    </a:moveTo>
                    <a:lnTo>
                      <a:pt x="34" y="4"/>
                    </a:lnTo>
                    <a:lnTo>
                      <a:pt x="39" y="0"/>
                    </a:lnTo>
                    <a:lnTo>
                      <a:pt x="39" y="0"/>
                    </a:lnTo>
                    <a:lnTo>
                      <a:pt x="34" y="4"/>
                    </a:lnTo>
                    <a:lnTo>
                      <a:pt x="34" y="4"/>
                    </a:lnTo>
                    <a:lnTo>
                      <a:pt x="25" y="9"/>
                    </a:lnTo>
                    <a:lnTo>
                      <a:pt x="25" y="9"/>
                    </a:lnTo>
                    <a:lnTo>
                      <a:pt x="22" y="11"/>
                    </a:lnTo>
                    <a:lnTo>
                      <a:pt x="19" y="11"/>
                    </a:lnTo>
                    <a:lnTo>
                      <a:pt x="19" y="11"/>
                    </a:lnTo>
                    <a:lnTo>
                      <a:pt x="10" y="12"/>
                    </a:lnTo>
                    <a:lnTo>
                      <a:pt x="10" y="12"/>
                    </a:lnTo>
                    <a:lnTo>
                      <a:pt x="3" y="12"/>
                    </a:lnTo>
                    <a:lnTo>
                      <a:pt x="3" y="12"/>
                    </a:lnTo>
                    <a:lnTo>
                      <a:pt x="0" y="14"/>
                    </a:lnTo>
                    <a:lnTo>
                      <a:pt x="0" y="14"/>
                    </a:lnTo>
                    <a:lnTo>
                      <a:pt x="3" y="12"/>
                    </a:lnTo>
                    <a:lnTo>
                      <a:pt x="3" y="12"/>
                    </a:lnTo>
                    <a:lnTo>
                      <a:pt x="10" y="12"/>
                    </a:lnTo>
                    <a:lnTo>
                      <a:pt x="10" y="12"/>
                    </a:lnTo>
                    <a:lnTo>
                      <a:pt x="19" y="11"/>
                    </a:lnTo>
                    <a:lnTo>
                      <a:pt x="19" y="11"/>
                    </a:lnTo>
                    <a:lnTo>
                      <a:pt x="22" y="11"/>
                    </a:lnTo>
                    <a:lnTo>
                      <a:pt x="25" y="9"/>
                    </a:lnTo>
                    <a:lnTo>
                      <a:pt x="25" y="9"/>
                    </a:lnTo>
                    <a:lnTo>
                      <a:pt x="34" y="4"/>
                    </a:lnTo>
                    <a:lnTo>
                      <a:pt x="34" y="4"/>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9" name="Freeform 39">
                <a:extLst>
                  <a:ext uri="{FF2B5EF4-FFF2-40B4-BE49-F238E27FC236}">
                    <a16:creationId xmlns:a16="http://schemas.microsoft.com/office/drawing/2014/main" id="{CABFFBCA-F254-6540-BAC9-343A9F3AF899}"/>
                  </a:ext>
                </a:extLst>
              </p:cNvPr>
              <p:cNvSpPr>
                <a:spLocks/>
              </p:cNvSpPr>
              <p:nvPr/>
            </p:nvSpPr>
            <p:spPr bwMode="auto">
              <a:xfrm>
                <a:off x="8478838" y="2225676"/>
                <a:ext cx="3175"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 name="Freeform 40">
                <a:extLst>
                  <a:ext uri="{FF2B5EF4-FFF2-40B4-BE49-F238E27FC236}">
                    <a16:creationId xmlns:a16="http://schemas.microsoft.com/office/drawing/2014/main" id="{3630B687-4C02-1745-AF29-5D9257741F75}"/>
                  </a:ext>
                </a:extLst>
              </p:cNvPr>
              <p:cNvSpPr>
                <a:spLocks/>
              </p:cNvSpPr>
              <p:nvPr/>
            </p:nvSpPr>
            <p:spPr bwMode="auto">
              <a:xfrm>
                <a:off x="8482013" y="2224088"/>
                <a:ext cx="1587" cy="1588"/>
              </a:xfrm>
              <a:custGeom>
                <a:avLst/>
                <a:gdLst>
                  <a:gd name="T0" fmla="*/ 1 w 1"/>
                  <a:gd name="T1" fmla="*/ 0 h 1"/>
                  <a:gd name="T2" fmla="*/ 1 w 1"/>
                  <a:gd name="T3" fmla="*/ 0 h 1"/>
                  <a:gd name="T4" fmla="*/ 1 w 1"/>
                  <a:gd name="T5" fmla="*/ 0 h 1"/>
                  <a:gd name="T6" fmla="*/ 1 w 1"/>
                  <a:gd name="T7" fmla="*/ 0 h 1"/>
                  <a:gd name="T8" fmla="*/ 1 w 1"/>
                  <a:gd name="T9" fmla="*/ 0 h 1"/>
                  <a:gd name="T10" fmla="*/ 1 w 1"/>
                  <a:gd name="T11" fmla="*/ 0 h 1"/>
                  <a:gd name="T12" fmla="*/ 0 w 1"/>
                  <a:gd name="T13" fmla="*/ 1 h 1"/>
                  <a:gd name="T14" fmla="*/ 0 w 1"/>
                  <a:gd name="T15" fmla="*/ 1 h 1"/>
                  <a:gd name="T16" fmla="*/ 1 w 1"/>
                  <a:gd name="T17" fmla="*/ 0 h 1"/>
                  <a:gd name="T18" fmla="*/ 1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0"/>
                    </a:moveTo>
                    <a:lnTo>
                      <a:pt x="1" y="0"/>
                    </a:lnTo>
                    <a:lnTo>
                      <a:pt x="1" y="0"/>
                    </a:lnTo>
                    <a:lnTo>
                      <a:pt x="1" y="0"/>
                    </a:lnTo>
                    <a:lnTo>
                      <a:pt x="1" y="0"/>
                    </a:lnTo>
                    <a:lnTo>
                      <a:pt x="1" y="0"/>
                    </a:lnTo>
                    <a:lnTo>
                      <a:pt x="0" y="1"/>
                    </a:lnTo>
                    <a:lnTo>
                      <a:pt x="0" y="1"/>
                    </a:lnTo>
                    <a:lnTo>
                      <a:pt x="1" y="0"/>
                    </a:lnTo>
                    <a:lnTo>
                      <a:pt x="1"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 name="Freeform 41">
                <a:extLst>
                  <a:ext uri="{FF2B5EF4-FFF2-40B4-BE49-F238E27FC236}">
                    <a16:creationId xmlns:a16="http://schemas.microsoft.com/office/drawing/2014/main" id="{6E81A81D-C62C-604F-8157-4027BC53BBA5}"/>
                  </a:ext>
                </a:extLst>
              </p:cNvPr>
              <p:cNvSpPr>
                <a:spLocks/>
              </p:cNvSpPr>
              <p:nvPr/>
            </p:nvSpPr>
            <p:spPr bwMode="auto">
              <a:xfrm>
                <a:off x="8497888" y="2212976"/>
                <a:ext cx="4762" cy="0"/>
              </a:xfrm>
              <a:custGeom>
                <a:avLst/>
                <a:gdLst>
                  <a:gd name="T0" fmla="*/ 0 w 3"/>
                  <a:gd name="T1" fmla="*/ 0 w 3"/>
                  <a:gd name="T2" fmla="*/ 3 w 3"/>
                  <a:gd name="T3" fmla="*/ 3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0" y="0"/>
                    </a:lnTo>
                    <a:lnTo>
                      <a:pt x="3" y="0"/>
                    </a:lnTo>
                    <a:lnTo>
                      <a:pt x="3"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2" name="Freeform 42">
                <a:extLst>
                  <a:ext uri="{FF2B5EF4-FFF2-40B4-BE49-F238E27FC236}">
                    <a16:creationId xmlns:a16="http://schemas.microsoft.com/office/drawing/2014/main" id="{40037027-F6A7-DA4A-98AA-F334DA4DCF13}"/>
                  </a:ext>
                </a:extLst>
              </p:cNvPr>
              <p:cNvSpPr>
                <a:spLocks/>
              </p:cNvSpPr>
              <p:nvPr/>
            </p:nvSpPr>
            <p:spPr bwMode="auto">
              <a:xfrm>
                <a:off x="8510588" y="2208213"/>
                <a:ext cx="3175"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 name="Freeform 43">
                <a:extLst>
                  <a:ext uri="{FF2B5EF4-FFF2-40B4-BE49-F238E27FC236}">
                    <a16:creationId xmlns:a16="http://schemas.microsoft.com/office/drawing/2014/main" id="{7D0EB252-4C3D-3B45-AEA3-9A552CD75A92}"/>
                  </a:ext>
                </a:extLst>
              </p:cNvPr>
              <p:cNvSpPr>
                <a:spLocks/>
              </p:cNvSpPr>
              <p:nvPr/>
            </p:nvSpPr>
            <p:spPr bwMode="auto">
              <a:xfrm>
                <a:off x="8513763" y="2205038"/>
                <a:ext cx="3175" cy="3175"/>
              </a:xfrm>
              <a:custGeom>
                <a:avLst/>
                <a:gdLst>
                  <a:gd name="T0" fmla="*/ 0 w 2"/>
                  <a:gd name="T1" fmla="*/ 2 h 2"/>
                  <a:gd name="T2" fmla="*/ 0 w 2"/>
                  <a:gd name="T3" fmla="*/ 2 h 2"/>
                  <a:gd name="T4" fmla="*/ 2 w 2"/>
                  <a:gd name="T5" fmla="*/ 0 h 2"/>
                  <a:gd name="T6" fmla="*/ 2 w 2"/>
                  <a:gd name="T7" fmla="*/ 0 h 2"/>
                  <a:gd name="T8" fmla="*/ 0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0" y="2"/>
                    </a:lnTo>
                    <a:lnTo>
                      <a:pt x="2" y="0"/>
                    </a:lnTo>
                    <a:lnTo>
                      <a:pt x="2" y="0"/>
                    </a:lnTo>
                    <a:lnTo>
                      <a:pt x="0" y="2"/>
                    </a:lnTo>
                    <a:lnTo>
                      <a:pt x="0" y="2"/>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4" name="Freeform 44">
                <a:extLst>
                  <a:ext uri="{FF2B5EF4-FFF2-40B4-BE49-F238E27FC236}">
                    <a16:creationId xmlns:a16="http://schemas.microsoft.com/office/drawing/2014/main" id="{08292CD7-80EC-1549-B0BA-CAFA2D64001F}"/>
                  </a:ext>
                </a:extLst>
              </p:cNvPr>
              <p:cNvSpPr>
                <a:spLocks/>
              </p:cNvSpPr>
              <p:nvPr/>
            </p:nvSpPr>
            <p:spPr bwMode="auto">
              <a:xfrm>
                <a:off x="8516938" y="2201863"/>
                <a:ext cx="0" cy="3175"/>
              </a:xfrm>
              <a:custGeom>
                <a:avLst/>
                <a:gdLst>
                  <a:gd name="T0" fmla="*/ 2 h 2"/>
                  <a:gd name="T1" fmla="*/ 2 h 2"/>
                  <a:gd name="T2" fmla="*/ 0 h 2"/>
                  <a:gd name="T3" fmla="*/ 0 h 2"/>
                  <a:gd name="T4" fmla="*/ 2 h 2"/>
                  <a:gd name="T5" fmla="*/ 2 h 2"/>
                </a:gdLst>
                <a:ahLst/>
                <a:cxnLst>
                  <a:cxn ang="0">
                    <a:pos x="0" y="T0"/>
                  </a:cxn>
                  <a:cxn ang="0">
                    <a:pos x="0" y="T1"/>
                  </a:cxn>
                  <a:cxn ang="0">
                    <a:pos x="0" y="T2"/>
                  </a:cxn>
                  <a:cxn ang="0">
                    <a:pos x="0" y="T3"/>
                  </a:cxn>
                  <a:cxn ang="0">
                    <a:pos x="0" y="T4"/>
                  </a:cxn>
                  <a:cxn ang="0">
                    <a:pos x="0" y="T5"/>
                  </a:cxn>
                </a:cxnLst>
                <a:rect l="0" t="0" r="r" b="b"/>
                <a:pathLst>
                  <a:path h="2">
                    <a:moveTo>
                      <a:pt x="0" y="2"/>
                    </a:moveTo>
                    <a:lnTo>
                      <a:pt x="0" y="2"/>
                    </a:lnTo>
                    <a:lnTo>
                      <a:pt x="0" y="0"/>
                    </a:lnTo>
                    <a:lnTo>
                      <a:pt x="0" y="0"/>
                    </a:lnTo>
                    <a:lnTo>
                      <a:pt x="0" y="2"/>
                    </a:lnTo>
                    <a:lnTo>
                      <a:pt x="0" y="2"/>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5" name="Freeform 45">
                <a:extLst>
                  <a:ext uri="{FF2B5EF4-FFF2-40B4-BE49-F238E27FC236}">
                    <a16:creationId xmlns:a16="http://schemas.microsoft.com/office/drawing/2014/main" id="{5DD517BD-F40C-B641-90A1-E43D9E3400F5}"/>
                  </a:ext>
                </a:extLst>
              </p:cNvPr>
              <p:cNvSpPr>
                <a:spLocks/>
              </p:cNvSpPr>
              <p:nvPr/>
            </p:nvSpPr>
            <p:spPr bwMode="auto">
              <a:xfrm>
                <a:off x="8518525" y="2198688"/>
                <a:ext cx="3175" cy="0"/>
              </a:xfrm>
              <a:custGeom>
                <a:avLst/>
                <a:gdLst>
                  <a:gd name="T0" fmla="*/ 0 w 2"/>
                  <a:gd name="T1" fmla="*/ 0 w 2"/>
                  <a:gd name="T2" fmla="*/ 2 w 2"/>
                  <a:gd name="T3" fmla="*/ 2 w 2"/>
                  <a:gd name="T4" fmla="*/ 0 w 2"/>
                  <a:gd name="T5" fmla="*/ 0 w 2"/>
                  <a:gd name="T6" fmla="*/ 0 w 2"/>
                  <a:gd name="T7" fmla="*/ 0 w 2"/>
                  <a:gd name="T8" fmla="*/ 0 w 2"/>
                  <a:gd name="T9"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
                    <a:moveTo>
                      <a:pt x="0" y="0"/>
                    </a:moveTo>
                    <a:lnTo>
                      <a:pt x="0" y="0"/>
                    </a:lnTo>
                    <a:lnTo>
                      <a:pt x="2" y="0"/>
                    </a:lnTo>
                    <a:lnTo>
                      <a:pt x="2" y="0"/>
                    </a:lnTo>
                    <a:lnTo>
                      <a:pt x="0" y="0"/>
                    </a:lnTo>
                    <a:lnTo>
                      <a:pt x="0" y="0"/>
                    </a:lnTo>
                    <a:lnTo>
                      <a:pt x="0" y="0"/>
                    </a:lnTo>
                    <a:lnTo>
                      <a:pt x="0"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6" name="Freeform 46">
                <a:extLst>
                  <a:ext uri="{FF2B5EF4-FFF2-40B4-BE49-F238E27FC236}">
                    <a16:creationId xmlns:a16="http://schemas.microsoft.com/office/drawing/2014/main" id="{BFCC0AFE-4AB5-7545-A2F3-1B0BBD354BA5}"/>
                  </a:ext>
                </a:extLst>
              </p:cNvPr>
              <p:cNvSpPr>
                <a:spLocks/>
              </p:cNvSpPr>
              <p:nvPr/>
            </p:nvSpPr>
            <p:spPr bwMode="auto">
              <a:xfrm>
                <a:off x="8529638" y="2189163"/>
                <a:ext cx="3175" cy="0"/>
              </a:xfrm>
              <a:custGeom>
                <a:avLst/>
                <a:gdLst>
                  <a:gd name="T0" fmla="*/ 2 w 2"/>
                  <a:gd name="T1" fmla="*/ 2 w 2"/>
                  <a:gd name="T2" fmla="*/ 0 w 2"/>
                  <a:gd name="T3" fmla="*/ 0 w 2"/>
                  <a:gd name="T4" fmla="*/ 0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0" y="0"/>
                    </a:lnTo>
                    <a:lnTo>
                      <a:pt x="0" y="0"/>
                    </a:lnTo>
                    <a:lnTo>
                      <a:pt x="0" y="0"/>
                    </a:lnTo>
                    <a:lnTo>
                      <a:pt x="2" y="0"/>
                    </a:lnTo>
                    <a:lnTo>
                      <a:pt x="2"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 name="Rectangle 47">
                <a:extLst>
                  <a:ext uri="{FF2B5EF4-FFF2-40B4-BE49-F238E27FC236}">
                    <a16:creationId xmlns:a16="http://schemas.microsoft.com/office/drawing/2014/main" id="{30FC4E31-9863-8C4A-9638-ED7E6976C508}"/>
                  </a:ext>
                </a:extLst>
              </p:cNvPr>
              <p:cNvSpPr>
                <a:spLocks noChangeArrowheads="1"/>
              </p:cNvSpPr>
              <p:nvPr/>
            </p:nvSpPr>
            <p:spPr bwMode="auto">
              <a:xfrm>
                <a:off x="8562975" y="2120901"/>
                <a:ext cx="1587" cy="1588"/>
              </a:xfrm>
              <a:prstGeom prst="rect">
                <a:avLst/>
              </a:prstGeom>
              <a:solidFill>
                <a:srgbClr val="393C3F"/>
              </a:solidFill>
              <a:ln w="3175">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8" name="Freeform 48">
                <a:extLst>
                  <a:ext uri="{FF2B5EF4-FFF2-40B4-BE49-F238E27FC236}">
                    <a16:creationId xmlns:a16="http://schemas.microsoft.com/office/drawing/2014/main" id="{69001107-469E-A144-A5E1-3C0A14AC4620}"/>
                  </a:ext>
                </a:extLst>
              </p:cNvPr>
              <p:cNvSpPr>
                <a:spLocks/>
              </p:cNvSpPr>
              <p:nvPr/>
            </p:nvSpPr>
            <p:spPr bwMode="auto">
              <a:xfrm>
                <a:off x="8567738" y="2109788"/>
                <a:ext cx="3175"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9" name="Freeform 49">
                <a:extLst>
                  <a:ext uri="{FF2B5EF4-FFF2-40B4-BE49-F238E27FC236}">
                    <a16:creationId xmlns:a16="http://schemas.microsoft.com/office/drawing/2014/main" id="{230D4229-96EF-284B-A548-355230F927D7}"/>
                  </a:ext>
                </a:extLst>
              </p:cNvPr>
              <p:cNvSpPr>
                <a:spLocks/>
              </p:cNvSpPr>
              <p:nvPr/>
            </p:nvSpPr>
            <p:spPr bwMode="auto">
              <a:xfrm>
                <a:off x="8570913" y="2109788"/>
                <a:ext cx="1587"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lnTo>
                      <a:pt x="0" y="0"/>
                    </a:lnTo>
                    <a:lnTo>
                      <a:pt x="1" y="0"/>
                    </a:lnTo>
                    <a:lnTo>
                      <a:pt x="1"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 name="Freeform 50">
                <a:extLst>
                  <a:ext uri="{FF2B5EF4-FFF2-40B4-BE49-F238E27FC236}">
                    <a16:creationId xmlns:a16="http://schemas.microsoft.com/office/drawing/2014/main" id="{98439AD9-18D3-C84C-BE86-D5D37C67B368}"/>
                  </a:ext>
                </a:extLst>
              </p:cNvPr>
              <p:cNvSpPr>
                <a:spLocks/>
              </p:cNvSpPr>
              <p:nvPr/>
            </p:nvSpPr>
            <p:spPr bwMode="auto">
              <a:xfrm>
                <a:off x="8610600" y="2035176"/>
                <a:ext cx="6350" cy="0"/>
              </a:xfrm>
              <a:custGeom>
                <a:avLst/>
                <a:gdLst>
                  <a:gd name="T0" fmla="*/ 0 w 4"/>
                  <a:gd name="T1" fmla="*/ 0 w 4"/>
                  <a:gd name="T2" fmla="*/ 4 w 4"/>
                  <a:gd name="T3" fmla="*/ 4 w 4"/>
                  <a:gd name="T4" fmla="*/ 0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lnTo>
                      <a:pt x="4" y="0"/>
                    </a:lnTo>
                    <a:lnTo>
                      <a:pt x="4"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 name="Freeform 51">
                <a:extLst>
                  <a:ext uri="{FF2B5EF4-FFF2-40B4-BE49-F238E27FC236}">
                    <a16:creationId xmlns:a16="http://schemas.microsoft.com/office/drawing/2014/main" id="{A1ED926B-C18F-1749-99E6-3779105EDE3A}"/>
                  </a:ext>
                </a:extLst>
              </p:cNvPr>
              <p:cNvSpPr>
                <a:spLocks/>
              </p:cNvSpPr>
              <p:nvPr/>
            </p:nvSpPr>
            <p:spPr bwMode="auto">
              <a:xfrm>
                <a:off x="8618538" y="2035176"/>
                <a:ext cx="14287" cy="3175"/>
              </a:xfrm>
              <a:custGeom>
                <a:avLst/>
                <a:gdLst>
                  <a:gd name="T0" fmla="*/ 7 w 9"/>
                  <a:gd name="T1" fmla="*/ 2 h 2"/>
                  <a:gd name="T2" fmla="*/ 7 w 9"/>
                  <a:gd name="T3" fmla="*/ 2 h 2"/>
                  <a:gd name="T4" fmla="*/ 9 w 9"/>
                  <a:gd name="T5" fmla="*/ 2 h 2"/>
                  <a:gd name="T6" fmla="*/ 9 w 9"/>
                  <a:gd name="T7" fmla="*/ 2 h 2"/>
                  <a:gd name="T8" fmla="*/ 7 w 9"/>
                  <a:gd name="T9" fmla="*/ 2 h 2"/>
                  <a:gd name="T10" fmla="*/ 7 w 9"/>
                  <a:gd name="T11" fmla="*/ 2 h 2"/>
                  <a:gd name="T12" fmla="*/ 7 w 9"/>
                  <a:gd name="T13" fmla="*/ 2 h 2"/>
                  <a:gd name="T14" fmla="*/ 7 w 9"/>
                  <a:gd name="T15" fmla="*/ 2 h 2"/>
                  <a:gd name="T16" fmla="*/ 4 w 9"/>
                  <a:gd name="T17" fmla="*/ 0 h 2"/>
                  <a:gd name="T18" fmla="*/ 2 w 9"/>
                  <a:gd name="T19" fmla="*/ 0 h 2"/>
                  <a:gd name="T20" fmla="*/ 2 w 9"/>
                  <a:gd name="T21" fmla="*/ 0 h 2"/>
                  <a:gd name="T22" fmla="*/ 0 w 9"/>
                  <a:gd name="T23" fmla="*/ 0 h 2"/>
                  <a:gd name="T24" fmla="*/ 0 w 9"/>
                  <a:gd name="T25" fmla="*/ 0 h 2"/>
                  <a:gd name="T26" fmla="*/ 2 w 9"/>
                  <a:gd name="T27" fmla="*/ 0 h 2"/>
                  <a:gd name="T28" fmla="*/ 2 w 9"/>
                  <a:gd name="T29" fmla="*/ 0 h 2"/>
                  <a:gd name="T30" fmla="*/ 4 w 9"/>
                  <a:gd name="T31" fmla="*/ 0 h 2"/>
                  <a:gd name="T32" fmla="*/ 7 w 9"/>
                  <a:gd name="T33" fmla="*/ 2 h 2"/>
                  <a:gd name="T34" fmla="*/ 7 w 9"/>
                  <a:gd name="T35" fmla="*/ 2 h 2"/>
                  <a:gd name="T36" fmla="*/ 7 w 9"/>
                  <a:gd name="T3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
                    <a:moveTo>
                      <a:pt x="7" y="2"/>
                    </a:moveTo>
                    <a:lnTo>
                      <a:pt x="7" y="2"/>
                    </a:lnTo>
                    <a:lnTo>
                      <a:pt x="9" y="2"/>
                    </a:lnTo>
                    <a:lnTo>
                      <a:pt x="9" y="2"/>
                    </a:lnTo>
                    <a:lnTo>
                      <a:pt x="7" y="2"/>
                    </a:lnTo>
                    <a:lnTo>
                      <a:pt x="7" y="2"/>
                    </a:lnTo>
                    <a:lnTo>
                      <a:pt x="7" y="2"/>
                    </a:lnTo>
                    <a:lnTo>
                      <a:pt x="7" y="2"/>
                    </a:lnTo>
                    <a:lnTo>
                      <a:pt x="4" y="0"/>
                    </a:lnTo>
                    <a:lnTo>
                      <a:pt x="2" y="0"/>
                    </a:lnTo>
                    <a:lnTo>
                      <a:pt x="2" y="0"/>
                    </a:lnTo>
                    <a:lnTo>
                      <a:pt x="0" y="0"/>
                    </a:lnTo>
                    <a:lnTo>
                      <a:pt x="0" y="0"/>
                    </a:lnTo>
                    <a:lnTo>
                      <a:pt x="2" y="0"/>
                    </a:lnTo>
                    <a:lnTo>
                      <a:pt x="2" y="0"/>
                    </a:lnTo>
                    <a:lnTo>
                      <a:pt x="4" y="0"/>
                    </a:lnTo>
                    <a:lnTo>
                      <a:pt x="7" y="2"/>
                    </a:lnTo>
                    <a:lnTo>
                      <a:pt x="7" y="2"/>
                    </a:lnTo>
                    <a:lnTo>
                      <a:pt x="7" y="2"/>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2" name="Freeform 52">
                <a:extLst>
                  <a:ext uri="{FF2B5EF4-FFF2-40B4-BE49-F238E27FC236}">
                    <a16:creationId xmlns:a16="http://schemas.microsoft.com/office/drawing/2014/main" id="{97891685-AB8C-DB44-B837-7CF9EAE4CD2F}"/>
                  </a:ext>
                </a:extLst>
              </p:cNvPr>
              <p:cNvSpPr>
                <a:spLocks/>
              </p:cNvSpPr>
              <p:nvPr/>
            </p:nvSpPr>
            <p:spPr bwMode="auto">
              <a:xfrm>
                <a:off x="8634413" y="2035176"/>
                <a:ext cx="3175"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3" name="Freeform 53">
                <a:extLst>
                  <a:ext uri="{FF2B5EF4-FFF2-40B4-BE49-F238E27FC236}">
                    <a16:creationId xmlns:a16="http://schemas.microsoft.com/office/drawing/2014/main" id="{EBBCBE93-BF9E-8E4C-9439-6C57C7346924}"/>
                  </a:ext>
                </a:extLst>
              </p:cNvPr>
              <p:cNvSpPr>
                <a:spLocks/>
              </p:cNvSpPr>
              <p:nvPr/>
            </p:nvSpPr>
            <p:spPr bwMode="auto">
              <a:xfrm>
                <a:off x="8667750" y="1978026"/>
                <a:ext cx="1587" cy="3175"/>
              </a:xfrm>
              <a:custGeom>
                <a:avLst/>
                <a:gdLst>
                  <a:gd name="T0" fmla="*/ 0 w 1"/>
                  <a:gd name="T1" fmla="*/ 2 h 2"/>
                  <a:gd name="T2" fmla="*/ 0 w 1"/>
                  <a:gd name="T3" fmla="*/ 2 h 2"/>
                  <a:gd name="T4" fmla="*/ 1 w 1"/>
                  <a:gd name="T5" fmla="*/ 0 h 2"/>
                  <a:gd name="T6" fmla="*/ 1 w 1"/>
                  <a:gd name="T7" fmla="*/ 0 h 2"/>
                  <a:gd name="T8" fmla="*/ 0 w 1"/>
                  <a:gd name="T9" fmla="*/ 2 h 2"/>
                  <a:gd name="T10" fmla="*/ 0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0" y="2"/>
                    </a:moveTo>
                    <a:lnTo>
                      <a:pt x="0" y="2"/>
                    </a:lnTo>
                    <a:lnTo>
                      <a:pt x="1" y="0"/>
                    </a:lnTo>
                    <a:lnTo>
                      <a:pt x="1" y="0"/>
                    </a:lnTo>
                    <a:lnTo>
                      <a:pt x="0" y="2"/>
                    </a:lnTo>
                    <a:lnTo>
                      <a:pt x="0" y="2"/>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 name="Freeform 54">
                <a:extLst>
                  <a:ext uri="{FF2B5EF4-FFF2-40B4-BE49-F238E27FC236}">
                    <a16:creationId xmlns:a16="http://schemas.microsoft.com/office/drawing/2014/main" id="{87118044-0A10-B949-8756-0C9BA19EB359}"/>
                  </a:ext>
                </a:extLst>
              </p:cNvPr>
              <p:cNvSpPr>
                <a:spLocks/>
              </p:cNvSpPr>
              <p:nvPr/>
            </p:nvSpPr>
            <p:spPr bwMode="auto">
              <a:xfrm>
                <a:off x="8694738" y="1938338"/>
                <a:ext cx="0" cy="1588"/>
              </a:xfrm>
              <a:custGeom>
                <a:avLst/>
                <a:gdLst>
                  <a:gd name="T0" fmla="*/ 0 h 1"/>
                  <a:gd name="T1" fmla="*/ 0 h 1"/>
                  <a:gd name="T2" fmla="*/ 0 h 1"/>
                  <a:gd name="T3" fmla="*/ 0 h 1"/>
                  <a:gd name="T4" fmla="*/ 1 h 1"/>
                  <a:gd name="T5" fmla="*/ 1 h 1"/>
                  <a:gd name="T6" fmla="*/ 0 h 1"/>
                  <a:gd name="T7" fmla="*/ 0 h 1"/>
                  <a:gd name="T8" fmla="*/ 0 h 1"/>
                  <a:gd name="T9"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
                    <a:moveTo>
                      <a:pt x="0" y="0"/>
                    </a:moveTo>
                    <a:lnTo>
                      <a:pt x="0" y="0"/>
                    </a:lnTo>
                    <a:lnTo>
                      <a:pt x="0" y="0"/>
                    </a:lnTo>
                    <a:lnTo>
                      <a:pt x="0" y="0"/>
                    </a:lnTo>
                    <a:lnTo>
                      <a:pt x="0" y="1"/>
                    </a:lnTo>
                    <a:lnTo>
                      <a:pt x="0" y="1"/>
                    </a:lnTo>
                    <a:lnTo>
                      <a:pt x="0" y="0"/>
                    </a:lnTo>
                    <a:lnTo>
                      <a:pt x="0"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5" name="Freeform 55">
                <a:extLst>
                  <a:ext uri="{FF2B5EF4-FFF2-40B4-BE49-F238E27FC236}">
                    <a16:creationId xmlns:a16="http://schemas.microsoft.com/office/drawing/2014/main" id="{6D2D5A9D-3D45-5249-8ACB-60BF98431369}"/>
                  </a:ext>
                </a:extLst>
              </p:cNvPr>
              <p:cNvSpPr>
                <a:spLocks/>
              </p:cNvSpPr>
              <p:nvPr/>
            </p:nvSpPr>
            <p:spPr bwMode="auto">
              <a:xfrm>
                <a:off x="7886700" y="3067051"/>
                <a:ext cx="955675" cy="725488"/>
              </a:xfrm>
              <a:custGeom>
                <a:avLst/>
                <a:gdLst>
                  <a:gd name="T0" fmla="*/ 580 w 602"/>
                  <a:gd name="T1" fmla="*/ 283 h 457"/>
                  <a:gd name="T2" fmla="*/ 549 w 602"/>
                  <a:gd name="T3" fmla="*/ 229 h 457"/>
                  <a:gd name="T4" fmla="*/ 548 w 602"/>
                  <a:gd name="T5" fmla="*/ 226 h 457"/>
                  <a:gd name="T6" fmla="*/ 558 w 602"/>
                  <a:gd name="T7" fmla="*/ 224 h 457"/>
                  <a:gd name="T8" fmla="*/ 533 w 602"/>
                  <a:gd name="T9" fmla="*/ 176 h 457"/>
                  <a:gd name="T10" fmla="*/ 499 w 602"/>
                  <a:gd name="T11" fmla="*/ 137 h 457"/>
                  <a:gd name="T12" fmla="*/ 505 w 602"/>
                  <a:gd name="T13" fmla="*/ 120 h 457"/>
                  <a:gd name="T14" fmla="*/ 470 w 602"/>
                  <a:gd name="T15" fmla="*/ 92 h 457"/>
                  <a:gd name="T16" fmla="*/ 456 w 602"/>
                  <a:gd name="T17" fmla="*/ 47 h 457"/>
                  <a:gd name="T18" fmla="*/ 426 w 602"/>
                  <a:gd name="T19" fmla="*/ 8 h 457"/>
                  <a:gd name="T20" fmla="*/ 405 w 602"/>
                  <a:gd name="T21" fmla="*/ 7 h 457"/>
                  <a:gd name="T22" fmla="*/ 398 w 602"/>
                  <a:gd name="T23" fmla="*/ 34 h 457"/>
                  <a:gd name="T24" fmla="*/ 382 w 602"/>
                  <a:gd name="T25" fmla="*/ 27 h 457"/>
                  <a:gd name="T26" fmla="*/ 193 w 602"/>
                  <a:gd name="T27" fmla="*/ 42 h 457"/>
                  <a:gd name="T28" fmla="*/ 195 w 602"/>
                  <a:gd name="T29" fmla="*/ 37 h 457"/>
                  <a:gd name="T30" fmla="*/ 7 w 602"/>
                  <a:gd name="T31" fmla="*/ 41 h 457"/>
                  <a:gd name="T32" fmla="*/ 5 w 602"/>
                  <a:gd name="T33" fmla="*/ 54 h 457"/>
                  <a:gd name="T34" fmla="*/ 12 w 602"/>
                  <a:gd name="T35" fmla="*/ 75 h 457"/>
                  <a:gd name="T36" fmla="*/ 22 w 602"/>
                  <a:gd name="T37" fmla="*/ 97 h 457"/>
                  <a:gd name="T38" fmla="*/ 46 w 602"/>
                  <a:gd name="T39" fmla="*/ 88 h 457"/>
                  <a:gd name="T40" fmla="*/ 64 w 602"/>
                  <a:gd name="T41" fmla="*/ 87 h 457"/>
                  <a:gd name="T42" fmla="*/ 74 w 602"/>
                  <a:gd name="T43" fmla="*/ 70 h 457"/>
                  <a:gd name="T44" fmla="*/ 95 w 602"/>
                  <a:gd name="T45" fmla="*/ 75 h 457"/>
                  <a:gd name="T46" fmla="*/ 119 w 602"/>
                  <a:gd name="T47" fmla="*/ 75 h 457"/>
                  <a:gd name="T48" fmla="*/ 144 w 602"/>
                  <a:gd name="T49" fmla="*/ 92 h 457"/>
                  <a:gd name="T50" fmla="*/ 144 w 602"/>
                  <a:gd name="T51" fmla="*/ 76 h 457"/>
                  <a:gd name="T52" fmla="*/ 156 w 602"/>
                  <a:gd name="T53" fmla="*/ 97 h 457"/>
                  <a:gd name="T54" fmla="*/ 178 w 602"/>
                  <a:gd name="T55" fmla="*/ 112 h 457"/>
                  <a:gd name="T56" fmla="*/ 183 w 602"/>
                  <a:gd name="T57" fmla="*/ 124 h 457"/>
                  <a:gd name="T58" fmla="*/ 203 w 602"/>
                  <a:gd name="T59" fmla="*/ 114 h 457"/>
                  <a:gd name="T60" fmla="*/ 212 w 602"/>
                  <a:gd name="T61" fmla="*/ 124 h 457"/>
                  <a:gd name="T62" fmla="*/ 227 w 602"/>
                  <a:gd name="T63" fmla="*/ 112 h 457"/>
                  <a:gd name="T64" fmla="*/ 244 w 602"/>
                  <a:gd name="T65" fmla="*/ 98 h 457"/>
                  <a:gd name="T66" fmla="*/ 244 w 602"/>
                  <a:gd name="T67" fmla="*/ 88 h 457"/>
                  <a:gd name="T68" fmla="*/ 295 w 602"/>
                  <a:gd name="T69" fmla="*/ 102 h 457"/>
                  <a:gd name="T70" fmla="*/ 319 w 602"/>
                  <a:gd name="T71" fmla="*/ 127 h 457"/>
                  <a:gd name="T72" fmla="*/ 334 w 602"/>
                  <a:gd name="T73" fmla="*/ 143 h 457"/>
                  <a:gd name="T74" fmla="*/ 368 w 602"/>
                  <a:gd name="T75" fmla="*/ 166 h 457"/>
                  <a:gd name="T76" fmla="*/ 371 w 602"/>
                  <a:gd name="T77" fmla="*/ 202 h 457"/>
                  <a:gd name="T78" fmla="*/ 370 w 602"/>
                  <a:gd name="T79" fmla="*/ 239 h 457"/>
                  <a:gd name="T80" fmla="*/ 378 w 602"/>
                  <a:gd name="T81" fmla="*/ 261 h 457"/>
                  <a:gd name="T82" fmla="*/ 392 w 602"/>
                  <a:gd name="T83" fmla="*/ 246 h 457"/>
                  <a:gd name="T84" fmla="*/ 390 w 602"/>
                  <a:gd name="T85" fmla="*/ 275 h 457"/>
                  <a:gd name="T86" fmla="*/ 405 w 602"/>
                  <a:gd name="T87" fmla="*/ 305 h 457"/>
                  <a:gd name="T88" fmla="*/ 432 w 602"/>
                  <a:gd name="T89" fmla="*/ 334 h 457"/>
                  <a:gd name="T90" fmla="*/ 438 w 602"/>
                  <a:gd name="T91" fmla="*/ 326 h 457"/>
                  <a:gd name="T92" fmla="*/ 449 w 602"/>
                  <a:gd name="T93" fmla="*/ 341 h 457"/>
                  <a:gd name="T94" fmla="*/ 451 w 602"/>
                  <a:gd name="T95" fmla="*/ 356 h 457"/>
                  <a:gd name="T96" fmla="*/ 456 w 602"/>
                  <a:gd name="T97" fmla="*/ 370 h 457"/>
                  <a:gd name="T98" fmla="*/ 495 w 602"/>
                  <a:gd name="T99" fmla="*/ 407 h 457"/>
                  <a:gd name="T100" fmla="*/ 527 w 602"/>
                  <a:gd name="T101" fmla="*/ 419 h 457"/>
                  <a:gd name="T102" fmla="*/ 558 w 602"/>
                  <a:gd name="T103" fmla="*/ 426 h 457"/>
                  <a:gd name="T104" fmla="*/ 549 w 602"/>
                  <a:gd name="T105" fmla="*/ 441 h 457"/>
                  <a:gd name="T106" fmla="*/ 526 w 602"/>
                  <a:gd name="T107" fmla="*/ 457 h 457"/>
                  <a:gd name="T108" fmla="*/ 577 w 602"/>
                  <a:gd name="T109" fmla="*/ 445 h 457"/>
                  <a:gd name="T110" fmla="*/ 594 w 602"/>
                  <a:gd name="T111" fmla="*/ 380 h 457"/>
                  <a:gd name="T112" fmla="*/ 602 w 602"/>
                  <a:gd name="T113" fmla="*/ 38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2" h="457">
                    <a:moveTo>
                      <a:pt x="597" y="343"/>
                    </a:moveTo>
                    <a:lnTo>
                      <a:pt x="597" y="343"/>
                    </a:lnTo>
                    <a:lnTo>
                      <a:pt x="595" y="333"/>
                    </a:lnTo>
                    <a:lnTo>
                      <a:pt x="592" y="322"/>
                    </a:lnTo>
                    <a:lnTo>
                      <a:pt x="592" y="322"/>
                    </a:lnTo>
                    <a:lnTo>
                      <a:pt x="587" y="302"/>
                    </a:lnTo>
                    <a:lnTo>
                      <a:pt x="580" y="283"/>
                    </a:lnTo>
                    <a:lnTo>
                      <a:pt x="580" y="283"/>
                    </a:lnTo>
                    <a:lnTo>
                      <a:pt x="573" y="263"/>
                    </a:lnTo>
                    <a:lnTo>
                      <a:pt x="570" y="253"/>
                    </a:lnTo>
                    <a:lnTo>
                      <a:pt x="565" y="244"/>
                    </a:lnTo>
                    <a:lnTo>
                      <a:pt x="565" y="244"/>
                    </a:lnTo>
                    <a:lnTo>
                      <a:pt x="558" y="236"/>
                    </a:lnTo>
                    <a:lnTo>
                      <a:pt x="549" y="229"/>
                    </a:lnTo>
                    <a:lnTo>
                      <a:pt x="549" y="229"/>
                    </a:lnTo>
                    <a:lnTo>
                      <a:pt x="541" y="224"/>
                    </a:lnTo>
                    <a:lnTo>
                      <a:pt x="538" y="221"/>
                    </a:lnTo>
                    <a:lnTo>
                      <a:pt x="538" y="216"/>
                    </a:lnTo>
                    <a:lnTo>
                      <a:pt x="538" y="216"/>
                    </a:lnTo>
                    <a:lnTo>
                      <a:pt x="543" y="221"/>
                    </a:lnTo>
                    <a:lnTo>
                      <a:pt x="548" y="226"/>
                    </a:lnTo>
                    <a:lnTo>
                      <a:pt x="553" y="231"/>
                    </a:lnTo>
                    <a:lnTo>
                      <a:pt x="558" y="234"/>
                    </a:lnTo>
                    <a:lnTo>
                      <a:pt x="558" y="234"/>
                    </a:lnTo>
                    <a:lnTo>
                      <a:pt x="561" y="234"/>
                    </a:lnTo>
                    <a:lnTo>
                      <a:pt x="561" y="232"/>
                    </a:lnTo>
                    <a:lnTo>
                      <a:pt x="558" y="224"/>
                    </a:lnTo>
                    <a:lnTo>
                      <a:pt x="558" y="224"/>
                    </a:lnTo>
                    <a:lnTo>
                      <a:pt x="555" y="216"/>
                    </a:lnTo>
                    <a:lnTo>
                      <a:pt x="555" y="212"/>
                    </a:lnTo>
                    <a:lnTo>
                      <a:pt x="551" y="209"/>
                    </a:lnTo>
                    <a:lnTo>
                      <a:pt x="551" y="209"/>
                    </a:lnTo>
                    <a:lnTo>
                      <a:pt x="544" y="202"/>
                    </a:lnTo>
                    <a:lnTo>
                      <a:pt x="541" y="193"/>
                    </a:lnTo>
                    <a:lnTo>
                      <a:pt x="533" y="176"/>
                    </a:lnTo>
                    <a:lnTo>
                      <a:pt x="533" y="176"/>
                    </a:lnTo>
                    <a:lnTo>
                      <a:pt x="524" y="163"/>
                    </a:lnTo>
                    <a:lnTo>
                      <a:pt x="514" y="151"/>
                    </a:lnTo>
                    <a:lnTo>
                      <a:pt x="514" y="151"/>
                    </a:lnTo>
                    <a:lnTo>
                      <a:pt x="505" y="144"/>
                    </a:lnTo>
                    <a:lnTo>
                      <a:pt x="499" y="137"/>
                    </a:lnTo>
                    <a:lnTo>
                      <a:pt x="499" y="137"/>
                    </a:lnTo>
                    <a:lnTo>
                      <a:pt x="493" y="131"/>
                    </a:lnTo>
                    <a:lnTo>
                      <a:pt x="488" y="124"/>
                    </a:lnTo>
                    <a:lnTo>
                      <a:pt x="488" y="124"/>
                    </a:lnTo>
                    <a:lnTo>
                      <a:pt x="499" y="126"/>
                    </a:lnTo>
                    <a:lnTo>
                      <a:pt x="504" y="126"/>
                    </a:lnTo>
                    <a:lnTo>
                      <a:pt x="505" y="124"/>
                    </a:lnTo>
                    <a:lnTo>
                      <a:pt x="505" y="120"/>
                    </a:lnTo>
                    <a:lnTo>
                      <a:pt x="505" y="120"/>
                    </a:lnTo>
                    <a:lnTo>
                      <a:pt x="504" y="117"/>
                    </a:lnTo>
                    <a:lnTo>
                      <a:pt x="500" y="114"/>
                    </a:lnTo>
                    <a:lnTo>
                      <a:pt x="490" y="109"/>
                    </a:lnTo>
                    <a:lnTo>
                      <a:pt x="490" y="109"/>
                    </a:lnTo>
                    <a:lnTo>
                      <a:pt x="477" y="98"/>
                    </a:lnTo>
                    <a:lnTo>
                      <a:pt x="470" y="92"/>
                    </a:lnTo>
                    <a:lnTo>
                      <a:pt x="466" y="85"/>
                    </a:lnTo>
                    <a:lnTo>
                      <a:pt x="466" y="85"/>
                    </a:lnTo>
                    <a:lnTo>
                      <a:pt x="463" y="76"/>
                    </a:lnTo>
                    <a:lnTo>
                      <a:pt x="461" y="66"/>
                    </a:lnTo>
                    <a:lnTo>
                      <a:pt x="461" y="66"/>
                    </a:lnTo>
                    <a:lnTo>
                      <a:pt x="456" y="47"/>
                    </a:lnTo>
                    <a:lnTo>
                      <a:pt x="456" y="47"/>
                    </a:lnTo>
                    <a:lnTo>
                      <a:pt x="449" y="31"/>
                    </a:lnTo>
                    <a:lnTo>
                      <a:pt x="444" y="12"/>
                    </a:lnTo>
                    <a:lnTo>
                      <a:pt x="444" y="12"/>
                    </a:lnTo>
                    <a:lnTo>
                      <a:pt x="439" y="7"/>
                    </a:lnTo>
                    <a:lnTo>
                      <a:pt x="436" y="0"/>
                    </a:lnTo>
                    <a:lnTo>
                      <a:pt x="436" y="0"/>
                    </a:lnTo>
                    <a:lnTo>
                      <a:pt x="426" y="8"/>
                    </a:lnTo>
                    <a:lnTo>
                      <a:pt x="426" y="8"/>
                    </a:lnTo>
                    <a:lnTo>
                      <a:pt x="422" y="10"/>
                    </a:lnTo>
                    <a:lnTo>
                      <a:pt x="419" y="10"/>
                    </a:lnTo>
                    <a:lnTo>
                      <a:pt x="412" y="7"/>
                    </a:lnTo>
                    <a:lnTo>
                      <a:pt x="412" y="7"/>
                    </a:lnTo>
                    <a:lnTo>
                      <a:pt x="409" y="7"/>
                    </a:lnTo>
                    <a:lnTo>
                      <a:pt x="405" y="7"/>
                    </a:lnTo>
                    <a:lnTo>
                      <a:pt x="402" y="8"/>
                    </a:lnTo>
                    <a:lnTo>
                      <a:pt x="400" y="12"/>
                    </a:lnTo>
                    <a:lnTo>
                      <a:pt x="400" y="12"/>
                    </a:lnTo>
                    <a:lnTo>
                      <a:pt x="400" y="19"/>
                    </a:lnTo>
                    <a:lnTo>
                      <a:pt x="400" y="25"/>
                    </a:lnTo>
                    <a:lnTo>
                      <a:pt x="400" y="25"/>
                    </a:lnTo>
                    <a:lnTo>
                      <a:pt x="398" y="34"/>
                    </a:lnTo>
                    <a:lnTo>
                      <a:pt x="395" y="36"/>
                    </a:lnTo>
                    <a:lnTo>
                      <a:pt x="392" y="36"/>
                    </a:lnTo>
                    <a:lnTo>
                      <a:pt x="392" y="36"/>
                    </a:lnTo>
                    <a:lnTo>
                      <a:pt x="388" y="34"/>
                    </a:lnTo>
                    <a:lnTo>
                      <a:pt x="387" y="32"/>
                    </a:lnTo>
                    <a:lnTo>
                      <a:pt x="383" y="29"/>
                    </a:lnTo>
                    <a:lnTo>
                      <a:pt x="382" y="27"/>
                    </a:lnTo>
                    <a:lnTo>
                      <a:pt x="382" y="27"/>
                    </a:lnTo>
                    <a:lnTo>
                      <a:pt x="376" y="27"/>
                    </a:lnTo>
                    <a:lnTo>
                      <a:pt x="373" y="27"/>
                    </a:lnTo>
                    <a:lnTo>
                      <a:pt x="197" y="42"/>
                    </a:lnTo>
                    <a:lnTo>
                      <a:pt x="197" y="42"/>
                    </a:lnTo>
                    <a:lnTo>
                      <a:pt x="193" y="42"/>
                    </a:lnTo>
                    <a:lnTo>
                      <a:pt x="193" y="42"/>
                    </a:lnTo>
                    <a:lnTo>
                      <a:pt x="195" y="41"/>
                    </a:lnTo>
                    <a:lnTo>
                      <a:pt x="195" y="41"/>
                    </a:lnTo>
                    <a:lnTo>
                      <a:pt x="193" y="41"/>
                    </a:lnTo>
                    <a:lnTo>
                      <a:pt x="193" y="41"/>
                    </a:lnTo>
                    <a:lnTo>
                      <a:pt x="198" y="39"/>
                    </a:lnTo>
                    <a:lnTo>
                      <a:pt x="198" y="39"/>
                    </a:lnTo>
                    <a:lnTo>
                      <a:pt x="195" y="37"/>
                    </a:lnTo>
                    <a:lnTo>
                      <a:pt x="191" y="32"/>
                    </a:lnTo>
                    <a:lnTo>
                      <a:pt x="186" y="20"/>
                    </a:lnTo>
                    <a:lnTo>
                      <a:pt x="186" y="20"/>
                    </a:lnTo>
                    <a:lnTo>
                      <a:pt x="37" y="37"/>
                    </a:lnTo>
                    <a:lnTo>
                      <a:pt x="37" y="37"/>
                    </a:lnTo>
                    <a:lnTo>
                      <a:pt x="17" y="41"/>
                    </a:lnTo>
                    <a:lnTo>
                      <a:pt x="7" y="41"/>
                    </a:lnTo>
                    <a:lnTo>
                      <a:pt x="3" y="41"/>
                    </a:lnTo>
                    <a:lnTo>
                      <a:pt x="0" y="39"/>
                    </a:lnTo>
                    <a:lnTo>
                      <a:pt x="0" y="39"/>
                    </a:lnTo>
                    <a:lnTo>
                      <a:pt x="0" y="44"/>
                    </a:lnTo>
                    <a:lnTo>
                      <a:pt x="0" y="47"/>
                    </a:lnTo>
                    <a:lnTo>
                      <a:pt x="5" y="54"/>
                    </a:lnTo>
                    <a:lnTo>
                      <a:pt x="5" y="54"/>
                    </a:lnTo>
                    <a:lnTo>
                      <a:pt x="8" y="58"/>
                    </a:lnTo>
                    <a:lnTo>
                      <a:pt x="10" y="61"/>
                    </a:lnTo>
                    <a:lnTo>
                      <a:pt x="10" y="61"/>
                    </a:lnTo>
                    <a:lnTo>
                      <a:pt x="10" y="66"/>
                    </a:lnTo>
                    <a:lnTo>
                      <a:pt x="10" y="71"/>
                    </a:lnTo>
                    <a:lnTo>
                      <a:pt x="10" y="71"/>
                    </a:lnTo>
                    <a:lnTo>
                      <a:pt x="12" y="75"/>
                    </a:lnTo>
                    <a:lnTo>
                      <a:pt x="15" y="78"/>
                    </a:lnTo>
                    <a:lnTo>
                      <a:pt x="17" y="81"/>
                    </a:lnTo>
                    <a:lnTo>
                      <a:pt x="18" y="85"/>
                    </a:lnTo>
                    <a:lnTo>
                      <a:pt x="18" y="85"/>
                    </a:lnTo>
                    <a:lnTo>
                      <a:pt x="18" y="97"/>
                    </a:lnTo>
                    <a:lnTo>
                      <a:pt x="18" y="97"/>
                    </a:lnTo>
                    <a:lnTo>
                      <a:pt x="22" y="97"/>
                    </a:lnTo>
                    <a:lnTo>
                      <a:pt x="23" y="95"/>
                    </a:lnTo>
                    <a:lnTo>
                      <a:pt x="29" y="92"/>
                    </a:lnTo>
                    <a:lnTo>
                      <a:pt x="29" y="92"/>
                    </a:lnTo>
                    <a:lnTo>
                      <a:pt x="37" y="88"/>
                    </a:lnTo>
                    <a:lnTo>
                      <a:pt x="40" y="87"/>
                    </a:lnTo>
                    <a:lnTo>
                      <a:pt x="46" y="88"/>
                    </a:lnTo>
                    <a:lnTo>
                      <a:pt x="46" y="88"/>
                    </a:lnTo>
                    <a:lnTo>
                      <a:pt x="44" y="92"/>
                    </a:lnTo>
                    <a:lnTo>
                      <a:pt x="46" y="93"/>
                    </a:lnTo>
                    <a:lnTo>
                      <a:pt x="52" y="93"/>
                    </a:lnTo>
                    <a:lnTo>
                      <a:pt x="61" y="90"/>
                    </a:lnTo>
                    <a:lnTo>
                      <a:pt x="64" y="88"/>
                    </a:lnTo>
                    <a:lnTo>
                      <a:pt x="64" y="87"/>
                    </a:lnTo>
                    <a:lnTo>
                      <a:pt x="64" y="87"/>
                    </a:lnTo>
                    <a:lnTo>
                      <a:pt x="61" y="87"/>
                    </a:lnTo>
                    <a:lnTo>
                      <a:pt x="57" y="87"/>
                    </a:lnTo>
                    <a:lnTo>
                      <a:pt x="57" y="87"/>
                    </a:lnTo>
                    <a:lnTo>
                      <a:pt x="61" y="81"/>
                    </a:lnTo>
                    <a:lnTo>
                      <a:pt x="64" y="76"/>
                    </a:lnTo>
                    <a:lnTo>
                      <a:pt x="69" y="71"/>
                    </a:lnTo>
                    <a:lnTo>
                      <a:pt x="74" y="70"/>
                    </a:lnTo>
                    <a:lnTo>
                      <a:pt x="74" y="70"/>
                    </a:lnTo>
                    <a:lnTo>
                      <a:pt x="81" y="68"/>
                    </a:lnTo>
                    <a:lnTo>
                      <a:pt x="88" y="70"/>
                    </a:lnTo>
                    <a:lnTo>
                      <a:pt x="100" y="73"/>
                    </a:lnTo>
                    <a:lnTo>
                      <a:pt x="100" y="73"/>
                    </a:lnTo>
                    <a:lnTo>
                      <a:pt x="95" y="73"/>
                    </a:lnTo>
                    <a:lnTo>
                      <a:pt x="95" y="75"/>
                    </a:lnTo>
                    <a:lnTo>
                      <a:pt x="93" y="76"/>
                    </a:lnTo>
                    <a:lnTo>
                      <a:pt x="93" y="76"/>
                    </a:lnTo>
                    <a:lnTo>
                      <a:pt x="95" y="78"/>
                    </a:lnTo>
                    <a:lnTo>
                      <a:pt x="96" y="78"/>
                    </a:lnTo>
                    <a:lnTo>
                      <a:pt x="100" y="76"/>
                    </a:lnTo>
                    <a:lnTo>
                      <a:pt x="100" y="76"/>
                    </a:lnTo>
                    <a:lnTo>
                      <a:pt x="119" y="75"/>
                    </a:lnTo>
                    <a:lnTo>
                      <a:pt x="119" y="75"/>
                    </a:lnTo>
                    <a:lnTo>
                      <a:pt x="122" y="76"/>
                    </a:lnTo>
                    <a:lnTo>
                      <a:pt x="125" y="76"/>
                    </a:lnTo>
                    <a:lnTo>
                      <a:pt x="132" y="81"/>
                    </a:lnTo>
                    <a:lnTo>
                      <a:pt x="132" y="81"/>
                    </a:lnTo>
                    <a:lnTo>
                      <a:pt x="139" y="88"/>
                    </a:lnTo>
                    <a:lnTo>
                      <a:pt x="144" y="92"/>
                    </a:lnTo>
                    <a:lnTo>
                      <a:pt x="146" y="93"/>
                    </a:lnTo>
                    <a:lnTo>
                      <a:pt x="146" y="93"/>
                    </a:lnTo>
                    <a:lnTo>
                      <a:pt x="146" y="88"/>
                    </a:lnTo>
                    <a:lnTo>
                      <a:pt x="146" y="85"/>
                    </a:lnTo>
                    <a:lnTo>
                      <a:pt x="144" y="81"/>
                    </a:lnTo>
                    <a:lnTo>
                      <a:pt x="144" y="76"/>
                    </a:lnTo>
                    <a:lnTo>
                      <a:pt x="144" y="76"/>
                    </a:lnTo>
                    <a:lnTo>
                      <a:pt x="149" y="81"/>
                    </a:lnTo>
                    <a:lnTo>
                      <a:pt x="154" y="85"/>
                    </a:lnTo>
                    <a:lnTo>
                      <a:pt x="158" y="90"/>
                    </a:lnTo>
                    <a:lnTo>
                      <a:pt x="159" y="93"/>
                    </a:lnTo>
                    <a:lnTo>
                      <a:pt x="159" y="95"/>
                    </a:lnTo>
                    <a:lnTo>
                      <a:pt x="159" y="95"/>
                    </a:lnTo>
                    <a:lnTo>
                      <a:pt x="156" y="97"/>
                    </a:lnTo>
                    <a:lnTo>
                      <a:pt x="156" y="97"/>
                    </a:lnTo>
                    <a:lnTo>
                      <a:pt x="159" y="102"/>
                    </a:lnTo>
                    <a:lnTo>
                      <a:pt x="166" y="105"/>
                    </a:lnTo>
                    <a:lnTo>
                      <a:pt x="166" y="105"/>
                    </a:lnTo>
                    <a:lnTo>
                      <a:pt x="173" y="107"/>
                    </a:lnTo>
                    <a:lnTo>
                      <a:pt x="176" y="109"/>
                    </a:lnTo>
                    <a:lnTo>
                      <a:pt x="178" y="112"/>
                    </a:lnTo>
                    <a:lnTo>
                      <a:pt x="178" y="112"/>
                    </a:lnTo>
                    <a:lnTo>
                      <a:pt x="178" y="114"/>
                    </a:lnTo>
                    <a:lnTo>
                      <a:pt x="178" y="119"/>
                    </a:lnTo>
                    <a:lnTo>
                      <a:pt x="178" y="122"/>
                    </a:lnTo>
                    <a:lnTo>
                      <a:pt x="178" y="126"/>
                    </a:lnTo>
                    <a:lnTo>
                      <a:pt x="178" y="126"/>
                    </a:lnTo>
                    <a:lnTo>
                      <a:pt x="183" y="124"/>
                    </a:lnTo>
                    <a:lnTo>
                      <a:pt x="185" y="120"/>
                    </a:lnTo>
                    <a:lnTo>
                      <a:pt x="185" y="120"/>
                    </a:lnTo>
                    <a:lnTo>
                      <a:pt x="188" y="122"/>
                    </a:lnTo>
                    <a:lnTo>
                      <a:pt x="190" y="120"/>
                    </a:lnTo>
                    <a:lnTo>
                      <a:pt x="195" y="117"/>
                    </a:lnTo>
                    <a:lnTo>
                      <a:pt x="200" y="114"/>
                    </a:lnTo>
                    <a:lnTo>
                      <a:pt x="203" y="114"/>
                    </a:lnTo>
                    <a:lnTo>
                      <a:pt x="205" y="115"/>
                    </a:lnTo>
                    <a:lnTo>
                      <a:pt x="205" y="115"/>
                    </a:lnTo>
                    <a:lnTo>
                      <a:pt x="207" y="117"/>
                    </a:lnTo>
                    <a:lnTo>
                      <a:pt x="208" y="120"/>
                    </a:lnTo>
                    <a:lnTo>
                      <a:pt x="208" y="122"/>
                    </a:lnTo>
                    <a:lnTo>
                      <a:pt x="212" y="124"/>
                    </a:lnTo>
                    <a:lnTo>
                      <a:pt x="212" y="124"/>
                    </a:lnTo>
                    <a:lnTo>
                      <a:pt x="215" y="122"/>
                    </a:lnTo>
                    <a:lnTo>
                      <a:pt x="217" y="120"/>
                    </a:lnTo>
                    <a:lnTo>
                      <a:pt x="219" y="114"/>
                    </a:lnTo>
                    <a:lnTo>
                      <a:pt x="219" y="114"/>
                    </a:lnTo>
                    <a:lnTo>
                      <a:pt x="224" y="115"/>
                    </a:lnTo>
                    <a:lnTo>
                      <a:pt x="225" y="115"/>
                    </a:lnTo>
                    <a:lnTo>
                      <a:pt x="227" y="112"/>
                    </a:lnTo>
                    <a:lnTo>
                      <a:pt x="229" y="109"/>
                    </a:lnTo>
                    <a:lnTo>
                      <a:pt x="229" y="109"/>
                    </a:lnTo>
                    <a:lnTo>
                      <a:pt x="232" y="103"/>
                    </a:lnTo>
                    <a:lnTo>
                      <a:pt x="236" y="102"/>
                    </a:lnTo>
                    <a:lnTo>
                      <a:pt x="244" y="100"/>
                    </a:lnTo>
                    <a:lnTo>
                      <a:pt x="244" y="100"/>
                    </a:lnTo>
                    <a:lnTo>
                      <a:pt x="244" y="98"/>
                    </a:lnTo>
                    <a:lnTo>
                      <a:pt x="242" y="97"/>
                    </a:lnTo>
                    <a:lnTo>
                      <a:pt x="241" y="97"/>
                    </a:lnTo>
                    <a:lnTo>
                      <a:pt x="241" y="95"/>
                    </a:lnTo>
                    <a:lnTo>
                      <a:pt x="241" y="95"/>
                    </a:lnTo>
                    <a:lnTo>
                      <a:pt x="242" y="92"/>
                    </a:lnTo>
                    <a:lnTo>
                      <a:pt x="244" y="88"/>
                    </a:lnTo>
                    <a:lnTo>
                      <a:pt x="244" y="88"/>
                    </a:lnTo>
                    <a:lnTo>
                      <a:pt x="251" y="85"/>
                    </a:lnTo>
                    <a:lnTo>
                      <a:pt x="254" y="83"/>
                    </a:lnTo>
                    <a:lnTo>
                      <a:pt x="256" y="81"/>
                    </a:lnTo>
                    <a:lnTo>
                      <a:pt x="256" y="81"/>
                    </a:lnTo>
                    <a:lnTo>
                      <a:pt x="276" y="92"/>
                    </a:lnTo>
                    <a:lnTo>
                      <a:pt x="295" y="102"/>
                    </a:lnTo>
                    <a:lnTo>
                      <a:pt x="295" y="102"/>
                    </a:lnTo>
                    <a:lnTo>
                      <a:pt x="303" y="107"/>
                    </a:lnTo>
                    <a:lnTo>
                      <a:pt x="312" y="114"/>
                    </a:lnTo>
                    <a:lnTo>
                      <a:pt x="312" y="114"/>
                    </a:lnTo>
                    <a:lnTo>
                      <a:pt x="315" y="120"/>
                    </a:lnTo>
                    <a:lnTo>
                      <a:pt x="317" y="124"/>
                    </a:lnTo>
                    <a:lnTo>
                      <a:pt x="319" y="127"/>
                    </a:lnTo>
                    <a:lnTo>
                      <a:pt x="319" y="127"/>
                    </a:lnTo>
                    <a:lnTo>
                      <a:pt x="322" y="129"/>
                    </a:lnTo>
                    <a:lnTo>
                      <a:pt x="326" y="131"/>
                    </a:lnTo>
                    <a:lnTo>
                      <a:pt x="326" y="131"/>
                    </a:lnTo>
                    <a:lnTo>
                      <a:pt x="327" y="136"/>
                    </a:lnTo>
                    <a:lnTo>
                      <a:pt x="331" y="139"/>
                    </a:lnTo>
                    <a:lnTo>
                      <a:pt x="331" y="139"/>
                    </a:lnTo>
                    <a:lnTo>
                      <a:pt x="334" y="143"/>
                    </a:lnTo>
                    <a:lnTo>
                      <a:pt x="339" y="143"/>
                    </a:lnTo>
                    <a:lnTo>
                      <a:pt x="344" y="143"/>
                    </a:lnTo>
                    <a:lnTo>
                      <a:pt x="349" y="143"/>
                    </a:lnTo>
                    <a:lnTo>
                      <a:pt x="349" y="143"/>
                    </a:lnTo>
                    <a:lnTo>
                      <a:pt x="354" y="148"/>
                    </a:lnTo>
                    <a:lnTo>
                      <a:pt x="359" y="154"/>
                    </a:lnTo>
                    <a:lnTo>
                      <a:pt x="368" y="166"/>
                    </a:lnTo>
                    <a:lnTo>
                      <a:pt x="368" y="166"/>
                    </a:lnTo>
                    <a:lnTo>
                      <a:pt x="373" y="173"/>
                    </a:lnTo>
                    <a:lnTo>
                      <a:pt x="375" y="180"/>
                    </a:lnTo>
                    <a:lnTo>
                      <a:pt x="375" y="187"/>
                    </a:lnTo>
                    <a:lnTo>
                      <a:pt x="375" y="193"/>
                    </a:lnTo>
                    <a:lnTo>
                      <a:pt x="375" y="193"/>
                    </a:lnTo>
                    <a:lnTo>
                      <a:pt x="371" y="202"/>
                    </a:lnTo>
                    <a:lnTo>
                      <a:pt x="368" y="210"/>
                    </a:lnTo>
                    <a:lnTo>
                      <a:pt x="366" y="217"/>
                    </a:lnTo>
                    <a:lnTo>
                      <a:pt x="366" y="222"/>
                    </a:lnTo>
                    <a:lnTo>
                      <a:pt x="368" y="226"/>
                    </a:lnTo>
                    <a:lnTo>
                      <a:pt x="368" y="226"/>
                    </a:lnTo>
                    <a:lnTo>
                      <a:pt x="370" y="232"/>
                    </a:lnTo>
                    <a:lnTo>
                      <a:pt x="370" y="239"/>
                    </a:lnTo>
                    <a:lnTo>
                      <a:pt x="370" y="239"/>
                    </a:lnTo>
                    <a:lnTo>
                      <a:pt x="368" y="246"/>
                    </a:lnTo>
                    <a:lnTo>
                      <a:pt x="370" y="253"/>
                    </a:lnTo>
                    <a:lnTo>
                      <a:pt x="370" y="253"/>
                    </a:lnTo>
                    <a:lnTo>
                      <a:pt x="373" y="258"/>
                    </a:lnTo>
                    <a:lnTo>
                      <a:pt x="378" y="261"/>
                    </a:lnTo>
                    <a:lnTo>
                      <a:pt x="378" y="261"/>
                    </a:lnTo>
                    <a:lnTo>
                      <a:pt x="382" y="261"/>
                    </a:lnTo>
                    <a:lnTo>
                      <a:pt x="383" y="260"/>
                    </a:lnTo>
                    <a:lnTo>
                      <a:pt x="383" y="251"/>
                    </a:lnTo>
                    <a:lnTo>
                      <a:pt x="383" y="251"/>
                    </a:lnTo>
                    <a:lnTo>
                      <a:pt x="387" y="251"/>
                    </a:lnTo>
                    <a:lnTo>
                      <a:pt x="388" y="248"/>
                    </a:lnTo>
                    <a:lnTo>
                      <a:pt x="392" y="246"/>
                    </a:lnTo>
                    <a:lnTo>
                      <a:pt x="395" y="244"/>
                    </a:lnTo>
                    <a:lnTo>
                      <a:pt x="395" y="244"/>
                    </a:lnTo>
                    <a:lnTo>
                      <a:pt x="395" y="258"/>
                    </a:lnTo>
                    <a:lnTo>
                      <a:pt x="393" y="265"/>
                    </a:lnTo>
                    <a:lnTo>
                      <a:pt x="392" y="270"/>
                    </a:lnTo>
                    <a:lnTo>
                      <a:pt x="392" y="270"/>
                    </a:lnTo>
                    <a:lnTo>
                      <a:pt x="390" y="275"/>
                    </a:lnTo>
                    <a:lnTo>
                      <a:pt x="388" y="280"/>
                    </a:lnTo>
                    <a:lnTo>
                      <a:pt x="390" y="283"/>
                    </a:lnTo>
                    <a:lnTo>
                      <a:pt x="395" y="289"/>
                    </a:lnTo>
                    <a:lnTo>
                      <a:pt x="395" y="289"/>
                    </a:lnTo>
                    <a:lnTo>
                      <a:pt x="398" y="292"/>
                    </a:lnTo>
                    <a:lnTo>
                      <a:pt x="400" y="295"/>
                    </a:lnTo>
                    <a:lnTo>
                      <a:pt x="405" y="305"/>
                    </a:lnTo>
                    <a:lnTo>
                      <a:pt x="405" y="305"/>
                    </a:lnTo>
                    <a:lnTo>
                      <a:pt x="410" y="314"/>
                    </a:lnTo>
                    <a:lnTo>
                      <a:pt x="415" y="326"/>
                    </a:lnTo>
                    <a:lnTo>
                      <a:pt x="419" y="329"/>
                    </a:lnTo>
                    <a:lnTo>
                      <a:pt x="422" y="333"/>
                    </a:lnTo>
                    <a:lnTo>
                      <a:pt x="427" y="334"/>
                    </a:lnTo>
                    <a:lnTo>
                      <a:pt x="432" y="334"/>
                    </a:lnTo>
                    <a:lnTo>
                      <a:pt x="432" y="334"/>
                    </a:lnTo>
                    <a:lnTo>
                      <a:pt x="431" y="328"/>
                    </a:lnTo>
                    <a:lnTo>
                      <a:pt x="432" y="321"/>
                    </a:lnTo>
                    <a:lnTo>
                      <a:pt x="432" y="321"/>
                    </a:lnTo>
                    <a:lnTo>
                      <a:pt x="434" y="319"/>
                    </a:lnTo>
                    <a:lnTo>
                      <a:pt x="438" y="326"/>
                    </a:lnTo>
                    <a:lnTo>
                      <a:pt x="438" y="326"/>
                    </a:lnTo>
                    <a:lnTo>
                      <a:pt x="439" y="339"/>
                    </a:lnTo>
                    <a:lnTo>
                      <a:pt x="441" y="346"/>
                    </a:lnTo>
                    <a:lnTo>
                      <a:pt x="444" y="348"/>
                    </a:lnTo>
                    <a:lnTo>
                      <a:pt x="446" y="348"/>
                    </a:lnTo>
                    <a:lnTo>
                      <a:pt x="446" y="348"/>
                    </a:lnTo>
                    <a:lnTo>
                      <a:pt x="448" y="343"/>
                    </a:lnTo>
                    <a:lnTo>
                      <a:pt x="449" y="341"/>
                    </a:lnTo>
                    <a:lnTo>
                      <a:pt x="453" y="341"/>
                    </a:lnTo>
                    <a:lnTo>
                      <a:pt x="453" y="341"/>
                    </a:lnTo>
                    <a:lnTo>
                      <a:pt x="453" y="343"/>
                    </a:lnTo>
                    <a:lnTo>
                      <a:pt x="454" y="346"/>
                    </a:lnTo>
                    <a:lnTo>
                      <a:pt x="453" y="351"/>
                    </a:lnTo>
                    <a:lnTo>
                      <a:pt x="453" y="351"/>
                    </a:lnTo>
                    <a:lnTo>
                      <a:pt x="451" y="356"/>
                    </a:lnTo>
                    <a:lnTo>
                      <a:pt x="451" y="356"/>
                    </a:lnTo>
                    <a:lnTo>
                      <a:pt x="453" y="358"/>
                    </a:lnTo>
                    <a:lnTo>
                      <a:pt x="454" y="360"/>
                    </a:lnTo>
                    <a:lnTo>
                      <a:pt x="454" y="360"/>
                    </a:lnTo>
                    <a:lnTo>
                      <a:pt x="454" y="365"/>
                    </a:lnTo>
                    <a:lnTo>
                      <a:pt x="456" y="370"/>
                    </a:lnTo>
                    <a:lnTo>
                      <a:pt x="456" y="370"/>
                    </a:lnTo>
                    <a:lnTo>
                      <a:pt x="460" y="378"/>
                    </a:lnTo>
                    <a:lnTo>
                      <a:pt x="465" y="385"/>
                    </a:lnTo>
                    <a:lnTo>
                      <a:pt x="477" y="399"/>
                    </a:lnTo>
                    <a:lnTo>
                      <a:pt x="477" y="399"/>
                    </a:lnTo>
                    <a:lnTo>
                      <a:pt x="482" y="404"/>
                    </a:lnTo>
                    <a:lnTo>
                      <a:pt x="488" y="407"/>
                    </a:lnTo>
                    <a:lnTo>
                      <a:pt x="495" y="407"/>
                    </a:lnTo>
                    <a:lnTo>
                      <a:pt x="504" y="407"/>
                    </a:lnTo>
                    <a:lnTo>
                      <a:pt x="504" y="407"/>
                    </a:lnTo>
                    <a:lnTo>
                      <a:pt x="512" y="407"/>
                    </a:lnTo>
                    <a:lnTo>
                      <a:pt x="517" y="409"/>
                    </a:lnTo>
                    <a:lnTo>
                      <a:pt x="522" y="412"/>
                    </a:lnTo>
                    <a:lnTo>
                      <a:pt x="527" y="419"/>
                    </a:lnTo>
                    <a:lnTo>
                      <a:pt x="527" y="419"/>
                    </a:lnTo>
                    <a:lnTo>
                      <a:pt x="531" y="426"/>
                    </a:lnTo>
                    <a:lnTo>
                      <a:pt x="536" y="429"/>
                    </a:lnTo>
                    <a:lnTo>
                      <a:pt x="541" y="431"/>
                    </a:lnTo>
                    <a:lnTo>
                      <a:pt x="548" y="428"/>
                    </a:lnTo>
                    <a:lnTo>
                      <a:pt x="548" y="428"/>
                    </a:lnTo>
                    <a:lnTo>
                      <a:pt x="555" y="426"/>
                    </a:lnTo>
                    <a:lnTo>
                      <a:pt x="558" y="426"/>
                    </a:lnTo>
                    <a:lnTo>
                      <a:pt x="560" y="428"/>
                    </a:lnTo>
                    <a:lnTo>
                      <a:pt x="560" y="431"/>
                    </a:lnTo>
                    <a:lnTo>
                      <a:pt x="558" y="433"/>
                    </a:lnTo>
                    <a:lnTo>
                      <a:pt x="556" y="436"/>
                    </a:lnTo>
                    <a:lnTo>
                      <a:pt x="553" y="440"/>
                    </a:lnTo>
                    <a:lnTo>
                      <a:pt x="549" y="441"/>
                    </a:lnTo>
                    <a:lnTo>
                      <a:pt x="549" y="441"/>
                    </a:lnTo>
                    <a:lnTo>
                      <a:pt x="534" y="443"/>
                    </a:lnTo>
                    <a:lnTo>
                      <a:pt x="526" y="445"/>
                    </a:lnTo>
                    <a:lnTo>
                      <a:pt x="522" y="448"/>
                    </a:lnTo>
                    <a:lnTo>
                      <a:pt x="522" y="451"/>
                    </a:lnTo>
                    <a:lnTo>
                      <a:pt x="522" y="451"/>
                    </a:lnTo>
                    <a:lnTo>
                      <a:pt x="522" y="453"/>
                    </a:lnTo>
                    <a:lnTo>
                      <a:pt x="526" y="457"/>
                    </a:lnTo>
                    <a:lnTo>
                      <a:pt x="533" y="457"/>
                    </a:lnTo>
                    <a:lnTo>
                      <a:pt x="541" y="457"/>
                    </a:lnTo>
                    <a:lnTo>
                      <a:pt x="548" y="455"/>
                    </a:lnTo>
                    <a:lnTo>
                      <a:pt x="548" y="455"/>
                    </a:lnTo>
                    <a:lnTo>
                      <a:pt x="563" y="450"/>
                    </a:lnTo>
                    <a:lnTo>
                      <a:pt x="577" y="445"/>
                    </a:lnTo>
                    <a:lnTo>
                      <a:pt x="577" y="445"/>
                    </a:lnTo>
                    <a:lnTo>
                      <a:pt x="583" y="441"/>
                    </a:lnTo>
                    <a:lnTo>
                      <a:pt x="589" y="434"/>
                    </a:lnTo>
                    <a:lnTo>
                      <a:pt x="590" y="426"/>
                    </a:lnTo>
                    <a:lnTo>
                      <a:pt x="592" y="416"/>
                    </a:lnTo>
                    <a:lnTo>
                      <a:pt x="592" y="395"/>
                    </a:lnTo>
                    <a:lnTo>
                      <a:pt x="592" y="387"/>
                    </a:lnTo>
                    <a:lnTo>
                      <a:pt x="594" y="380"/>
                    </a:lnTo>
                    <a:lnTo>
                      <a:pt x="594" y="380"/>
                    </a:lnTo>
                    <a:lnTo>
                      <a:pt x="595" y="384"/>
                    </a:lnTo>
                    <a:lnTo>
                      <a:pt x="597" y="389"/>
                    </a:lnTo>
                    <a:lnTo>
                      <a:pt x="599" y="390"/>
                    </a:lnTo>
                    <a:lnTo>
                      <a:pt x="600" y="385"/>
                    </a:lnTo>
                    <a:lnTo>
                      <a:pt x="600" y="385"/>
                    </a:lnTo>
                    <a:lnTo>
                      <a:pt x="602" y="380"/>
                    </a:lnTo>
                    <a:lnTo>
                      <a:pt x="600" y="375"/>
                    </a:lnTo>
                    <a:lnTo>
                      <a:pt x="599" y="363"/>
                    </a:lnTo>
                    <a:lnTo>
                      <a:pt x="599" y="363"/>
                    </a:lnTo>
                    <a:lnTo>
                      <a:pt x="597" y="353"/>
                    </a:lnTo>
                    <a:lnTo>
                      <a:pt x="597" y="343"/>
                    </a:lnTo>
                    <a:lnTo>
                      <a:pt x="597" y="343"/>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6" name="Freeform 56">
                <a:extLst>
                  <a:ext uri="{FF2B5EF4-FFF2-40B4-BE49-F238E27FC236}">
                    <a16:creationId xmlns:a16="http://schemas.microsoft.com/office/drawing/2014/main" id="{EE6FD7D3-23DF-0548-9A2B-8FBC4AAC38AC}"/>
                  </a:ext>
                </a:extLst>
              </p:cNvPr>
              <p:cNvSpPr>
                <a:spLocks/>
              </p:cNvSpPr>
              <p:nvPr/>
            </p:nvSpPr>
            <p:spPr bwMode="auto">
              <a:xfrm>
                <a:off x="7250113" y="1042988"/>
                <a:ext cx="536575" cy="590550"/>
              </a:xfrm>
              <a:custGeom>
                <a:avLst/>
                <a:gdLst>
                  <a:gd name="T0" fmla="*/ 324 w 338"/>
                  <a:gd name="T1" fmla="*/ 143 h 372"/>
                  <a:gd name="T2" fmla="*/ 289 w 338"/>
                  <a:gd name="T3" fmla="*/ 195 h 372"/>
                  <a:gd name="T4" fmla="*/ 289 w 338"/>
                  <a:gd name="T5" fmla="*/ 182 h 372"/>
                  <a:gd name="T6" fmla="*/ 302 w 338"/>
                  <a:gd name="T7" fmla="*/ 153 h 372"/>
                  <a:gd name="T8" fmla="*/ 309 w 338"/>
                  <a:gd name="T9" fmla="*/ 129 h 372"/>
                  <a:gd name="T10" fmla="*/ 296 w 338"/>
                  <a:gd name="T11" fmla="*/ 119 h 372"/>
                  <a:gd name="T12" fmla="*/ 287 w 338"/>
                  <a:gd name="T13" fmla="*/ 121 h 372"/>
                  <a:gd name="T14" fmla="*/ 289 w 338"/>
                  <a:gd name="T15" fmla="*/ 102 h 372"/>
                  <a:gd name="T16" fmla="*/ 290 w 338"/>
                  <a:gd name="T17" fmla="*/ 92 h 372"/>
                  <a:gd name="T18" fmla="*/ 277 w 338"/>
                  <a:gd name="T19" fmla="*/ 87 h 372"/>
                  <a:gd name="T20" fmla="*/ 268 w 338"/>
                  <a:gd name="T21" fmla="*/ 85 h 372"/>
                  <a:gd name="T22" fmla="*/ 265 w 338"/>
                  <a:gd name="T23" fmla="*/ 75 h 372"/>
                  <a:gd name="T24" fmla="*/ 250 w 338"/>
                  <a:gd name="T25" fmla="*/ 73 h 372"/>
                  <a:gd name="T26" fmla="*/ 236 w 338"/>
                  <a:gd name="T27" fmla="*/ 75 h 372"/>
                  <a:gd name="T28" fmla="*/ 207 w 338"/>
                  <a:gd name="T29" fmla="*/ 63 h 372"/>
                  <a:gd name="T30" fmla="*/ 195 w 338"/>
                  <a:gd name="T31" fmla="*/ 61 h 372"/>
                  <a:gd name="T32" fmla="*/ 163 w 338"/>
                  <a:gd name="T33" fmla="*/ 55 h 372"/>
                  <a:gd name="T34" fmla="*/ 146 w 338"/>
                  <a:gd name="T35" fmla="*/ 39 h 372"/>
                  <a:gd name="T36" fmla="*/ 136 w 338"/>
                  <a:gd name="T37" fmla="*/ 27 h 372"/>
                  <a:gd name="T38" fmla="*/ 124 w 338"/>
                  <a:gd name="T39" fmla="*/ 21 h 372"/>
                  <a:gd name="T40" fmla="*/ 111 w 338"/>
                  <a:gd name="T41" fmla="*/ 26 h 372"/>
                  <a:gd name="T42" fmla="*/ 102 w 338"/>
                  <a:gd name="T43" fmla="*/ 31 h 372"/>
                  <a:gd name="T44" fmla="*/ 100 w 338"/>
                  <a:gd name="T45" fmla="*/ 24 h 372"/>
                  <a:gd name="T46" fmla="*/ 104 w 338"/>
                  <a:gd name="T47" fmla="*/ 12 h 372"/>
                  <a:gd name="T48" fmla="*/ 107 w 338"/>
                  <a:gd name="T49" fmla="*/ 0 h 372"/>
                  <a:gd name="T50" fmla="*/ 72 w 338"/>
                  <a:gd name="T51" fmla="*/ 16 h 372"/>
                  <a:gd name="T52" fmla="*/ 38 w 338"/>
                  <a:gd name="T53" fmla="*/ 21 h 372"/>
                  <a:gd name="T54" fmla="*/ 31 w 338"/>
                  <a:gd name="T55" fmla="*/ 21 h 372"/>
                  <a:gd name="T56" fmla="*/ 27 w 338"/>
                  <a:gd name="T57" fmla="*/ 43 h 372"/>
                  <a:gd name="T58" fmla="*/ 26 w 338"/>
                  <a:gd name="T59" fmla="*/ 80 h 372"/>
                  <a:gd name="T60" fmla="*/ 4 w 338"/>
                  <a:gd name="T61" fmla="*/ 104 h 372"/>
                  <a:gd name="T62" fmla="*/ 0 w 338"/>
                  <a:gd name="T63" fmla="*/ 124 h 372"/>
                  <a:gd name="T64" fmla="*/ 10 w 338"/>
                  <a:gd name="T65" fmla="*/ 134 h 372"/>
                  <a:gd name="T66" fmla="*/ 4 w 338"/>
                  <a:gd name="T67" fmla="*/ 153 h 372"/>
                  <a:gd name="T68" fmla="*/ 2 w 338"/>
                  <a:gd name="T69" fmla="*/ 190 h 372"/>
                  <a:gd name="T70" fmla="*/ 17 w 338"/>
                  <a:gd name="T71" fmla="*/ 202 h 372"/>
                  <a:gd name="T72" fmla="*/ 39 w 338"/>
                  <a:gd name="T73" fmla="*/ 209 h 372"/>
                  <a:gd name="T74" fmla="*/ 56 w 338"/>
                  <a:gd name="T75" fmla="*/ 211 h 372"/>
                  <a:gd name="T76" fmla="*/ 68 w 338"/>
                  <a:gd name="T77" fmla="*/ 231 h 372"/>
                  <a:gd name="T78" fmla="*/ 85 w 338"/>
                  <a:gd name="T79" fmla="*/ 248 h 372"/>
                  <a:gd name="T80" fmla="*/ 102 w 338"/>
                  <a:gd name="T81" fmla="*/ 262 h 372"/>
                  <a:gd name="T82" fmla="*/ 107 w 338"/>
                  <a:gd name="T83" fmla="*/ 275 h 372"/>
                  <a:gd name="T84" fmla="*/ 104 w 338"/>
                  <a:gd name="T85" fmla="*/ 284 h 372"/>
                  <a:gd name="T86" fmla="*/ 104 w 338"/>
                  <a:gd name="T87" fmla="*/ 292 h 372"/>
                  <a:gd name="T88" fmla="*/ 111 w 338"/>
                  <a:gd name="T89" fmla="*/ 319 h 372"/>
                  <a:gd name="T90" fmla="*/ 105 w 338"/>
                  <a:gd name="T91" fmla="*/ 328 h 372"/>
                  <a:gd name="T92" fmla="*/ 114 w 338"/>
                  <a:gd name="T93" fmla="*/ 350 h 372"/>
                  <a:gd name="T94" fmla="*/ 119 w 338"/>
                  <a:gd name="T95" fmla="*/ 360 h 372"/>
                  <a:gd name="T96" fmla="*/ 134 w 338"/>
                  <a:gd name="T97" fmla="*/ 363 h 372"/>
                  <a:gd name="T98" fmla="*/ 311 w 338"/>
                  <a:gd name="T99" fmla="*/ 336 h 372"/>
                  <a:gd name="T100" fmla="*/ 301 w 338"/>
                  <a:gd name="T101" fmla="*/ 291 h 372"/>
                  <a:gd name="T102" fmla="*/ 309 w 338"/>
                  <a:gd name="T103" fmla="*/ 260 h 372"/>
                  <a:gd name="T104" fmla="*/ 318 w 338"/>
                  <a:gd name="T105" fmla="*/ 204 h 372"/>
                  <a:gd name="T106" fmla="*/ 324 w 338"/>
                  <a:gd name="T107" fmla="*/ 172 h 372"/>
                  <a:gd name="T108" fmla="*/ 338 w 338"/>
                  <a:gd name="T109" fmla="*/ 138 h 372"/>
                  <a:gd name="T110" fmla="*/ 335 w 338"/>
                  <a:gd name="T111"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 h="372">
                    <a:moveTo>
                      <a:pt x="335" y="124"/>
                    </a:moveTo>
                    <a:lnTo>
                      <a:pt x="335" y="124"/>
                    </a:lnTo>
                    <a:lnTo>
                      <a:pt x="331" y="128"/>
                    </a:lnTo>
                    <a:lnTo>
                      <a:pt x="328" y="133"/>
                    </a:lnTo>
                    <a:lnTo>
                      <a:pt x="324" y="143"/>
                    </a:lnTo>
                    <a:lnTo>
                      <a:pt x="324" y="143"/>
                    </a:lnTo>
                    <a:lnTo>
                      <a:pt x="319" y="151"/>
                    </a:lnTo>
                    <a:lnTo>
                      <a:pt x="312" y="162"/>
                    </a:lnTo>
                    <a:lnTo>
                      <a:pt x="312" y="162"/>
                    </a:lnTo>
                    <a:lnTo>
                      <a:pt x="289" y="195"/>
                    </a:lnTo>
                    <a:lnTo>
                      <a:pt x="289" y="195"/>
                    </a:lnTo>
                    <a:lnTo>
                      <a:pt x="289" y="189"/>
                    </a:lnTo>
                    <a:lnTo>
                      <a:pt x="289" y="189"/>
                    </a:lnTo>
                    <a:lnTo>
                      <a:pt x="289" y="182"/>
                    </a:lnTo>
                    <a:lnTo>
                      <a:pt x="289" y="182"/>
                    </a:lnTo>
                    <a:lnTo>
                      <a:pt x="290" y="177"/>
                    </a:lnTo>
                    <a:lnTo>
                      <a:pt x="292" y="170"/>
                    </a:lnTo>
                    <a:lnTo>
                      <a:pt x="299" y="160"/>
                    </a:lnTo>
                    <a:lnTo>
                      <a:pt x="299" y="160"/>
                    </a:lnTo>
                    <a:lnTo>
                      <a:pt x="302" y="153"/>
                    </a:lnTo>
                    <a:lnTo>
                      <a:pt x="304" y="146"/>
                    </a:lnTo>
                    <a:lnTo>
                      <a:pt x="307" y="133"/>
                    </a:lnTo>
                    <a:lnTo>
                      <a:pt x="307" y="133"/>
                    </a:lnTo>
                    <a:lnTo>
                      <a:pt x="309" y="129"/>
                    </a:lnTo>
                    <a:lnTo>
                      <a:pt x="309" y="129"/>
                    </a:lnTo>
                    <a:lnTo>
                      <a:pt x="302" y="126"/>
                    </a:lnTo>
                    <a:lnTo>
                      <a:pt x="302" y="126"/>
                    </a:lnTo>
                    <a:lnTo>
                      <a:pt x="299" y="122"/>
                    </a:lnTo>
                    <a:lnTo>
                      <a:pt x="296" y="119"/>
                    </a:lnTo>
                    <a:lnTo>
                      <a:pt x="296" y="119"/>
                    </a:lnTo>
                    <a:lnTo>
                      <a:pt x="294" y="119"/>
                    </a:lnTo>
                    <a:lnTo>
                      <a:pt x="290" y="119"/>
                    </a:lnTo>
                    <a:lnTo>
                      <a:pt x="289" y="121"/>
                    </a:lnTo>
                    <a:lnTo>
                      <a:pt x="287" y="121"/>
                    </a:lnTo>
                    <a:lnTo>
                      <a:pt x="287" y="121"/>
                    </a:lnTo>
                    <a:lnTo>
                      <a:pt x="287" y="119"/>
                    </a:lnTo>
                    <a:lnTo>
                      <a:pt x="287" y="116"/>
                    </a:lnTo>
                    <a:lnTo>
                      <a:pt x="287" y="112"/>
                    </a:lnTo>
                    <a:lnTo>
                      <a:pt x="287" y="112"/>
                    </a:lnTo>
                    <a:lnTo>
                      <a:pt x="289" y="102"/>
                    </a:lnTo>
                    <a:lnTo>
                      <a:pt x="289" y="102"/>
                    </a:lnTo>
                    <a:lnTo>
                      <a:pt x="290" y="97"/>
                    </a:lnTo>
                    <a:lnTo>
                      <a:pt x="292" y="94"/>
                    </a:lnTo>
                    <a:lnTo>
                      <a:pt x="292" y="94"/>
                    </a:lnTo>
                    <a:lnTo>
                      <a:pt x="290" y="92"/>
                    </a:lnTo>
                    <a:lnTo>
                      <a:pt x="289" y="90"/>
                    </a:lnTo>
                    <a:lnTo>
                      <a:pt x="285" y="90"/>
                    </a:lnTo>
                    <a:lnTo>
                      <a:pt x="285" y="90"/>
                    </a:lnTo>
                    <a:lnTo>
                      <a:pt x="282" y="89"/>
                    </a:lnTo>
                    <a:lnTo>
                      <a:pt x="277" y="87"/>
                    </a:lnTo>
                    <a:lnTo>
                      <a:pt x="277" y="87"/>
                    </a:lnTo>
                    <a:lnTo>
                      <a:pt x="272" y="87"/>
                    </a:lnTo>
                    <a:lnTo>
                      <a:pt x="270" y="87"/>
                    </a:lnTo>
                    <a:lnTo>
                      <a:pt x="268" y="85"/>
                    </a:lnTo>
                    <a:lnTo>
                      <a:pt x="268" y="85"/>
                    </a:lnTo>
                    <a:lnTo>
                      <a:pt x="268" y="82"/>
                    </a:lnTo>
                    <a:lnTo>
                      <a:pt x="268" y="78"/>
                    </a:lnTo>
                    <a:lnTo>
                      <a:pt x="267" y="77"/>
                    </a:lnTo>
                    <a:lnTo>
                      <a:pt x="267" y="77"/>
                    </a:lnTo>
                    <a:lnTo>
                      <a:pt x="265" y="75"/>
                    </a:lnTo>
                    <a:lnTo>
                      <a:pt x="263" y="75"/>
                    </a:lnTo>
                    <a:lnTo>
                      <a:pt x="258" y="77"/>
                    </a:lnTo>
                    <a:lnTo>
                      <a:pt x="258" y="77"/>
                    </a:lnTo>
                    <a:lnTo>
                      <a:pt x="253" y="75"/>
                    </a:lnTo>
                    <a:lnTo>
                      <a:pt x="250" y="73"/>
                    </a:lnTo>
                    <a:lnTo>
                      <a:pt x="250" y="73"/>
                    </a:lnTo>
                    <a:lnTo>
                      <a:pt x="245" y="75"/>
                    </a:lnTo>
                    <a:lnTo>
                      <a:pt x="240" y="75"/>
                    </a:lnTo>
                    <a:lnTo>
                      <a:pt x="240" y="75"/>
                    </a:lnTo>
                    <a:lnTo>
                      <a:pt x="236" y="75"/>
                    </a:lnTo>
                    <a:lnTo>
                      <a:pt x="233" y="72"/>
                    </a:lnTo>
                    <a:lnTo>
                      <a:pt x="233" y="72"/>
                    </a:lnTo>
                    <a:lnTo>
                      <a:pt x="226" y="68"/>
                    </a:lnTo>
                    <a:lnTo>
                      <a:pt x="221" y="66"/>
                    </a:lnTo>
                    <a:lnTo>
                      <a:pt x="207" y="63"/>
                    </a:lnTo>
                    <a:lnTo>
                      <a:pt x="207" y="63"/>
                    </a:lnTo>
                    <a:lnTo>
                      <a:pt x="200" y="61"/>
                    </a:lnTo>
                    <a:lnTo>
                      <a:pt x="200" y="61"/>
                    </a:lnTo>
                    <a:lnTo>
                      <a:pt x="195" y="61"/>
                    </a:lnTo>
                    <a:lnTo>
                      <a:pt x="195" y="61"/>
                    </a:lnTo>
                    <a:lnTo>
                      <a:pt x="184" y="58"/>
                    </a:lnTo>
                    <a:lnTo>
                      <a:pt x="184" y="58"/>
                    </a:lnTo>
                    <a:lnTo>
                      <a:pt x="172" y="56"/>
                    </a:lnTo>
                    <a:lnTo>
                      <a:pt x="172" y="56"/>
                    </a:lnTo>
                    <a:lnTo>
                      <a:pt x="163" y="55"/>
                    </a:lnTo>
                    <a:lnTo>
                      <a:pt x="163" y="55"/>
                    </a:lnTo>
                    <a:lnTo>
                      <a:pt x="156" y="53"/>
                    </a:lnTo>
                    <a:lnTo>
                      <a:pt x="153" y="49"/>
                    </a:lnTo>
                    <a:lnTo>
                      <a:pt x="150" y="44"/>
                    </a:lnTo>
                    <a:lnTo>
                      <a:pt x="146" y="39"/>
                    </a:lnTo>
                    <a:lnTo>
                      <a:pt x="146" y="39"/>
                    </a:lnTo>
                    <a:lnTo>
                      <a:pt x="141" y="31"/>
                    </a:lnTo>
                    <a:lnTo>
                      <a:pt x="141" y="31"/>
                    </a:lnTo>
                    <a:lnTo>
                      <a:pt x="136" y="27"/>
                    </a:lnTo>
                    <a:lnTo>
                      <a:pt x="136" y="27"/>
                    </a:lnTo>
                    <a:lnTo>
                      <a:pt x="136" y="27"/>
                    </a:lnTo>
                    <a:lnTo>
                      <a:pt x="136" y="27"/>
                    </a:lnTo>
                    <a:lnTo>
                      <a:pt x="131" y="27"/>
                    </a:lnTo>
                    <a:lnTo>
                      <a:pt x="129" y="26"/>
                    </a:lnTo>
                    <a:lnTo>
                      <a:pt x="124" y="21"/>
                    </a:lnTo>
                    <a:lnTo>
                      <a:pt x="124" y="21"/>
                    </a:lnTo>
                    <a:lnTo>
                      <a:pt x="119" y="21"/>
                    </a:lnTo>
                    <a:lnTo>
                      <a:pt x="117" y="22"/>
                    </a:lnTo>
                    <a:lnTo>
                      <a:pt x="114" y="24"/>
                    </a:lnTo>
                    <a:lnTo>
                      <a:pt x="111" y="26"/>
                    </a:lnTo>
                    <a:lnTo>
                      <a:pt x="111" y="26"/>
                    </a:lnTo>
                    <a:lnTo>
                      <a:pt x="109" y="31"/>
                    </a:lnTo>
                    <a:lnTo>
                      <a:pt x="105" y="31"/>
                    </a:lnTo>
                    <a:lnTo>
                      <a:pt x="102" y="31"/>
                    </a:lnTo>
                    <a:lnTo>
                      <a:pt x="102" y="31"/>
                    </a:lnTo>
                    <a:lnTo>
                      <a:pt x="100" y="29"/>
                    </a:lnTo>
                    <a:lnTo>
                      <a:pt x="99" y="27"/>
                    </a:lnTo>
                    <a:lnTo>
                      <a:pt x="99" y="27"/>
                    </a:lnTo>
                    <a:lnTo>
                      <a:pt x="99" y="26"/>
                    </a:lnTo>
                    <a:lnTo>
                      <a:pt x="100" y="24"/>
                    </a:lnTo>
                    <a:lnTo>
                      <a:pt x="104" y="24"/>
                    </a:lnTo>
                    <a:lnTo>
                      <a:pt x="104" y="24"/>
                    </a:lnTo>
                    <a:lnTo>
                      <a:pt x="105" y="22"/>
                    </a:lnTo>
                    <a:lnTo>
                      <a:pt x="105" y="19"/>
                    </a:lnTo>
                    <a:lnTo>
                      <a:pt x="104" y="12"/>
                    </a:lnTo>
                    <a:lnTo>
                      <a:pt x="104" y="12"/>
                    </a:lnTo>
                    <a:lnTo>
                      <a:pt x="105" y="7"/>
                    </a:lnTo>
                    <a:lnTo>
                      <a:pt x="107" y="4"/>
                    </a:lnTo>
                    <a:lnTo>
                      <a:pt x="107" y="0"/>
                    </a:lnTo>
                    <a:lnTo>
                      <a:pt x="107" y="0"/>
                    </a:lnTo>
                    <a:lnTo>
                      <a:pt x="94" y="4"/>
                    </a:lnTo>
                    <a:lnTo>
                      <a:pt x="87" y="5"/>
                    </a:lnTo>
                    <a:lnTo>
                      <a:pt x="82" y="9"/>
                    </a:lnTo>
                    <a:lnTo>
                      <a:pt x="82" y="9"/>
                    </a:lnTo>
                    <a:lnTo>
                      <a:pt x="72" y="16"/>
                    </a:lnTo>
                    <a:lnTo>
                      <a:pt x="60" y="21"/>
                    </a:lnTo>
                    <a:lnTo>
                      <a:pt x="60" y="21"/>
                    </a:lnTo>
                    <a:lnTo>
                      <a:pt x="49" y="22"/>
                    </a:lnTo>
                    <a:lnTo>
                      <a:pt x="43" y="21"/>
                    </a:lnTo>
                    <a:lnTo>
                      <a:pt x="38" y="21"/>
                    </a:lnTo>
                    <a:lnTo>
                      <a:pt x="38" y="21"/>
                    </a:lnTo>
                    <a:lnTo>
                      <a:pt x="38" y="21"/>
                    </a:lnTo>
                    <a:lnTo>
                      <a:pt x="36" y="21"/>
                    </a:lnTo>
                    <a:lnTo>
                      <a:pt x="36" y="21"/>
                    </a:lnTo>
                    <a:lnTo>
                      <a:pt x="31" y="21"/>
                    </a:lnTo>
                    <a:lnTo>
                      <a:pt x="27" y="22"/>
                    </a:lnTo>
                    <a:lnTo>
                      <a:pt x="26" y="26"/>
                    </a:lnTo>
                    <a:lnTo>
                      <a:pt x="26" y="29"/>
                    </a:lnTo>
                    <a:lnTo>
                      <a:pt x="26" y="36"/>
                    </a:lnTo>
                    <a:lnTo>
                      <a:pt x="27" y="43"/>
                    </a:lnTo>
                    <a:lnTo>
                      <a:pt x="27" y="43"/>
                    </a:lnTo>
                    <a:lnTo>
                      <a:pt x="27" y="68"/>
                    </a:lnTo>
                    <a:lnTo>
                      <a:pt x="27" y="68"/>
                    </a:lnTo>
                    <a:lnTo>
                      <a:pt x="27" y="77"/>
                    </a:lnTo>
                    <a:lnTo>
                      <a:pt x="26" y="80"/>
                    </a:lnTo>
                    <a:lnTo>
                      <a:pt x="22" y="85"/>
                    </a:lnTo>
                    <a:lnTo>
                      <a:pt x="22" y="85"/>
                    </a:lnTo>
                    <a:lnTo>
                      <a:pt x="16" y="90"/>
                    </a:lnTo>
                    <a:lnTo>
                      <a:pt x="9" y="97"/>
                    </a:lnTo>
                    <a:lnTo>
                      <a:pt x="4" y="104"/>
                    </a:lnTo>
                    <a:lnTo>
                      <a:pt x="0" y="112"/>
                    </a:lnTo>
                    <a:lnTo>
                      <a:pt x="0" y="112"/>
                    </a:lnTo>
                    <a:lnTo>
                      <a:pt x="0" y="119"/>
                    </a:lnTo>
                    <a:lnTo>
                      <a:pt x="0" y="122"/>
                    </a:lnTo>
                    <a:lnTo>
                      <a:pt x="0" y="124"/>
                    </a:lnTo>
                    <a:lnTo>
                      <a:pt x="0" y="124"/>
                    </a:lnTo>
                    <a:lnTo>
                      <a:pt x="5" y="128"/>
                    </a:lnTo>
                    <a:lnTo>
                      <a:pt x="9" y="131"/>
                    </a:lnTo>
                    <a:lnTo>
                      <a:pt x="9" y="131"/>
                    </a:lnTo>
                    <a:lnTo>
                      <a:pt x="10" y="134"/>
                    </a:lnTo>
                    <a:lnTo>
                      <a:pt x="10" y="136"/>
                    </a:lnTo>
                    <a:lnTo>
                      <a:pt x="9" y="141"/>
                    </a:lnTo>
                    <a:lnTo>
                      <a:pt x="9" y="141"/>
                    </a:lnTo>
                    <a:lnTo>
                      <a:pt x="5" y="148"/>
                    </a:lnTo>
                    <a:lnTo>
                      <a:pt x="4" y="153"/>
                    </a:lnTo>
                    <a:lnTo>
                      <a:pt x="4" y="153"/>
                    </a:lnTo>
                    <a:lnTo>
                      <a:pt x="2" y="178"/>
                    </a:lnTo>
                    <a:lnTo>
                      <a:pt x="2" y="178"/>
                    </a:lnTo>
                    <a:lnTo>
                      <a:pt x="2" y="185"/>
                    </a:lnTo>
                    <a:lnTo>
                      <a:pt x="2" y="190"/>
                    </a:lnTo>
                    <a:lnTo>
                      <a:pt x="2" y="190"/>
                    </a:lnTo>
                    <a:lnTo>
                      <a:pt x="7" y="195"/>
                    </a:lnTo>
                    <a:lnTo>
                      <a:pt x="12" y="197"/>
                    </a:lnTo>
                    <a:lnTo>
                      <a:pt x="12" y="197"/>
                    </a:lnTo>
                    <a:lnTo>
                      <a:pt x="17" y="202"/>
                    </a:lnTo>
                    <a:lnTo>
                      <a:pt x="22" y="204"/>
                    </a:lnTo>
                    <a:lnTo>
                      <a:pt x="22" y="204"/>
                    </a:lnTo>
                    <a:lnTo>
                      <a:pt x="34" y="207"/>
                    </a:lnTo>
                    <a:lnTo>
                      <a:pt x="34" y="207"/>
                    </a:lnTo>
                    <a:lnTo>
                      <a:pt x="39" y="209"/>
                    </a:lnTo>
                    <a:lnTo>
                      <a:pt x="44" y="209"/>
                    </a:lnTo>
                    <a:lnTo>
                      <a:pt x="44" y="209"/>
                    </a:lnTo>
                    <a:lnTo>
                      <a:pt x="51" y="209"/>
                    </a:lnTo>
                    <a:lnTo>
                      <a:pt x="53" y="209"/>
                    </a:lnTo>
                    <a:lnTo>
                      <a:pt x="56" y="211"/>
                    </a:lnTo>
                    <a:lnTo>
                      <a:pt x="56" y="211"/>
                    </a:lnTo>
                    <a:lnTo>
                      <a:pt x="61" y="221"/>
                    </a:lnTo>
                    <a:lnTo>
                      <a:pt x="61" y="221"/>
                    </a:lnTo>
                    <a:lnTo>
                      <a:pt x="68" y="231"/>
                    </a:lnTo>
                    <a:lnTo>
                      <a:pt x="68" y="231"/>
                    </a:lnTo>
                    <a:lnTo>
                      <a:pt x="73" y="236"/>
                    </a:lnTo>
                    <a:lnTo>
                      <a:pt x="78" y="240"/>
                    </a:lnTo>
                    <a:lnTo>
                      <a:pt x="78" y="240"/>
                    </a:lnTo>
                    <a:lnTo>
                      <a:pt x="82" y="243"/>
                    </a:lnTo>
                    <a:lnTo>
                      <a:pt x="85" y="248"/>
                    </a:lnTo>
                    <a:lnTo>
                      <a:pt x="85" y="248"/>
                    </a:lnTo>
                    <a:lnTo>
                      <a:pt x="89" y="251"/>
                    </a:lnTo>
                    <a:lnTo>
                      <a:pt x="94" y="255"/>
                    </a:lnTo>
                    <a:lnTo>
                      <a:pt x="99" y="258"/>
                    </a:lnTo>
                    <a:lnTo>
                      <a:pt x="102" y="262"/>
                    </a:lnTo>
                    <a:lnTo>
                      <a:pt x="102" y="262"/>
                    </a:lnTo>
                    <a:lnTo>
                      <a:pt x="105" y="267"/>
                    </a:lnTo>
                    <a:lnTo>
                      <a:pt x="105" y="274"/>
                    </a:lnTo>
                    <a:lnTo>
                      <a:pt x="105" y="274"/>
                    </a:lnTo>
                    <a:lnTo>
                      <a:pt x="107" y="275"/>
                    </a:lnTo>
                    <a:lnTo>
                      <a:pt x="107" y="277"/>
                    </a:lnTo>
                    <a:lnTo>
                      <a:pt x="107" y="277"/>
                    </a:lnTo>
                    <a:lnTo>
                      <a:pt x="105" y="280"/>
                    </a:lnTo>
                    <a:lnTo>
                      <a:pt x="104" y="284"/>
                    </a:lnTo>
                    <a:lnTo>
                      <a:pt x="104" y="284"/>
                    </a:lnTo>
                    <a:lnTo>
                      <a:pt x="102" y="287"/>
                    </a:lnTo>
                    <a:lnTo>
                      <a:pt x="104" y="291"/>
                    </a:lnTo>
                    <a:lnTo>
                      <a:pt x="104" y="291"/>
                    </a:lnTo>
                    <a:lnTo>
                      <a:pt x="104" y="292"/>
                    </a:lnTo>
                    <a:lnTo>
                      <a:pt x="104" y="292"/>
                    </a:lnTo>
                    <a:lnTo>
                      <a:pt x="104" y="301"/>
                    </a:lnTo>
                    <a:lnTo>
                      <a:pt x="107" y="307"/>
                    </a:lnTo>
                    <a:lnTo>
                      <a:pt x="107" y="307"/>
                    </a:lnTo>
                    <a:lnTo>
                      <a:pt x="111" y="314"/>
                    </a:lnTo>
                    <a:lnTo>
                      <a:pt x="111" y="319"/>
                    </a:lnTo>
                    <a:lnTo>
                      <a:pt x="111" y="319"/>
                    </a:lnTo>
                    <a:lnTo>
                      <a:pt x="111" y="323"/>
                    </a:lnTo>
                    <a:lnTo>
                      <a:pt x="109" y="324"/>
                    </a:lnTo>
                    <a:lnTo>
                      <a:pt x="105" y="328"/>
                    </a:lnTo>
                    <a:lnTo>
                      <a:pt x="105" y="328"/>
                    </a:lnTo>
                    <a:lnTo>
                      <a:pt x="105" y="331"/>
                    </a:lnTo>
                    <a:lnTo>
                      <a:pt x="105" y="335"/>
                    </a:lnTo>
                    <a:lnTo>
                      <a:pt x="107" y="340"/>
                    </a:lnTo>
                    <a:lnTo>
                      <a:pt x="111" y="345"/>
                    </a:lnTo>
                    <a:lnTo>
                      <a:pt x="114" y="350"/>
                    </a:lnTo>
                    <a:lnTo>
                      <a:pt x="114" y="350"/>
                    </a:lnTo>
                    <a:lnTo>
                      <a:pt x="116" y="355"/>
                    </a:lnTo>
                    <a:lnTo>
                      <a:pt x="116" y="358"/>
                    </a:lnTo>
                    <a:lnTo>
                      <a:pt x="119" y="360"/>
                    </a:lnTo>
                    <a:lnTo>
                      <a:pt x="119" y="360"/>
                    </a:lnTo>
                    <a:lnTo>
                      <a:pt x="121" y="362"/>
                    </a:lnTo>
                    <a:lnTo>
                      <a:pt x="124" y="362"/>
                    </a:lnTo>
                    <a:lnTo>
                      <a:pt x="131" y="363"/>
                    </a:lnTo>
                    <a:lnTo>
                      <a:pt x="131" y="363"/>
                    </a:lnTo>
                    <a:lnTo>
                      <a:pt x="134" y="363"/>
                    </a:lnTo>
                    <a:lnTo>
                      <a:pt x="136" y="367"/>
                    </a:lnTo>
                    <a:lnTo>
                      <a:pt x="139" y="372"/>
                    </a:lnTo>
                    <a:lnTo>
                      <a:pt x="312" y="355"/>
                    </a:lnTo>
                    <a:lnTo>
                      <a:pt x="312" y="355"/>
                    </a:lnTo>
                    <a:lnTo>
                      <a:pt x="311" y="336"/>
                    </a:lnTo>
                    <a:lnTo>
                      <a:pt x="311" y="336"/>
                    </a:lnTo>
                    <a:lnTo>
                      <a:pt x="309" y="324"/>
                    </a:lnTo>
                    <a:lnTo>
                      <a:pt x="306" y="313"/>
                    </a:lnTo>
                    <a:lnTo>
                      <a:pt x="302" y="302"/>
                    </a:lnTo>
                    <a:lnTo>
                      <a:pt x="301" y="291"/>
                    </a:lnTo>
                    <a:lnTo>
                      <a:pt x="301" y="291"/>
                    </a:lnTo>
                    <a:lnTo>
                      <a:pt x="302" y="280"/>
                    </a:lnTo>
                    <a:lnTo>
                      <a:pt x="306" y="270"/>
                    </a:lnTo>
                    <a:lnTo>
                      <a:pt x="306" y="270"/>
                    </a:lnTo>
                    <a:lnTo>
                      <a:pt x="309" y="260"/>
                    </a:lnTo>
                    <a:lnTo>
                      <a:pt x="309" y="250"/>
                    </a:lnTo>
                    <a:lnTo>
                      <a:pt x="309" y="250"/>
                    </a:lnTo>
                    <a:lnTo>
                      <a:pt x="311" y="238"/>
                    </a:lnTo>
                    <a:lnTo>
                      <a:pt x="312" y="226"/>
                    </a:lnTo>
                    <a:lnTo>
                      <a:pt x="318" y="204"/>
                    </a:lnTo>
                    <a:lnTo>
                      <a:pt x="318" y="204"/>
                    </a:lnTo>
                    <a:lnTo>
                      <a:pt x="318" y="192"/>
                    </a:lnTo>
                    <a:lnTo>
                      <a:pt x="319" y="180"/>
                    </a:lnTo>
                    <a:lnTo>
                      <a:pt x="319" y="180"/>
                    </a:lnTo>
                    <a:lnTo>
                      <a:pt x="324" y="172"/>
                    </a:lnTo>
                    <a:lnTo>
                      <a:pt x="331" y="162"/>
                    </a:lnTo>
                    <a:lnTo>
                      <a:pt x="331" y="162"/>
                    </a:lnTo>
                    <a:lnTo>
                      <a:pt x="336" y="150"/>
                    </a:lnTo>
                    <a:lnTo>
                      <a:pt x="338" y="138"/>
                    </a:lnTo>
                    <a:lnTo>
                      <a:pt x="338" y="138"/>
                    </a:lnTo>
                    <a:lnTo>
                      <a:pt x="338" y="129"/>
                    </a:lnTo>
                    <a:lnTo>
                      <a:pt x="336" y="126"/>
                    </a:lnTo>
                    <a:lnTo>
                      <a:pt x="335" y="124"/>
                    </a:lnTo>
                    <a:lnTo>
                      <a:pt x="335" y="124"/>
                    </a:lnTo>
                    <a:lnTo>
                      <a:pt x="335" y="124"/>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 name="Freeform 57">
                <a:extLst>
                  <a:ext uri="{FF2B5EF4-FFF2-40B4-BE49-F238E27FC236}">
                    <a16:creationId xmlns:a16="http://schemas.microsoft.com/office/drawing/2014/main" id="{FC5BD78B-818E-7C49-9E2D-24310B1D5628}"/>
                  </a:ext>
                </a:extLst>
              </p:cNvPr>
              <p:cNvSpPr>
                <a:spLocks/>
              </p:cNvSpPr>
              <p:nvPr/>
            </p:nvSpPr>
            <p:spPr bwMode="auto">
              <a:xfrm>
                <a:off x="4198938" y="1350963"/>
                <a:ext cx="842962" cy="1408113"/>
              </a:xfrm>
              <a:custGeom>
                <a:avLst/>
                <a:gdLst>
                  <a:gd name="T0" fmla="*/ 524 w 531"/>
                  <a:gd name="T1" fmla="*/ 758 h 887"/>
                  <a:gd name="T2" fmla="*/ 512 w 531"/>
                  <a:gd name="T3" fmla="*/ 745 h 887"/>
                  <a:gd name="T4" fmla="*/ 516 w 531"/>
                  <a:gd name="T5" fmla="*/ 731 h 887"/>
                  <a:gd name="T6" fmla="*/ 514 w 531"/>
                  <a:gd name="T7" fmla="*/ 716 h 887"/>
                  <a:gd name="T8" fmla="*/ 136 w 531"/>
                  <a:gd name="T9" fmla="*/ 29 h 887"/>
                  <a:gd name="T10" fmla="*/ 42 w 531"/>
                  <a:gd name="T11" fmla="*/ 35 h 887"/>
                  <a:gd name="T12" fmla="*/ 34 w 531"/>
                  <a:gd name="T13" fmla="*/ 64 h 887"/>
                  <a:gd name="T14" fmla="*/ 27 w 531"/>
                  <a:gd name="T15" fmla="*/ 83 h 887"/>
                  <a:gd name="T16" fmla="*/ 25 w 531"/>
                  <a:gd name="T17" fmla="*/ 93 h 887"/>
                  <a:gd name="T18" fmla="*/ 8 w 531"/>
                  <a:gd name="T19" fmla="*/ 103 h 887"/>
                  <a:gd name="T20" fmla="*/ 7 w 531"/>
                  <a:gd name="T21" fmla="*/ 141 h 887"/>
                  <a:gd name="T22" fmla="*/ 20 w 531"/>
                  <a:gd name="T23" fmla="*/ 185 h 887"/>
                  <a:gd name="T24" fmla="*/ 12 w 531"/>
                  <a:gd name="T25" fmla="*/ 227 h 887"/>
                  <a:gd name="T26" fmla="*/ 10 w 531"/>
                  <a:gd name="T27" fmla="*/ 258 h 887"/>
                  <a:gd name="T28" fmla="*/ 27 w 531"/>
                  <a:gd name="T29" fmla="*/ 300 h 887"/>
                  <a:gd name="T30" fmla="*/ 32 w 531"/>
                  <a:gd name="T31" fmla="*/ 332 h 887"/>
                  <a:gd name="T32" fmla="*/ 40 w 531"/>
                  <a:gd name="T33" fmla="*/ 349 h 887"/>
                  <a:gd name="T34" fmla="*/ 49 w 531"/>
                  <a:gd name="T35" fmla="*/ 354 h 887"/>
                  <a:gd name="T36" fmla="*/ 56 w 531"/>
                  <a:gd name="T37" fmla="*/ 363 h 887"/>
                  <a:gd name="T38" fmla="*/ 52 w 531"/>
                  <a:gd name="T39" fmla="*/ 382 h 887"/>
                  <a:gd name="T40" fmla="*/ 51 w 531"/>
                  <a:gd name="T41" fmla="*/ 397 h 887"/>
                  <a:gd name="T42" fmla="*/ 57 w 531"/>
                  <a:gd name="T43" fmla="*/ 431 h 887"/>
                  <a:gd name="T44" fmla="*/ 76 w 531"/>
                  <a:gd name="T45" fmla="*/ 456 h 887"/>
                  <a:gd name="T46" fmla="*/ 68 w 531"/>
                  <a:gd name="T47" fmla="*/ 460 h 887"/>
                  <a:gd name="T48" fmla="*/ 59 w 531"/>
                  <a:gd name="T49" fmla="*/ 487 h 887"/>
                  <a:gd name="T50" fmla="*/ 78 w 531"/>
                  <a:gd name="T51" fmla="*/ 524 h 887"/>
                  <a:gd name="T52" fmla="*/ 86 w 531"/>
                  <a:gd name="T53" fmla="*/ 548 h 887"/>
                  <a:gd name="T54" fmla="*/ 95 w 531"/>
                  <a:gd name="T55" fmla="*/ 563 h 887"/>
                  <a:gd name="T56" fmla="*/ 108 w 531"/>
                  <a:gd name="T57" fmla="*/ 584 h 887"/>
                  <a:gd name="T58" fmla="*/ 107 w 531"/>
                  <a:gd name="T59" fmla="*/ 601 h 887"/>
                  <a:gd name="T60" fmla="*/ 112 w 531"/>
                  <a:gd name="T61" fmla="*/ 604 h 887"/>
                  <a:gd name="T62" fmla="*/ 117 w 531"/>
                  <a:gd name="T63" fmla="*/ 619 h 887"/>
                  <a:gd name="T64" fmla="*/ 112 w 531"/>
                  <a:gd name="T65" fmla="*/ 640 h 887"/>
                  <a:gd name="T66" fmla="*/ 105 w 531"/>
                  <a:gd name="T67" fmla="*/ 657 h 887"/>
                  <a:gd name="T68" fmla="*/ 139 w 531"/>
                  <a:gd name="T69" fmla="*/ 672 h 887"/>
                  <a:gd name="T70" fmla="*/ 161 w 531"/>
                  <a:gd name="T71" fmla="*/ 684 h 887"/>
                  <a:gd name="T72" fmla="*/ 192 w 531"/>
                  <a:gd name="T73" fmla="*/ 701 h 887"/>
                  <a:gd name="T74" fmla="*/ 217 w 531"/>
                  <a:gd name="T75" fmla="*/ 726 h 887"/>
                  <a:gd name="T76" fmla="*/ 241 w 531"/>
                  <a:gd name="T77" fmla="*/ 736 h 887"/>
                  <a:gd name="T78" fmla="*/ 249 w 531"/>
                  <a:gd name="T79" fmla="*/ 758 h 887"/>
                  <a:gd name="T80" fmla="*/ 268 w 531"/>
                  <a:gd name="T81" fmla="*/ 767 h 887"/>
                  <a:gd name="T82" fmla="*/ 287 w 531"/>
                  <a:gd name="T83" fmla="*/ 786 h 887"/>
                  <a:gd name="T84" fmla="*/ 300 w 531"/>
                  <a:gd name="T85" fmla="*/ 854 h 887"/>
                  <a:gd name="T86" fmla="*/ 314 w 531"/>
                  <a:gd name="T87" fmla="*/ 854 h 887"/>
                  <a:gd name="T88" fmla="*/ 304 w 531"/>
                  <a:gd name="T89" fmla="*/ 860 h 887"/>
                  <a:gd name="T90" fmla="*/ 312 w 531"/>
                  <a:gd name="T91" fmla="*/ 872 h 887"/>
                  <a:gd name="T92" fmla="*/ 419 w 531"/>
                  <a:gd name="T93" fmla="*/ 882 h 887"/>
                  <a:gd name="T94" fmla="*/ 482 w 531"/>
                  <a:gd name="T95" fmla="*/ 886 h 887"/>
                  <a:gd name="T96" fmla="*/ 488 w 531"/>
                  <a:gd name="T97" fmla="*/ 872 h 887"/>
                  <a:gd name="T98" fmla="*/ 485 w 531"/>
                  <a:gd name="T99" fmla="*/ 869 h 887"/>
                  <a:gd name="T100" fmla="*/ 477 w 531"/>
                  <a:gd name="T101" fmla="*/ 857 h 887"/>
                  <a:gd name="T102" fmla="*/ 480 w 531"/>
                  <a:gd name="T103" fmla="*/ 843 h 887"/>
                  <a:gd name="T104" fmla="*/ 490 w 531"/>
                  <a:gd name="T105" fmla="*/ 831 h 887"/>
                  <a:gd name="T106" fmla="*/ 500 w 531"/>
                  <a:gd name="T107" fmla="*/ 821 h 887"/>
                  <a:gd name="T108" fmla="*/ 500 w 531"/>
                  <a:gd name="T109" fmla="*/ 804 h 887"/>
                  <a:gd name="T110" fmla="*/ 504 w 531"/>
                  <a:gd name="T111" fmla="*/ 798 h 887"/>
                  <a:gd name="T112" fmla="*/ 512 w 531"/>
                  <a:gd name="T113" fmla="*/ 784 h 887"/>
                  <a:gd name="T114" fmla="*/ 526 w 531"/>
                  <a:gd name="T115" fmla="*/ 781 h 887"/>
                  <a:gd name="T116" fmla="*/ 531 w 531"/>
                  <a:gd name="T117" fmla="*/ 77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1" h="887">
                    <a:moveTo>
                      <a:pt x="527" y="765"/>
                    </a:moveTo>
                    <a:lnTo>
                      <a:pt x="527" y="765"/>
                    </a:lnTo>
                    <a:lnTo>
                      <a:pt x="527" y="765"/>
                    </a:lnTo>
                    <a:lnTo>
                      <a:pt x="527" y="765"/>
                    </a:lnTo>
                    <a:lnTo>
                      <a:pt x="527" y="764"/>
                    </a:lnTo>
                    <a:lnTo>
                      <a:pt x="527" y="764"/>
                    </a:lnTo>
                    <a:lnTo>
                      <a:pt x="524" y="758"/>
                    </a:lnTo>
                    <a:lnTo>
                      <a:pt x="524" y="758"/>
                    </a:lnTo>
                    <a:lnTo>
                      <a:pt x="521" y="755"/>
                    </a:lnTo>
                    <a:lnTo>
                      <a:pt x="519" y="752"/>
                    </a:lnTo>
                    <a:lnTo>
                      <a:pt x="519" y="752"/>
                    </a:lnTo>
                    <a:lnTo>
                      <a:pt x="514" y="750"/>
                    </a:lnTo>
                    <a:lnTo>
                      <a:pt x="512" y="745"/>
                    </a:lnTo>
                    <a:lnTo>
                      <a:pt x="512" y="745"/>
                    </a:lnTo>
                    <a:lnTo>
                      <a:pt x="512" y="743"/>
                    </a:lnTo>
                    <a:lnTo>
                      <a:pt x="514" y="741"/>
                    </a:lnTo>
                    <a:lnTo>
                      <a:pt x="514" y="741"/>
                    </a:lnTo>
                    <a:lnTo>
                      <a:pt x="514" y="738"/>
                    </a:lnTo>
                    <a:lnTo>
                      <a:pt x="516" y="736"/>
                    </a:lnTo>
                    <a:lnTo>
                      <a:pt x="516" y="736"/>
                    </a:lnTo>
                    <a:lnTo>
                      <a:pt x="516" y="731"/>
                    </a:lnTo>
                    <a:lnTo>
                      <a:pt x="516" y="731"/>
                    </a:lnTo>
                    <a:lnTo>
                      <a:pt x="514" y="728"/>
                    </a:lnTo>
                    <a:lnTo>
                      <a:pt x="512" y="726"/>
                    </a:lnTo>
                    <a:lnTo>
                      <a:pt x="512" y="726"/>
                    </a:lnTo>
                    <a:lnTo>
                      <a:pt x="514" y="721"/>
                    </a:lnTo>
                    <a:lnTo>
                      <a:pt x="514" y="716"/>
                    </a:lnTo>
                    <a:lnTo>
                      <a:pt x="514" y="716"/>
                    </a:lnTo>
                    <a:lnTo>
                      <a:pt x="514" y="709"/>
                    </a:lnTo>
                    <a:lnTo>
                      <a:pt x="229" y="312"/>
                    </a:lnTo>
                    <a:lnTo>
                      <a:pt x="236" y="290"/>
                    </a:lnTo>
                    <a:lnTo>
                      <a:pt x="292" y="69"/>
                    </a:lnTo>
                    <a:lnTo>
                      <a:pt x="292" y="69"/>
                    </a:lnTo>
                    <a:lnTo>
                      <a:pt x="205" y="47"/>
                    </a:lnTo>
                    <a:lnTo>
                      <a:pt x="136" y="29"/>
                    </a:lnTo>
                    <a:lnTo>
                      <a:pt x="42" y="0"/>
                    </a:lnTo>
                    <a:lnTo>
                      <a:pt x="42" y="0"/>
                    </a:lnTo>
                    <a:lnTo>
                      <a:pt x="42" y="12"/>
                    </a:lnTo>
                    <a:lnTo>
                      <a:pt x="42" y="22"/>
                    </a:lnTo>
                    <a:lnTo>
                      <a:pt x="42" y="22"/>
                    </a:lnTo>
                    <a:lnTo>
                      <a:pt x="42" y="29"/>
                    </a:lnTo>
                    <a:lnTo>
                      <a:pt x="42" y="35"/>
                    </a:lnTo>
                    <a:lnTo>
                      <a:pt x="42" y="35"/>
                    </a:lnTo>
                    <a:lnTo>
                      <a:pt x="40" y="39"/>
                    </a:lnTo>
                    <a:lnTo>
                      <a:pt x="39" y="44"/>
                    </a:lnTo>
                    <a:lnTo>
                      <a:pt x="39" y="44"/>
                    </a:lnTo>
                    <a:lnTo>
                      <a:pt x="37" y="54"/>
                    </a:lnTo>
                    <a:lnTo>
                      <a:pt x="35" y="59"/>
                    </a:lnTo>
                    <a:lnTo>
                      <a:pt x="34" y="64"/>
                    </a:lnTo>
                    <a:lnTo>
                      <a:pt x="34" y="64"/>
                    </a:lnTo>
                    <a:lnTo>
                      <a:pt x="32" y="69"/>
                    </a:lnTo>
                    <a:lnTo>
                      <a:pt x="30" y="74"/>
                    </a:lnTo>
                    <a:lnTo>
                      <a:pt x="30" y="74"/>
                    </a:lnTo>
                    <a:lnTo>
                      <a:pt x="29" y="80"/>
                    </a:lnTo>
                    <a:lnTo>
                      <a:pt x="27" y="83"/>
                    </a:lnTo>
                    <a:lnTo>
                      <a:pt x="27" y="83"/>
                    </a:lnTo>
                    <a:lnTo>
                      <a:pt x="24" y="85"/>
                    </a:lnTo>
                    <a:lnTo>
                      <a:pt x="22" y="86"/>
                    </a:lnTo>
                    <a:lnTo>
                      <a:pt x="22" y="88"/>
                    </a:lnTo>
                    <a:lnTo>
                      <a:pt x="22" y="88"/>
                    </a:lnTo>
                    <a:lnTo>
                      <a:pt x="22" y="90"/>
                    </a:lnTo>
                    <a:lnTo>
                      <a:pt x="24" y="91"/>
                    </a:lnTo>
                    <a:lnTo>
                      <a:pt x="25" y="93"/>
                    </a:lnTo>
                    <a:lnTo>
                      <a:pt x="24" y="97"/>
                    </a:lnTo>
                    <a:lnTo>
                      <a:pt x="24" y="97"/>
                    </a:lnTo>
                    <a:lnTo>
                      <a:pt x="22" y="98"/>
                    </a:lnTo>
                    <a:lnTo>
                      <a:pt x="17" y="100"/>
                    </a:lnTo>
                    <a:lnTo>
                      <a:pt x="12" y="102"/>
                    </a:lnTo>
                    <a:lnTo>
                      <a:pt x="8" y="103"/>
                    </a:lnTo>
                    <a:lnTo>
                      <a:pt x="8" y="103"/>
                    </a:lnTo>
                    <a:lnTo>
                      <a:pt x="3" y="113"/>
                    </a:lnTo>
                    <a:lnTo>
                      <a:pt x="0" y="122"/>
                    </a:lnTo>
                    <a:lnTo>
                      <a:pt x="0" y="122"/>
                    </a:lnTo>
                    <a:lnTo>
                      <a:pt x="0" y="127"/>
                    </a:lnTo>
                    <a:lnTo>
                      <a:pt x="3" y="132"/>
                    </a:lnTo>
                    <a:lnTo>
                      <a:pt x="7" y="141"/>
                    </a:lnTo>
                    <a:lnTo>
                      <a:pt x="7" y="141"/>
                    </a:lnTo>
                    <a:lnTo>
                      <a:pt x="10" y="153"/>
                    </a:lnTo>
                    <a:lnTo>
                      <a:pt x="12" y="159"/>
                    </a:lnTo>
                    <a:lnTo>
                      <a:pt x="13" y="164"/>
                    </a:lnTo>
                    <a:lnTo>
                      <a:pt x="13" y="164"/>
                    </a:lnTo>
                    <a:lnTo>
                      <a:pt x="18" y="175"/>
                    </a:lnTo>
                    <a:lnTo>
                      <a:pt x="20" y="178"/>
                    </a:lnTo>
                    <a:lnTo>
                      <a:pt x="20" y="185"/>
                    </a:lnTo>
                    <a:lnTo>
                      <a:pt x="20" y="185"/>
                    </a:lnTo>
                    <a:lnTo>
                      <a:pt x="18" y="197"/>
                    </a:lnTo>
                    <a:lnTo>
                      <a:pt x="17" y="209"/>
                    </a:lnTo>
                    <a:lnTo>
                      <a:pt x="17" y="209"/>
                    </a:lnTo>
                    <a:lnTo>
                      <a:pt x="13" y="217"/>
                    </a:lnTo>
                    <a:lnTo>
                      <a:pt x="12" y="222"/>
                    </a:lnTo>
                    <a:lnTo>
                      <a:pt x="12" y="227"/>
                    </a:lnTo>
                    <a:lnTo>
                      <a:pt x="12" y="227"/>
                    </a:lnTo>
                    <a:lnTo>
                      <a:pt x="13" y="237"/>
                    </a:lnTo>
                    <a:lnTo>
                      <a:pt x="15" y="248"/>
                    </a:lnTo>
                    <a:lnTo>
                      <a:pt x="15" y="248"/>
                    </a:lnTo>
                    <a:lnTo>
                      <a:pt x="15" y="251"/>
                    </a:lnTo>
                    <a:lnTo>
                      <a:pt x="13" y="253"/>
                    </a:lnTo>
                    <a:lnTo>
                      <a:pt x="10" y="258"/>
                    </a:lnTo>
                    <a:lnTo>
                      <a:pt x="10" y="258"/>
                    </a:lnTo>
                    <a:lnTo>
                      <a:pt x="10" y="263"/>
                    </a:lnTo>
                    <a:lnTo>
                      <a:pt x="13" y="268"/>
                    </a:lnTo>
                    <a:lnTo>
                      <a:pt x="13" y="268"/>
                    </a:lnTo>
                    <a:lnTo>
                      <a:pt x="25" y="293"/>
                    </a:lnTo>
                    <a:lnTo>
                      <a:pt x="25" y="293"/>
                    </a:lnTo>
                    <a:lnTo>
                      <a:pt x="27" y="300"/>
                    </a:lnTo>
                    <a:lnTo>
                      <a:pt x="32" y="305"/>
                    </a:lnTo>
                    <a:lnTo>
                      <a:pt x="32" y="305"/>
                    </a:lnTo>
                    <a:lnTo>
                      <a:pt x="35" y="312"/>
                    </a:lnTo>
                    <a:lnTo>
                      <a:pt x="35" y="319"/>
                    </a:lnTo>
                    <a:lnTo>
                      <a:pt x="35" y="319"/>
                    </a:lnTo>
                    <a:lnTo>
                      <a:pt x="35" y="327"/>
                    </a:lnTo>
                    <a:lnTo>
                      <a:pt x="32" y="332"/>
                    </a:lnTo>
                    <a:lnTo>
                      <a:pt x="32" y="332"/>
                    </a:lnTo>
                    <a:lnTo>
                      <a:pt x="27" y="338"/>
                    </a:lnTo>
                    <a:lnTo>
                      <a:pt x="27" y="339"/>
                    </a:lnTo>
                    <a:lnTo>
                      <a:pt x="30" y="343"/>
                    </a:lnTo>
                    <a:lnTo>
                      <a:pt x="30" y="343"/>
                    </a:lnTo>
                    <a:lnTo>
                      <a:pt x="35" y="344"/>
                    </a:lnTo>
                    <a:lnTo>
                      <a:pt x="40" y="349"/>
                    </a:lnTo>
                    <a:lnTo>
                      <a:pt x="40" y="349"/>
                    </a:lnTo>
                    <a:lnTo>
                      <a:pt x="42" y="351"/>
                    </a:lnTo>
                    <a:lnTo>
                      <a:pt x="44" y="354"/>
                    </a:lnTo>
                    <a:lnTo>
                      <a:pt x="44" y="354"/>
                    </a:lnTo>
                    <a:lnTo>
                      <a:pt x="47" y="353"/>
                    </a:lnTo>
                    <a:lnTo>
                      <a:pt x="47" y="353"/>
                    </a:lnTo>
                    <a:lnTo>
                      <a:pt x="49" y="354"/>
                    </a:lnTo>
                    <a:lnTo>
                      <a:pt x="49" y="354"/>
                    </a:lnTo>
                    <a:lnTo>
                      <a:pt x="51" y="356"/>
                    </a:lnTo>
                    <a:lnTo>
                      <a:pt x="51" y="361"/>
                    </a:lnTo>
                    <a:lnTo>
                      <a:pt x="51" y="361"/>
                    </a:lnTo>
                    <a:lnTo>
                      <a:pt x="54" y="361"/>
                    </a:lnTo>
                    <a:lnTo>
                      <a:pt x="56" y="363"/>
                    </a:lnTo>
                    <a:lnTo>
                      <a:pt x="56" y="363"/>
                    </a:lnTo>
                    <a:lnTo>
                      <a:pt x="57" y="366"/>
                    </a:lnTo>
                    <a:lnTo>
                      <a:pt x="56" y="370"/>
                    </a:lnTo>
                    <a:lnTo>
                      <a:pt x="52" y="375"/>
                    </a:lnTo>
                    <a:lnTo>
                      <a:pt x="52" y="375"/>
                    </a:lnTo>
                    <a:lnTo>
                      <a:pt x="52" y="378"/>
                    </a:lnTo>
                    <a:lnTo>
                      <a:pt x="52" y="382"/>
                    </a:lnTo>
                    <a:lnTo>
                      <a:pt x="52" y="382"/>
                    </a:lnTo>
                    <a:lnTo>
                      <a:pt x="49" y="383"/>
                    </a:lnTo>
                    <a:lnTo>
                      <a:pt x="47" y="385"/>
                    </a:lnTo>
                    <a:lnTo>
                      <a:pt x="47" y="385"/>
                    </a:lnTo>
                    <a:lnTo>
                      <a:pt x="47" y="388"/>
                    </a:lnTo>
                    <a:lnTo>
                      <a:pt x="49" y="392"/>
                    </a:lnTo>
                    <a:lnTo>
                      <a:pt x="51" y="394"/>
                    </a:lnTo>
                    <a:lnTo>
                      <a:pt x="51" y="397"/>
                    </a:lnTo>
                    <a:lnTo>
                      <a:pt x="51" y="397"/>
                    </a:lnTo>
                    <a:lnTo>
                      <a:pt x="51" y="404"/>
                    </a:lnTo>
                    <a:lnTo>
                      <a:pt x="49" y="412"/>
                    </a:lnTo>
                    <a:lnTo>
                      <a:pt x="51" y="419"/>
                    </a:lnTo>
                    <a:lnTo>
                      <a:pt x="54" y="426"/>
                    </a:lnTo>
                    <a:lnTo>
                      <a:pt x="54" y="426"/>
                    </a:lnTo>
                    <a:lnTo>
                      <a:pt x="57" y="431"/>
                    </a:lnTo>
                    <a:lnTo>
                      <a:pt x="61" y="436"/>
                    </a:lnTo>
                    <a:lnTo>
                      <a:pt x="61" y="436"/>
                    </a:lnTo>
                    <a:lnTo>
                      <a:pt x="66" y="439"/>
                    </a:lnTo>
                    <a:lnTo>
                      <a:pt x="73" y="444"/>
                    </a:lnTo>
                    <a:lnTo>
                      <a:pt x="73" y="444"/>
                    </a:lnTo>
                    <a:lnTo>
                      <a:pt x="76" y="450"/>
                    </a:lnTo>
                    <a:lnTo>
                      <a:pt x="76" y="456"/>
                    </a:lnTo>
                    <a:lnTo>
                      <a:pt x="76" y="456"/>
                    </a:lnTo>
                    <a:lnTo>
                      <a:pt x="74" y="463"/>
                    </a:lnTo>
                    <a:lnTo>
                      <a:pt x="73" y="465"/>
                    </a:lnTo>
                    <a:lnTo>
                      <a:pt x="71" y="465"/>
                    </a:lnTo>
                    <a:lnTo>
                      <a:pt x="71" y="465"/>
                    </a:lnTo>
                    <a:lnTo>
                      <a:pt x="69" y="461"/>
                    </a:lnTo>
                    <a:lnTo>
                      <a:pt x="68" y="460"/>
                    </a:lnTo>
                    <a:lnTo>
                      <a:pt x="66" y="460"/>
                    </a:lnTo>
                    <a:lnTo>
                      <a:pt x="66" y="460"/>
                    </a:lnTo>
                    <a:lnTo>
                      <a:pt x="64" y="468"/>
                    </a:lnTo>
                    <a:lnTo>
                      <a:pt x="63" y="475"/>
                    </a:lnTo>
                    <a:lnTo>
                      <a:pt x="63" y="475"/>
                    </a:lnTo>
                    <a:lnTo>
                      <a:pt x="61" y="482"/>
                    </a:lnTo>
                    <a:lnTo>
                      <a:pt x="59" y="487"/>
                    </a:lnTo>
                    <a:lnTo>
                      <a:pt x="61" y="490"/>
                    </a:lnTo>
                    <a:lnTo>
                      <a:pt x="61" y="490"/>
                    </a:lnTo>
                    <a:lnTo>
                      <a:pt x="63" y="497"/>
                    </a:lnTo>
                    <a:lnTo>
                      <a:pt x="66" y="504"/>
                    </a:lnTo>
                    <a:lnTo>
                      <a:pt x="74" y="517"/>
                    </a:lnTo>
                    <a:lnTo>
                      <a:pt x="74" y="517"/>
                    </a:lnTo>
                    <a:lnTo>
                      <a:pt x="78" y="524"/>
                    </a:lnTo>
                    <a:lnTo>
                      <a:pt x="80" y="531"/>
                    </a:lnTo>
                    <a:lnTo>
                      <a:pt x="80" y="531"/>
                    </a:lnTo>
                    <a:lnTo>
                      <a:pt x="78" y="538"/>
                    </a:lnTo>
                    <a:lnTo>
                      <a:pt x="78" y="541"/>
                    </a:lnTo>
                    <a:lnTo>
                      <a:pt x="81" y="545"/>
                    </a:lnTo>
                    <a:lnTo>
                      <a:pt x="81" y="545"/>
                    </a:lnTo>
                    <a:lnTo>
                      <a:pt x="86" y="548"/>
                    </a:lnTo>
                    <a:lnTo>
                      <a:pt x="88" y="555"/>
                    </a:lnTo>
                    <a:lnTo>
                      <a:pt x="88" y="555"/>
                    </a:lnTo>
                    <a:lnTo>
                      <a:pt x="90" y="556"/>
                    </a:lnTo>
                    <a:lnTo>
                      <a:pt x="91" y="558"/>
                    </a:lnTo>
                    <a:lnTo>
                      <a:pt x="93" y="562"/>
                    </a:lnTo>
                    <a:lnTo>
                      <a:pt x="95" y="563"/>
                    </a:lnTo>
                    <a:lnTo>
                      <a:pt x="95" y="563"/>
                    </a:lnTo>
                    <a:lnTo>
                      <a:pt x="96" y="567"/>
                    </a:lnTo>
                    <a:lnTo>
                      <a:pt x="98" y="570"/>
                    </a:lnTo>
                    <a:lnTo>
                      <a:pt x="98" y="570"/>
                    </a:lnTo>
                    <a:lnTo>
                      <a:pt x="103" y="573"/>
                    </a:lnTo>
                    <a:lnTo>
                      <a:pt x="103" y="573"/>
                    </a:lnTo>
                    <a:lnTo>
                      <a:pt x="107" y="577"/>
                    </a:lnTo>
                    <a:lnTo>
                      <a:pt x="108" y="584"/>
                    </a:lnTo>
                    <a:lnTo>
                      <a:pt x="110" y="590"/>
                    </a:lnTo>
                    <a:lnTo>
                      <a:pt x="110" y="596"/>
                    </a:lnTo>
                    <a:lnTo>
                      <a:pt x="110" y="596"/>
                    </a:lnTo>
                    <a:lnTo>
                      <a:pt x="108" y="597"/>
                    </a:lnTo>
                    <a:lnTo>
                      <a:pt x="108" y="597"/>
                    </a:lnTo>
                    <a:lnTo>
                      <a:pt x="107" y="601"/>
                    </a:lnTo>
                    <a:lnTo>
                      <a:pt x="107" y="601"/>
                    </a:lnTo>
                    <a:lnTo>
                      <a:pt x="105" y="607"/>
                    </a:lnTo>
                    <a:lnTo>
                      <a:pt x="105" y="607"/>
                    </a:lnTo>
                    <a:lnTo>
                      <a:pt x="107" y="602"/>
                    </a:lnTo>
                    <a:lnTo>
                      <a:pt x="108" y="601"/>
                    </a:lnTo>
                    <a:lnTo>
                      <a:pt x="112" y="601"/>
                    </a:lnTo>
                    <a:lnTo>
                      <a:pt x="112" y="601"/>
                    </a:lnTo>
                    <a:lnTo>
                      <a:pt x="112" y="604"/>
                    </a:lnTo>
                    <a:lnTo>
                      <a:pt x="112" y="604"/>
                    </a:lnTo>
                    <a:lnTo>
                      <a:pt x="115" y="604"/>
                    </a:lnTo>
                    <a:lnTo>
                      <a:pt x="117" y="607"/>
                    </a:lnTo>
                    <a:lnTo>
                      <a:pt x="117" y="607"/>
                    </a:lnTo>
                    <a:lnTo>
                      <a:pt x="119" y="611"/>
                    </a:lnTo>
                    <a:lnTo>
                      <a:pt x="119" y="614"/>
                    </a:lnTo>
                    <a:lnTo>
                      <a:pt x="117" y="619"/>
                    </a:lnTo>
                    <a:lnTo>
                      <a:pt x="115" y="623"/>
                    </a:lnTo>
                    <a:lnTo>
                      <a:pt x="115" y="623"/>
                    </a:lnTo>
                    <a:lnTo>
                      <a:pt x="115" y="628"/>
                    </a:lnTo>
                    <a:lnTo>
                      <a:pt x="115" y="631"/>
                    </a:lnTo>
                    <a:lnTo>
                      <a:pt x="115" y="631"/>
                    </a:lnTo>
                    <a:lnTo>
                      <a:pt x="112" y="640"/>
                    </a:lnTo>
                    <a:lnTo>
                      <a:pt x="112" y="640"/>
                    </a:lnTo>
                    <a:lnTo>
                      <a:pt x="112" y="643"/>
                    </a:lnTo>
                    <a:lnTo>
                      <a:pt x="110" y="648"/>
                    </a:lnTo>
                    <a:lnTo>
                      <a:pt x="110" y="648"/>
                    </a:lnTo>
                    <a:lnTo>
                      <a:pt x="108" y="650"/>
                    </a:lnTo>
                    <a:lnTo>
                      <a:pt x="105" y="653"/>
                    </a:lnTo>
                    <a:lnTo>
                      <a:pt x="105" y="653"/>
                    </a:lnTo>
                    <a:lnTo>
                      <a:pt x="105" y="657"/>
                    </a:lnTo>
                    <a:lnTo>
                      <a:pt x="107" y="660"/>
                    </a:lnTo>
                    <a:lnTo>
                      <a:pt x="113" y="663"/>
                    </a:lnTo>
                    <a:lnTo>
                      <a:pt x="113" y="663"/>
                    </a:lnTo>
                    <a:lnTo>
                      <a:pt x="122" y="669"/>
                    </a:lnTo>
                    <a:lnTo>
                      <a:pt x="130" y="672"/>
                    </a:lnTo>
                    <a:lnTo>
                      <a:pt x="130" y="672"/>
                    </a:lnTo>
                    <a:lnTo>
                      <a:pt x="139" y="672"/>
                    </a:lnTo>
                    <a:lnTo>
                      <a:pt x="144" y="674"/>
                    </a:lnTo>
                    <a:lnTo>
                      <a:pt x="147" y="675"/>
                    </a:lnTo>
                    <a:lnTo>
                      <a:pt x="147" y="675"/>
                    </a:lnTo>
                    <a:lnTo>
                      <a:pt x="154" y="680"/>
                    </a:lnTo>
                    <a:lnTo>
                      <a:pt x="158" y="682"/>
                    </a:lnTo>
                    <a:lnTo>
                      <a:pt x="161" y="684"/>
                    </a:lnTo>
                    <a:lnTo>
                      <a:pt x="161" y="684"/>
                    </a:lnTo>
                    <a:lnTo>
                      <a:pt x="169" y="685"/>
                    </a:lnTo>
                    <a:lnTo>
                      <a:pt x="178" y="687"/>
                    </a:lnTo>
                    <a:lnTo>
                      <a:pt x="178" y="687"/>
                    </a:lnTo>
                    <a:lnTo>
                      <a:pt x="183" y="691"/>
                    </a:lnTo>
                    <a:lnTo>
                      <a:pt x="186" y="692"/>
                    </a:lnTo>
                    <a:lnTo>
                      <a:pt x="192" y="701"/>
                    </a:lnTo>
                    <a:lnTo>
                      <a:pt x="192" y="701"/>
                    </a:lnTo>
                    <a:lnTo>
                      <a:pt x="198" y="708"/>
                    </a:lnTo>
                    <a:lnTo>
                      <a:pt x="198" y="708"/>
                    </a:lnTo>
                    <a:lnTo>
                      <a:pt x="202" y="716"/>
                    </a:lnTo>
                    <a:lnTo>
                      <a:pt x="202" y="716"/>
                    </a:lnTo>
                    <a:lnTo>
                      <a:pt x="205" y="719"/>
                    </a:lnTo>
                    <a:lnTo>
                      <a:pt x="208" y="723"/>
                    </a:lnTo>
                    <a:lnTo>
                      <a:pt x="217" y="726"/>
                    </a:lnTo>
                    <a:lnTo>
                      <a:pt x="217" y="726"/>
                    </a:lnTo>
                    <a:lnTo>
                      <a:pt x="222" y="728"/>
                    </a:lnTo>
                    <a:lnTo>
                      <a:pt x="225" y="728"/>
                    </a:lnTo>
                    <a:lnTo>
                      <a:pt x="229" y="728"/>
                    </a:lnTo>
                    <a:lnTo>
                      <a:pt x="234" y="730"/>
                    </a:lnTo>
                    <a:lnTo>
                      <a:pt x="234" y="730"/>
                    </a:lnTo>
                    <a:lnTo>
                      <a:pt x="241" y="736"/>
                    </a:lnTo>
                    <a:lnTo>
                      <a:pt x="242" y="740"/>
                    </a:lnTo>
                    <a:lnTo>
                      <a:pt x="242" y="745"/>
                    </a:lnTo>
                    <a:lnTo>
                      <a:pt x="242" y="745"/>
                    </a:lnTo>
                    <a:lnTo>
                      <a:pt x="242" y="748"/>
                    </a:lnTo>
                    <a:lnTo>
                      <a:pt x="242" y="753"/>
                    </a:lnTo>
                    <a:lnTo>
                      <a:pt x="246" y="757"/>
                    </a:lnTo>
                    <a:lnTo>
                      <a:pt x="249" y="758"/>
                    </a:lnTo>
                    <a:lnTo>
                      <a:pt x="249" y="758"/>
                    </a:lnTo>
                    <a:lnTo>
                      <a:pt x="254" y="757"/>
                    </a:lnTo>
                    <a:lnTo>
                      <a:pt x="258" y="757"/>
                    </a:lnTo>
                    <a:lnTo>
                      <a:pt x="261" y="757"/>
                    </a:lnTo>
                    <a:lnTo>
                      <a:pt x="263" y="758"/>
                    </a:lnTo>
                    <a:lnTo>
                      <a:pt x="263" y="758"/>
                    </a:lnTo>
                    <a:lnTo>
                      <a:pt x="268" y="767"/>
                    </a:lnTo>
                    <a:lnTo>
                      <a:pt x="270" y="770"/>
                    </a:lnTo>
                    <a:lnTo>
                      <a:pt x="273" y="774"/>
                    </a:lnTo>
                    <a:lnTo>
                      <a:pt x="273" y="774"/>
                    </a:lnTo>
                    <a:lnTo>
                      <a:pt x="280" y="779"/>
                    </a:lnTo>
                    <a:lnTo>
                      <a:pt x="283" y="782"/>
                    </a:lnTo>
                    <a:lnTo>
                      <a:pt x="287" y="786"/>
                    </a:lnTo>
                    <a:lnTo>
                      <a:pt x="287" y="786"/>
                    </a:lnTo>
                    <a:lnTo>
                      <a:pt x="293" y="798"/>
                    </a:lnTo>
                    <a:lnTo>
                      <a:pt x="297" y="808"/>
                    </a:lnTo>
                    <a:lnTo>
                      <a:pt x="297" y="808"/>
                    </a:lnTo>
                    <a:lnTo>
                      <a:pt x="300" y="820"/>
                    </a:lnTo>
                    <a:lnTo>
                      <a:pt x="300" y="831"/>
                    </a:lnTo>
                    <a:lnTo>
                      <a:pt x="300" y="854"/>
                    </a:lnTo>
                    <a:lnTo>
                      <a:pt x="300" y="854"/>
                    </a:lnTo>
                    <a:lnTo>
                      <a:pt x="304" y="852"/>
                    </a:lnTo>
                    <a:lnTo>
                      <a:pt x="305" y="850"/>
                    </a:lnTo>
                    <a:lnTo>
                      <a:pt x="307" y="848"/>
                    </a:lnTo>
                    <a:lnTo>
                      <a:pt x="307" y="848"/>
                    </a:lnTo>
                    <a:lnTo>
                      <a:pt x="310" y="850"/>
                    </a:lnTo>
                    <a:lnTo>
                      <a:pt x="312" y="850"/>
                    </a:lnTo>
                    <a:lnTo>
                      <a:pt x="314" y="854"/>
                    </a:lnTo>
                    <a:lnTo>
                      <a:pt x="312" y="855"/>
                    </a:lnTo>
                    <a:lnTo>
                      <a:pt x="312" y="855"/>
                    </a:lnTo>
                    <a:lnTo>
                      <a:pt x="310" y="857"/>
                    </a:lnTo>
                    <a:lnTo>
                      <a:pt x="307" y="857"/>
                    </a:lnTo>
                    <a:lnTo>
                      <a:pt x="305" y="859"/>
                    </a:lnTo>
                    <a:lnTo>
                      <a:pt x="304" y="860"/>
                    </a:lnTo>
                    <a:lnTo>
                      <a:pt x="304" y="860"/>
                    </a:lnTo>
                    <a:lnTo>
                      <a:pt x="304" y="865"/>
                    </a:lnTo>
                    <a:lnTo>
                      <a:pt x="304" y="869"/>
                    </a:lnTo>
                    <a:lnTo>
                      <a:pt x="304" y="869"/>
                    </a:lnTo>
                    <a:lnTo>
                      <a:pt x="305" y="872"/>
                    </a:lnTo>
                    <a:lnTo>
                      <a:pt x="309" y="870"/>
                    </a:lnTo>
                    <a:lnTo>
                      <a:pt x="309" y="870"/>
                    </a:lnTo>
                    <a:lnTo>
                      <a:pt x="312" y="872"/>
                    </a:lnTo>
                    <a:lnTo>
                      <a:pt x="312" y="872"/>
                    </a:lnTo>
                    <a:lnTo>
                      <a:pt x="327" y="874"/>
                    </a:lnTo>
                    <a:lnTo>
                      <a:pt x="327" y="874"/>
                    </a:lnTo>
                    <a:lnTo>
                      <a:pt x="371" y="877"/>
                    </a:lnTo>
                    <a:lnTo>
                      <a:pt x="371" y="877"/>
                    </a:lnTo>
                    <a:lnTo>
                      <a:pt x="419" y="882"/>
                    </a:lnTo>
                    <a:lnTo>
                      <a:pt x="419" y="882"/>
                    </a:lnTo>
                    <a:lnTo>
                      <a:pt x="458" y="886"/>
                    </a:lnTo>
                    <a:lnTo>
                      <a:pt x="458" y="886"/>
                    </a:lnTo>
                    <a:lnTo>
                      <a:pt x="473" y="887"/>
                    </a:lnTo>
                    <a:lnTo>
                      <a:pt x="473" y="887"/>
                    </a:lnTo>
                    <a:lnTo>
                      <a:pt x="477" y="886"/>
                    </a:lnTo>
                    <a:lnTo>
                      <a:pt x="477" y="886"/>
                    </a:lnTo>
                    <a:lnTo>
                      <a:pt x="482" y="886"/>
                    </a:lnTo>
                    <a:lnTo>
                      <a:pt x="483" y="884"/>
                    </a:lnTo>
                    <a:lnTo>
                      <a:pt x="487" y="882"/>
                    </a:lnTo>
                    <a:lnTo>
                      <a:pt x="487" y="882"/>
                    </a:lnTo>
                    <a:lnTo>
                      <a:pt x="487" y="879"/>
                    </a:lnTo>
                    <a:lnTo>
                      <a:pt x="487" y="874"/>
                    </a:lnTo>
                    <a:lnTo>
                      <a:pt x="487" y="874"/>
                    </a:lnTo>
                    <a:lnTo>
                      <a:pt x="488" y="872"/>
                    </a:lnTo>
                    <a:lnTo>
                      <a:pt x="490" y="870"/>
                    </a:lnTo>
                    <a:lnTo>
                      <a:pt x="490" y="870"/>
                    </a:lnTo>
                    <a:lnTo>
                      <a:pt x="487" y="870"/>
                    </a:lnTo>
                    <a:lnTo>
                      <a:pt x="487" y="869"/>
                    </a:lnTo>
                    <a:lnTo>
                      <a:pt x="487" y="869"/>
                    </a:lnTo>
                    <a:lnTo>
                      <a:pt x="485" y="869"/>
                    </a:lnTo>
                    <a:lnTo>
                      <a:pt x="485" y="869"/>
                    </a:lnTo>
                    <a:lnTo>
                      <a:pt x="483" y="867"/>
                    </a:lnTo>
                    <a:lnTo>
                      <a:pt x="483" y="867"/>
                    </a:lnTo>
                    <a:lnTo>
                      <a:pt x="480" y="865"/>
                    </a:lnTo>
                    <a:lnTo>
                      <a:pt x="480" y="865"/>
                    </a:lnTo>
                    <a:lnTo>
                      <a:pt x="477" y="860"/>
                    </a:lnTo>
                    <a:lnTo>
                      <a:pt x="477" y="857"/>
                    </a:lnTo>
                    <a:lnTo>
                      <a:pt x="477" y="857"/>
                    </a:lnTo>
                    <a:lnTo>
                      <a:pt x="475" y="852"/>
                    </a:lnTo>
                    <a:lnTo>
                      <a:pt x="475" y="852"/>
                    </a:lnTo>
                    <a:lnTo>
                      <a:pt x="475" y="850"/>
                    </a:lnTo>
                    <a:lnTo>
                      <a:pt x="475" y="848"/>
                    </a:lnTo>
                    <a:lnTo>
                      <a:pt x="475" y="848"/>
                    </a:lnTo>
                    <a:lnTo>
                      <a:pt x="478" y="845"/>
                    </a:lnTo>
                    <a:lnTo>
                      <a:pt x="480" y="843"/>
                    </a:lnTo>
                    <a:lnTo>
                      <a:pt x="482" y="843"/>
                    </a:lnTo>
                    <a:lnTo>
                      <a:pt x="482" y="843"/>
                    </a:lnTo>
                    <a:lnTo>
                      <a:pt x="485" y="842"/>
                    </a:lnTo>
                    <a:lnTo>
                      <a:pt x="488" y="838"/>
                    </a:lnTo>
                    <a:lnTo>
                      <a:pt x="488" y="838"/>
                    </a:lnTo>
                    <a:lnTo>
                      <a:pt x="488" y="835"/>
                    </a:lnTo>
                    <a:lnTo>
                      <a:pt x="490" y="831"/>
                    </a:lnTo>
                    <a:lnTo>
                      <a:pt x="490" y="831"/>
                    </a:lnTo>
                    <a:lnTo>
                      <a:pt x="494" y="830"/>
                    </a:lnTo>
                    <a:lnTo>
                      <a:pt x="497" y="828"/>
                    </a:lnTo>
                    <a:lnTo>
                      <a:pt x="497" y="828"/>
                    </a:lnTo>
                    <a:lnTo>
                      <a:pt x="500" y="825"/>
                    </a:lnTo>
                    <a:lnTo>
                      <a:pt x="500" y="821"/>
                    </a:lnTo>
                    <a:lnTo>
                      <a:pt x="500" y="821"/>
                    </a:lnTo>
                    <a:lnTo>
                      <a:pt x="499" y="816"/>
                    </a:lnTo>
                    <a:lnTo>
                      <a:pt x="499" y="813"/>
                    </a:lnTo>
                    <a:lnTo>
                      <a:pt x="499" y="813"/>
                    </a:lnTo>
                    <a:lnTo>
                      <a:pt x="500" y="808"/>
                    </a:lnTo>
                    <a:lnTo>
                      <a:pt x="500" y="808"/>
                    </a:lnTo>
                    <a:lnTo>
                      <a:pt x="500" y="804"/>
                    </a:lnTo>
                    <a:lnTo>
                      <a:pt x="500" y="804"/>
                    </a:lnTo>
                    <a:lnTo>
                      <a:pt x="499" y="804"/>
                    </a:lnTo>
                    <a:lnTo>
                      <a:pt x="497" y="803"/>
                    </a:lnTo>
                    <a:lnTo>
                      <a:pt x="497" y="803"/>
                    </a:lnTo>
                    <a:lnTo>
                      <a:pt x="499" y="801"/>
                    </a:lnTo>
                    <a:lnTo>
                      <a:pt x="500" y="801"/>
                    </a:lnTo>
                    <a:lnTo>
                      <a:pt x="500" y="801"/>
                    </a:lnTo>
                    <a:lnTo>
                      <a:pt x="504" y="798"/>
                    </a:lnTo>
                    <a:lnTo>
                      <a:pt x="504" y="798"/>
                    </a:lnTo>
                    <a:lnTo>
                      <a:pt x="504" y="796"/>
                    </a:lnTo>
                    <a:lnTo>
                      <a:pt x="505" y="792"/>
                    </a:lnTo>
                    <a:lnTo>
                      <a:pt x="505" y="789"/>
                    </a:lnTo>
                    <a:lnTo>
                      <a:pt x="507" y="787"/>
                    </a:lnTo>
                    <a:lnTo>
                      <a:pt x="507" y="787"/>
                    </a:lnTo>
                    <a:lnTo>
                      <a:pt x="512" y="784"/>
                    </a:lnTo>
                    <a:lnTo>
                      <a:pt x="517" y="784"/>
                    </a:lnTo>
                    <a:lnTo>
                      <a:pt x="517" y="784"/>
                    </a:lnTo>
                    <a:lnTo>
                      <a:pt x="522" y="781"/>
                    </a:lnTo>
                    <a:lnTo>
                      <a:pt x="522" y="781"/>
                    </a:lnTo>
                    <a:lnTo>
                      <a:pt x="526" y="781"/>
                    </a:lnTo>
                    <a:lnTo>
                      <a:pt x="526" y="781"/>
                    </a:lnTo>
                    <a:lnTo>
                      <a:pt x="526" y="781"/>
                    </a:lnTo>
                    <a:lnTo>
                      <a:pt x="526" y="781"/>
                    </a:lnTo>
                    <a:lnTo>
                      <a:pt x="527" y="779"/>
                    </a:lnTo>
                    <a:lnTo>
                      <a:pt x="527" y="779"/>
                    </a:lnTo>
                    <a:lnTo>
                      <a:pt x="527" y="779"/>
                    </a:lnTo>
                    <a:lnTo>
                      <a:pt x="529" y="777"/>
                    </a:lnTo>
                    <a:lnTo>
                      <a:pt x="531" y="774"/>
                    </a:lnTo>
                    <a:lnTo>
                      <a:pt x="531" y="774"/>
                    </a:lnTo>
                    <a:lnTo>
                      <a:pt x="531" y="770"/>
                    </a:lnTo>
                    <a:lnTo>
                      <a:pt x="531" y="767"/>
                    </a:lnTo>
                    <a:lnTo>
                      <a:pt x="531" y="767"/>
                    </a:lnTo>
                    <a:lnTo>
                      <a:pt x="527" y="765"/>
                    </a:lnTo>
                    <a:lnTo>
                      <a:pt x="527" y="765"/>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8" name="Freeform 58">
                <a:extLst>
                  <a:ext uri="{FF2B5EF4-FFF2-40B4-BE49-F238E27FC236}">
                    <a16:creationId xmlns:a16="http://schemas.microsoft.com/office/drawing/2014/main" id="{8CE0D339-4D92-A449-B44E-16D6D37A9108}"/>
                  </a:ext>
                </a:extLst>
              </p:cNvPr>
              <p:cNvSpPr>
                <a:spLocks/>
              </p:cNvSpPr>
              <p:nvPr/>
            </p:nvSpPr>
            <p:spPr bwMode="auto">
              <a:xfrm>
                <a:off x="6194425" y="1166813"/>
                <a:ext cx="738187" cy="466725"/>
              </a:xfrm>
              <a:custGeom>
                <a:avLst/>
                <a:gdLst>
                  <a:gd name="T0" fmla="*/ 463 w 465"/>
                  <a:gd name="T1" fmla="*/ 73 h 294"/>
                  <a:gd name="T2" fmla="*/ 446 w 465"/>
                  <a:gd name="T3" fmla="*/ 55 h 294"/>
                  <a:gd name="T4" fmla="*/ 445 w 465"/>
                  <a:gd name="T5" fmla="*/ 46 h 294"/>
                  <a:gd name="T6" fmla="*/ 445 w 465"/>
                  <a:gd name="T7" fmla="*/ 38 h 294"/>
                  <a:gd name="T8" fmla="*/ 446 w 465"/>
                  <a:gd name="T9" fmla="*/ 27 h 294"/>
                  <a:gd name="T10" fmla="*/ 450 w 465"/>
                  <a:gd name="T11" fmla="*/ 17 h 294"/>
                  <a:gd name="T12" fmla="*/ 348 w 465"/>
                  <a:gd name="T13" fmla="*/ 16 h 294"/>
                  <a:gd name="T14" fmla="*/ 19 w 465"/>
                  <a:gd name="T15" fmla="*/ 0 h 294"/>
                  <a:gd name="T16" fmla="*/ 0 w 465"/>
                  <a:gd name="T17" fmla="*/ 245 h 294"/>
                  <a:gd name="T18" fmla="*/ 161 w 465"/>
                  <a:gd name="T19" fmla="*/ 257 h 294"/>
                  <a:gd name="T20" fmla="*/ 309 w 465"/>
                  <a:gd name="T21" fmla="*/ 262 h 294"/>
                  <a:gd name="T22" fmla="*/ 339 w 465"/>
                  <a:gd name="T23" fmla="*/ 262 h 294"/>
                  <a:gd name="T24" fmla="*/ 343 w 465"/>
                  <a:gd name="T25" fmla="*/ 262 h 294"/>
                  <a:gd name="T26" fmla="*/ 348 w 465"/>
                  <a:gd name="T27" fmla="*/ 263 h 294"/>
                  <a:gd name="T28" fmla="*/ 355 w 465"/>
                  <a:gd name="T29" fmla="*/ 267 h 294"/>
                  <a:gd name="T30" fmla="*/ 360 w 465"/>
                  <a:gd name="T31" fmla="*/ 272 h 294"/>
                  <a:gd name="T32" fmla="*/ 365 w 465"/>
                  <a:gd name="T33" fmla="*/ 274 h 294"/>
                  <a:gd name="T34" fmla="*/ 372 w 465"/>
                  <a:gd name="T35" fmla="*/ 275 h 294"/>
                  <a:gd name="T36" fmla="*/ 384 w 465"/>
                  <a:gd name="T37" fmla="*/ 274 h 294"/>
                  <a:gd name="T38" fmla="*/ 397 w 465"/>
                  <a:gd name="T39" fmla="*/ 274 h 294"/>
                  <a:gd name="T40" fmla="*/ 402 w 465"/>
                  <a:gd name="T41" fmla="*/ 274 h 294"/>
                  <a:gd name="T42" fmla="*/ 407 w 465"/>
                  <a:gd name="T43" fmla="*/ 277 h 294"/>
                  <a:gd name="T44" fmla="*/ 414 w 465"/>
                  <a:gd name="T45" fmla="*/ 279 h 294"/>
                  <a:gd name="T46" fmla="*/ 419 w 465"/>
                  <a:gd name="T47" fmla="*/ 279 h 294"/>
                  <a:gd name="T48" fmla="*/ 426 w 465"/>
                  <a:gd name="T49" fmla="*/ 279 h 294"/>
                  <a:gd name="T50" fmla="*/ 433 w 465"/>
                  <a:gd name="T51" fmla="*/ 284 h 294"/>
                  <a:gd name="T52" fmla="*/ 435 w 465"/>
                  <a:gd name="T53" fmla="*/ 287 h 294"/>
                  <a:gd name="T54" fmla="*/ 440 w 465"/>
                  <a:gd name="T55" fmla="*/ 289 h 294"/>
                  <a:gd name="T56" fmla="*/ 446 w 465"/>
                  <a:gd name="T57" fmla="*/ 292 h 294"/>
                  <a:gd name="T58" fmla="*/ 453 w 465"/>
                  <a:gd name="T59" fmla="*/ 294 h 294"/>
                  <a:gd name="T60" fmla="*/ 453 w 465"/>
                  <a:gd name="T61" fmla="*/ 294 h 294"/>
                  <a:gd name="T62" fmla="*/ 453 w 465"/>
                  <a:gd name="T63" fmla="*/ 291 h 294"/>
                  <a:gd name="T64" fmla="*/ 451 w 465"/>
                  <a:gd name="T65" fmla="*/ 279 h 294"/>
                  <a:gd name="T66" fmla="*/ 453 w 465"/>
                  <a:gd name="T67" fmla="*/ 274 h 294"/>
                  <a:gd name="T68" fmla="*/ 453 w 465"/>
                  <a:gd name="T69" fmla="*/ 267 h 294"/>
                  <a:gd name="T70" fmla="*/ 451 w 465"/>
                  <a:gd name="T71" fmla="*/ 262 h 294"/>
                  <a:gd name="T72" fmla="*/ 451 w 465"/>
                  <a:gd name="T73" fmla="*/ 257 h 294"/>
                  <a:gd name="T74" fmla="*/ 453 w 465"/>
                  <a:gd name="T75" fmla="*/ 250 h 294"/>
                  <a:gd name="T76" fmla="*/ 455 w 465"/>
                  <a:gd name="T77" fmla="*/ 246 h 294"/>
                  <a:gd name="T78" fmla="*/ 455 w 465"/>
                  <a:gd name="T79" fmla="*/ 245 h 294"/>
                  <a:gd name="T80" fmla="*/ 451 w 465"/>
                  <a:gd name="T81" fmla="*/ 240 h 294"/>
                  <a:gd name="T82" fmla="*/ 450 w 465"/>
                  <a:gd name="T83" fmla="*/ 236 h 294"/>
                  <a:gd name="T84" fmla="*/ 450 w 465"/>
                  <a:gd name="T85" fmla="*/ 233 h 294"/>
                  <a:gd name="T86" fmla="*/ 451 w 465"/>
                  <a:gd name="T87" fmla="*/ 228 h 294"/>
                  <a:gd name="T88" fmla="*/ 451 w 465"/>
                  <a:gd name="T89" fmla="*/ 223 h 294"/>
                  <a:gd name="T90" fmla="*/ 465 w 465"/>
                  <a:gd name="T91" fmla="*/ 22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5" h="294">
                    <a:moveTo>
                      <a:pt x="463" y="73"/>
                    </a:moveTo>
                    <a:lnTo>
                      <a:pt x="463" y="73"/>
                    </a:lnTo>
                    <a:lnTo>
                      <a:pt x="455" y="65"/>
                    </a:lnTo>
                    <a:lnTo>
                      <a:pt x="446" y="55"/>
                    </a:lnTo>
                    <a:lnTo>
                      <a:pt x="446" y="55"/>
                    </a:lnTo>
                    <a:lnTo>
                      <a:pt x="445" y="46"/>
                    </a:lnTo>
                    <a:lnTo>
                      <a:pt x="445" y="38"/>
                    </a:lnTo>
                    <a:lnTo>
                      <a:pt x="445" y="38"/>
                    </a:lnTo>
                    <a:lnTo>
                      <a:pt x="445" y="33"/>
                    </a:lnTo>
                    <a:lnTo>
                      <a:pt x="446" y="27"/>
                    </a:lnTo>
                    <a:lnTo>
                      <a:pt x="450" y="17"/>
                    </a:lnTo>
                    <a:lnTo>
                      <a:pt x="450" y="17"/>
                    </a:lnTo>
                    <a:lnTo>
                      <a:pt x="406" y="17"/>
                    </a:lnTo>
                    <a:lnTo>
                      <a:pt x="348" y="16"/>
                    </a:lnTo>
                    <a:lnTo>
                      <a:pt x="217" y="11"/>
                    </a:lnTo>
                    <a:lnTo>
                      <a:pt x="19" y="0"/>
                    </a:lnTo>
                    <a:lnTo>
                      <a:pt x="12" y="78"/>
                    </a:lnTo>
                    <a:lnTo>
                      <a:pt x="0" y="245"/>
                    </a:lnTo>
                    <a:lnTo>
                      <a:pt x="0" y="245"/>
                    </a:lnTo>
                    <a:lnTo>
                      <a:pt x="161" y="257"/>
                    </a:lnTo>
                    <a:lnTo>
                      <a:pt x="267" y="260"/>
                    </a:lnTo>
                    <a:lnTo>
                      <a:pt x="309" y="262"/>
                    </a:lnTo>
                    <a:lnTo>
                      <a:pt x="339" y="262"/>
                    </a:lnTo>
                    <a:lnTo>
                      <a:pt x="339" y="262"/>
                    </a:lnTo>
                    <a:lnTo>
                      <a:pt x="343" y="262"/>
                    </a:lnTo>
                    <a:lnTo>
                      <a:pt x="343" y="262"/>
                    </a:lnTo>
                    <a:lnTo>
                      <a:pt x="348" y="263"/>
                    </a:lnTo>
                    <a:lnTo>
                      <a:pt x="348" y="263"/>
                    </a:lnTo>
                    <a:lnTo>
                      <a:pt x="355" y="267"/>
                    </a:lnTo>
                    <a:lnTo>
                      <a:pt x="355" y="267"/>
                    </a:lnTo>
                    <a:lnTo>
                      <a:pt x="360" y="272"/>
                    </a:lnTo>
                    <a:lnTo>
                      <a:pt x="360" y="272"/>
                    </a:lnTo>
                    <a:lnTo>
                      <a:pt x="365" y="274"/>
                    </a:lnTo>
                    <a:lnTo>
                      <a:pt x="365" y="274"/>
                    </a:lnTo>
                    <a:lnTo>
                      <a:pt x="372" y="275"/>
                    </a:lnTo>
                    <a:lnTo>
                      <a:pt x="372" y="275"/>
                    </a:lnTo>
                    <a:lnTo>
                      <a:pt x="384" y="274"/>
                    </a:lnTo>
                    <a:lnTo>
                      <a:pt x="384" y="274"/>
                    </a:lnTo>
                    <a:lnTo>
                      <a:pt x="397" y="274"/>
                    </a:lnTo>
                    <a:lnTo>
                      <a:pt x="397" y="274"/>
                    </a:lnTo>
                    <a:lnTo>
                      <a:pt x="402" y="274"/>
                    </a:lnTo>
                    <a:lnTo>
                      <a:pt x="402" y="274"/>
                    </a:lnTo>
                    <a:lnTo>
                      <a:pt x="406" y="275"/>
                    </a:lnTo>
                    <a:lnTo>
                      <a:pt x="407" y="277"/>
                    </a:lnTo>
                    <a:lnTo>
                      <a:pt x="407" y="277"/>
                    </a:lnTo>
                    <a:lnTo>
                      <a:pt x="414" y="279"/>
                    </a:lnTo>
                    <a:lnTo>
                      <a:pt x="419" y="279"/>
                    </a:lnTo>
                    <a:lnTo>
                      <a:pt x="419" y="279"/>
                    </a:lnTo>
                    <a:lnTo>
                      <a:pt x="426" y="279"/>
                    </a:lnTo>
                    <a:lnTo>
                      <a:pt x="426" y="279"/>
                    </a:lnTo>
                    <a:lnTo>
                      <a:pt x="429" y="280"/>
                    </a:lnTo>
                    <a:lnTo>
                      <a:pt x="433" y="284"/>
                    </a:lnTo>
                    <a:lnTo>
                      <a:pt x="433" y="284"/>
                    </a:lnTo>
                    <a:lnTo>
                      <a:pt x="435" y="287"/>
                    </a:lnTo>
                    <a:lnTo>
                      <a:pt x="440" y="289"/>
                    </a:lnTo>
                    <a:lnTo>
                      <a:pt x="440" y="289"/>
                    </a:lnTo>
                    <a:lnTo>
                      <a:pt x="446" y="292"/>
                    </a:lnTo>
                    <a:lnTo>
                      <a:pt x="446" y="292"/>
                    </a:lnTo>
                    <a:lnTo>
                      <a:pt x="453" y="294"/>
                    </a:lnTo>
                    <a:lnTo>
                      <a:pt x="453" y="294"/>
                    </a:lnTo>
                    <a:lnTo>
                      <a:pt x="453" y="294"/>
                    </a:lnTo>
                    <a:lnTo>
                      <a:pt x="453" y="294"/>
                    </a:lnTo>
                    <a:lnTo>
                      <a:pt x="453" y="291"/>
                    </a:lnTo>
                    <a:lnTo>
                      <a:pt x="453" y="291"/>
                    </a:lnTo>
                    <a:lnTo>
                      <a:pt x="451" y="285"/>
                    </a:lnTo>
                    <a:lnTo>
                      <a:pt x="451" y="279"/>
                    </a:lnTo>
                    <a:lnTo>
                      <a:pt x="451" y="279"/>
                    </a:lnTo>
                    <a:lnTo>
                      <a:pt x="453" y="274"/>
                    </a:lnTo>
                    <a:lnTo>
                      <a:pt x="453" y="267"/>
                    </a:lnTo>
                    <a:lnTo>
                      <a:pt x="453" y="267"/>
                    </a:lnTo>
                    <a:lnTo>
                      <a:pt x="451" y="265"/>
                    </a:lnTo>
                    <a:lnTo>
                      <a:pt x="451" y="262"/>
                    </a:lnTo>
                    <a:lnTo>
                      <a:pt x="451" y="262"/>
                    </a:lnTo>
                    <a:lnTo>
                      <a:pt x="451" y="257"/>
                    </a:lnTo>
                    <a:lnTo>
                      <a:pt x="451" y="257"/>
                    </a:lnTo>
                    <a:lnTo>
                      <a:pt x="453" y="250"/>
                    </a:lnTo>
                    <a:lnTo>
                      <a:pt x="453" y="250"/>
                    </a:lnTo>
                    <a:lnTo>
                      <a:pt x="455" y="246"/>
                    </a:lnTo>
                    <a:lnTo>
                      <a:pt x="455" y="245"/>
                    </a:lnTo>
                    <a:lnTo>
                      <a:pt x="455" y="245"/>
                    </a:lnTo>
                    <a:lnTo>
                      <a:pt x="453" y="241"/>
                    </a:lnTo>
                    <a:lnTo>
                      <a:pt x="451" y="240"/>
                    </a:lnTo>
                    <a:lnTo>
                      <a:pt x="451" y="240"/>
                    </a:lnTo>
                    <a:lnTo>
                      <a:pt x="450" y="236"/>
                    </a:lnTo>
                    <a:lnTo>
                      <a:pt x="450" y="233"/>
                    </a:lnTo>
                    <a:lnTo>
                      <a:pt x="450" y="233"/>
                    </a:lnTo>
                    <a:lnTo>
                      <a:pt x="451" y="229"/>
                    </a:lnTo>
                    <a:lnTo>
                      <a:pt x="451" y="228"/>
                    </a:lnTo>
                    <a:lnTo>
                      <a:pt x="451" y="228"/>
                    </a:lnTo>
                    <a:lnTo>
                      <a:pt x="451" y="223"/>
                    </a:lnTo>
                    <a:lnTo>
                      <a:pt x="451" y="223"/>
                    </a:lnTo>
                    <a:lnTo>
                      <a:pt x="465" y="223"/>
                    </a:lnTo>
                    <a:lnTo>
                      <a:pt x="463" y="73"/>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9" name="Freeform 59">
                <a:extLst>
                  <a:ext uri="{FF2B5EF4-FFF2-40B4-BE49-F238E27FC236}">
                    <a16:creationId xmlns:a16="http://schemas.microsoft.com/office/drawing/2014/main" id="{B6C19976-92DA-E448-B433-0B247CDF04AA}"/>
                  </a:ext>
                </a:extLst>
              </p:cNvPr>
              <p:cNvSpPr>
                <a:spLocks/>
              </p:cNvSpPr>
              <p:nvPr/>
            </p:nvSpPr>
            <p:spPr bwMode="auto">
              <a:xfrm>
                <a:off x="8042275" y="1571626"/>
                <a:ext cx="433387" cy="520700"/>
              </a:xfrm>
              <a:custGeom>
                <a:avLst/>
                <a:gdLst>
                  <a:gd name="T0" fmla="*/ 243 w 273"/>
                  <a:gd name="T1" fmla="*/ 8 h 328"/>
                  <a:gd name="T2" fmla="*/ 224 w 273"/>
                  <a:gd name="T3" fmla="*/ 24 h 328"/>
                  <a:gd name="T4" fmla="*/ 216 w 273"/>
                  <a:gd name="T5" fmla="*/ 34 h 328"/>
                  <a:gd name="T6" fmla="*/ 205 w 273"/>
                  <a:gd name="T7" fmla="*/ 39 h 328"/>
                  <a:gd name="T8" fmla="*/ 199 w 273"/>
                  <a:gd name="T9" fmla="*/ 51 h 328"/>
                  <a:gd name="T10" fmla="*/ 195 w 273"/>
                  <a:gd name="T11" fmla="*/ 58 h 328"/>
                  <a:gd name="T12" fmla="*/ 180 w 273"/>
                  <a:gd name="T13" fmla="*/ 63 h 328"/>
                  <a:gd name="T14" fmla="*/ 168 w 273"/>
                  <a:gd name="T15" fmla="*/ 61 h 328"/>
                  <a:gd name="T16" fmla="*/ 161 w 273"/>
                  <a:gd name="T17" fmla="*/ 64 h 328"/>
                  <a:gd name="T18" fmla="*/ 155 w 273"/>
                  <a:gd name="T19" fmla="*/ 73 h 328"/>
                  <a:gd name="T20" fmla="*/ 148 w 273"/>
                  <a:gd name="T21" fmla="*/ 73 h 328"/>
                  <a:gd name="T22" fmla="*/ 126 w 273"/>
                  <a:gd name="T23" fmla="*/ 73 h 328"/>
                  <a:gd name="T24" fmla="*/ 114 w 273"/>
                  <a:gd name="T25" fmla="*/ 75 h 328"/>
                  <a:gd name="T26" fmla="*/ 112 w 273"/>
                  <a:gd name="T27" fmla="*/ 73 h 328"/>
                  <a:gd name="T28" fmla="*/ 124 w 273"/>
                  <a:gd name="T29" fmla="*/ 66 h 328"/>
                  <a:gd name="T30" fmla="*/ 107 w 273"/>
                  <a:gd name="T31" fmla="*/ 64 h 328"/>
                  <a:gd name="T32" fmla="*/ 104 w 273"/>
                  <a:gd name="T33" fmla="*/ 61 h 328"/>
                  <a:gd name="T34" fmla="*/ 90 w 273"/>
                  <a:gd name="T35" fmla="*/ 59 h 328"/>
                  <a:gd name="T36" fmla="*/ 82 w 273"/>
                  <a:gd name="T37" fmla="*/ 58 h 328"/>
                  <a:gd name="T38" fmla="*/ 36 w 273"/>
                  <a:gd name="T39" fmla="*/ 63 h 328"/>
                  <a:gd name="T40" fmla="*/ 34 w 273"/>
                  <a:gd name="T41" fmla="*/ 299 h 328"/>
                  <a:gd name="T42" fmla="*/ 46 w 273"/>
                  <a:gd name="T43" fmla="*/ 297 h 328"/>
                  <a:gd name="T44" fmla="*/ 54 w 273"/>
                  <a:gd name="T45" fmla="*/ 299 h 328"/>
                  <a:gd name="T46" fmla="*/ 68 w 273"/>
                  <a:gd name="T47" fmla="*/ 302 h 328"/>
                  <a:gd name="T48" fmla="*/ 83 w 273"/>
                  <a:gd name="T49" fmla="*/ 312 h 328"/>
                  <a:gd name="T50" fmla="*/ 102 w 273"/>
                  <a:gd name="T51" fmla="*/ 316 h 328"/>
                  <a:gd name="T52" fmla="*/ 127 w 273"/>
                  <a:gd name="T53" fmla="*/ 312 h 328"/>
                  <a:gd name="T54" fmla="*/ 144 w 273"/>
                  <a:gd name="T55" fmla="*/ 314 h 328"/>
                  <a:gd name="T56" fmla="*/ 163 w 273"/>
                  <a:gd name="T57" fmla="*/ 328 h 328"/>
                  <a:gd name="T58" fmla="*/ 163 w 273"/>
                  <a:gd name="T59" fmla="*/ 328 h 328"/>
                  <a:gd name="T60" fmla="*/ 178 w 273"/>
                  <a:gd name="T61" fmla="*/ 326 h 328"/>
                  <a:gd name="T62" fmla="*/ 180 w 273"/>
                  <a:gd name="T63" fmla="*/ 322 h 328"/>
                  <a:gd name="T64" fmla="*/ 183 w 273"/>
                  <a:gd name="T65" fmla="*/ 317 h 328"/>
                  <a:gd name="T66" fmla="*/ 188 w 273"/>
                  <a:gd name="T67" fmla="*/ 314 h 328"/>
                  <a:gd name="T68" fmla="*/ 190 w 273"/>
                  <a:gd name="T69" fmla="*/ 311 h 328"/>
                  <a:gd name="T70" fmla="*/ 187 w 273"/>
                  <a:gd name="T71" fmla="*/ 300 h 328"/>
                  <a:gd name="T72" fmla="*/ 188 w 273"/>
                  <a:gd name="T73" fmla="*/ 290 h 328"/>
                  <a:gd name="T74" fmla="*/ 190 w 273"/>
                  <a:gd name="T75" fmla="*/ 278 h 328"/>
                  <a:gd name="T76" fmla="*/ 195 w 273"/>
                  <a:gd name="T77" fmla="*/ 273 h 328"/>
                  <a:gd name="T78" fmla="*/ 200 w 273"/>
                  <a:gd name="T79" fmla="*/ 277 h 328"/>
                  <a:gd name="T80" fmla="*/ 209 w 273"/>
                  <a:gd name="T81" fmla="*/ 277 h 328"/>
                  <a:gd name="T82" fmla="*/ 211 w 273"/>
                  <a:gd name="T83" fmla="*/ 270 h 328"/>
                  <a:gd name="T84" fmla="*/ 212 w 273"/>
                  <a:gd name="T85" fmla="*/ 258 h 328"/>
                  <a:gd name="T86" fmla="*/ 221 w 273"/>
                  <a:gd name="T87" fmla="*/ 249 h 328"/>
                  <a:gd name="T88" fmla="*/ 234 w 273"/>
                  <a:gd name="T89" fmla="*/ 243 h 328"/>
                  <a:gd name="T90" fmla="*/ 239 w 273"/>
                  <a:gd name="T91" fmla="*/ 236 h 328"/>
                  <a:gd name="T92" fmla="*/ 246 w 273"/>
                  <a:gd name="T93" fmla="*/ 226 h 328"/>
                  <a:gd name="T94" fmla="*/ 248 w 273"/>
                  <a:gd name="T95" fmla="*/ 221 h 328"/>
                  <a:gd name="T96" fmla="*/ 253 w 273"/>
                  <a:gd name="T97" fmla="*/ 214 h 328"/>
                  <a:gd name="T98" fmla="*/ 263 w 273"/>
                  <a:gd name="T99" fmla="*/ 207 h 328"/>
                  <a:gd name="T100" fmla="*/ 263 w 273"/>
                  <a:gd name="T101" fmla="*/ 200 h 328"/>
                  <a:gd name="T102" fmla="*/ 261 w 273"/>
                  <a:gd name="T103" fmla="*/ 187 h 328"/>
                  <a:gd name="T104" fmla="*/ 263 w 273"/>
                  <a:gd name="T105" fmla="*/ 171 h 328"/>
                  <a:gd name="T106" fmla="*/ 268 w 273"/>
                  <a:gd name="T107" fmla="*/ 149 h 328"/>
                  <a:gd name="T108" fmla="*/ 263 w 273"/>
                  <a:gd name="T109" fmla="*/ 136 h 328"/>
                  <a:gd name="T110" fmla="*/ 265 w 273"/>
                  <a:gd name="T111" fmla="*/ 127 h 328"/>
                  <a:gd name="T112" fmla="*/ 272 w 273"/>
                  <a:gd name="T113" fmla="*/ 122 h 328"/>
                  <a:gd name="T114" fmla="*/ 253 w 273"/>
                  <a:gd name="T115" fmla="*/ 0 h 328"/>
                  <a:gd name="T116" fmla="*/ 248 w 273"/>
                  <a:gd name="T117" fmla="*/ 3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 h="328">
                    <a:moveTo>
                      <a:pt x="248" y="3"/>
                    </a:moveTo>
                    <a:lnTo>
                      <a:pt x="248" y="3"/>
                    </a:lnTo>
                    <a:lnTo>
                      <a:pt x="243" y="8"/>
                    </a:lnTo>
                    <a:lnTo>
                      <a:pt x="238" y="14"/>
                    </a:lnTo>
                    <a:lnTo>
                      <a:pt x="238" y="14"/>
                    </a:lnTo>
                    <a:lnTo>
                      <a:pt x="224" y="24"/>
                    </a:lnTo>
                    <a:lnTo>
                      <a:pt x="224" y="24"/>
                    </a:lnTo>
                    <a:lnTo>
                      <a:pt x="221" y="29"/>
                    </a:lnTo>
                    <a:lnTo>
                      <a:pt x="216" y="34"/>
                    </a:lnTo>
                    <a:lnTo>
                      <a:pt x="216" y="34"/>
                    </a:lnTo>
                    <a:lnTo>
                      <a:pt x="209" y="37"/>
                    </a:lnTo>
                    <a:lnTo>
                      <a:pt x="205" y="39"/>
                    </a:lnTo>
                    <a:lnTo>
                      <a:pt x="204" y="42"/>
                    </a:lnTo>
                    <a:lnTo>
                      <a:pt x="204" y="42"/>
                    </a:lnTo>
                    <a:lnTo>
                      <a:pt x="199" y="51"/>
                    </a:lnTo>
                    <a:lnTo>
                      <a:pt x="197" y="54"/>
                    </a:lnTo>
                    <a:lnTo>
                      <a:pt x="195" y="58"/>
                    </a:lnTo>
                    <a:lnTo>
                      <a:pt x="195" y="58"/>
                    </a:lnTo>
                    <a:lnTo>
                      <a:pt x="192" y="61"/>
                    </a:lnTo>
                    <a:lnTo>
                      <a:pt x="188" y="63"/>
                    </a:lnTo>
                    <a:lnTo>
                      <a:pt x="180" y="63"/>
                    </a:lnTo>
                    <a:lnTo>
                      <a:pt x="180" y="63"/>
                    </a:lnTo>
                    <a:lnTo>
                      <a:pt x="172" y="61"/>
                    </a:lnTo>
                    <a:lnTo>
                      <a:pt x="168" y="61"/>
                    </a:lnTo>
                    <a:lnTo>
                      <a:pt x="165" y="63"/>
                    </a:lnTo>
                    <a:lnTo>
                      <a:pt x="165" y="63"/>
                    </a:lnTo>
                    <a:lnTo>
                      <a:pt x="161" y="64"/>
                    </a:lnTo>
                    <a:lnTo>
                      <a:pt x="160" y="68"/>
                    </a:lnTo>
                    <a:lnTo>
                      <a:pt x="156" y="71"/>
                    </a:lnTo>
                    <a:lnTo>
                      <a:pt x="155" y="73"/>
                    </a:lnTo>
                    <a:lnTo>
                      <a:pt x="155" y="73"/>
                    </a:lnTo>
                    <a:lnTo>
                      <a:pt x="151" y="73"/>
                    </a:lnTo>
                    <a:lnTo>
                      <a:pt x="148" y="73"/>
                    </a:lnTo>
                    <a:lnTo>
                      <a:pt x="139" y="71"/>
                    </a:lnTo>
                    <a:lnTo>
                      <a:pt x="139" y="71"/>
                    </a:lnTo>
                    <a:lnTo>
                      <a:pt x="126" y="73"/>
                    </a:lnTo>
                    <a:lnTo>
                      <a:pt x="126" y="73"/>
                    </a:lnTo>
                    <a:lnTo>
                      <a:pt x="119" y="75"/>
                    </a:lnTo>
                    <a:lnTo>
                      <a:pt x="114" y="75"/>
                    </a:lnTo>
                    <a:lnTo>
                      <a:pt x="112" y="75"/>
                    </a:lnTo>
                    <a:lnTo>
                      <a:pt x="112" y="75"/>
                    </a:lnTo>
                    <a:lnTo>
                      <a:pt x="112" y="73"/>
                    </a:lnTo>
                    <a:lnTo>
                      <a:pt x="112" y="71"/>
                    </a:lnTo>
                    <a:lnTo>
                      <a:pt x="116" y="70"/>
                    </a:lnTo>
                    <a:lnTo>
                      <a:pt x="124" y="66"/>
                    </a:lnTo>
                    <a:lnTo>
                      <a:pt x="124" y="66"/>
                    </a:lnTo>
                    <a:lnTo>
                      <a:pt x="112" y="66"/>
                    </a:lnTo>
                    <a:lnTo>
                      <a:pt x="107" y="64"/>
                    </a:lnTo>
                    <a:lnTo>
                      <a:pt x="105" y="64"/>
                    </a:lnTo>
                    <a:lnTo>
                      <a:pt x="104" y="61"/>
                    </a:lnTo>
                    <a:lnTo>
                      <a:pt x="104" y="61"/>
                    </a:lnTo>
                    <a:lnTo>
                      <a:pt x="100" y="63"/>
                    </a:lnTo>
                    <a:lnTo>
                      <a:pt x="97" y="61"/>
                    </a:lnTo>
                    <a:lnTo>
                      <a:pt x="90" y="59"/>
                    </a:lnTo>
                    <a:lnTo>
                      <a:pt x="90" y="59"/>
                    </a:lnTo>
                    <a:lnTo>
                      <a:pt x="85" y="58"/>
                    </a:lnTo>
                    <a:lnTo>
                      <a:pt x="82" y="58"/>
                    </a:lnTo>
                    <a:lnTo>
                      <a:pt x="80" y="56"/>
                    </a:lnTo>
                    <a:lnTo>
                      <a:pt x="80" y="56"/>
                    </a:lnTo>
                    <a:lnTo>
                      <a:pt x="36" y="63"/>
                    </a:lnTo>
                    <a:lnTo>
                      <a:pt x="0" y="66"/>
                    </a:lnTo>
                    <a:lnTo>
                      <a:pt x="34" y="299"/>
                    </a:lnTo>
                    <a:lnTo>
                      <a:pt x="34" y="299"/>
                    </a:lnTo>
                    <a:lnTo>
                      <a:pt x="43" y="295"/>
                    </a:lnTo>
                    <a:lnTo>
                      <a:pt x="43" y="295"/>
                    </a:lnTo>
                    <a:lnTo>
                      <a:pt x="46" y="297"/>
                    </a:lnTo>
                    <a:lnTo>
                      <a:pt x="49" y="299"/>
                    </a:lnTo>
                    <a:lnTo>
                      <a:pt x="49" y="299"/>
                    </a:lnTo>
                    <a:lnTo>
                      <a:pt x="54" y="299"/>
                    </a:lnTo>
                    <a:lnTo>
                      <a:pt x="60" y="299"/>
                    </a:lnTo>
                    <a:lnTo>
                      <a:pt x="60" y="299"/>
                    </a:lnTo>
                    <a:lnTo>
                      <a:pt x="68" y="302"/>
                    </a:lnTo>
                    <a:lnTo>
                      <a:pt x="75" y="307"/>
                    </a:lnTo>
                    <a:lnTo>
                      <a:pt x="75" y="307"/>
                    </a:lnTo>
                    <a:lnTo>
                      <a:pt x="83" y="312"/>
                    </a:lnTo>
                    <a:lnTo>
                      <a:pt x="92" y="314"/>
                    </a:lnTo>
                    <a:lnTo>
                      <a:pt x="92" y="314"/>
                    </a:lnTo>
                    <a:lnTo>
                      <a:pt x="102" y="316"/>
                    </a:lnTo>
                    <a:lnTo>
                      <a:pt x="110" y="314"/>
                    </a:lnTo>
                    <a:lnTo>
                      <a:pt x="110" y="314"/>
                    </a:lnTo>
                    <a:lnTo>
                      <a:pt x="127" y="312"/>
                    </a:lnTo>
                    <a:lnTo>
                      <a:pt x="136" y="312"/>
                    </a:lnTo>
                    <a:lnTo>
                      <a:pt x="144" y="314"/>
                    </a:lnTo>
                    <a:lnTo>
                      <a:pt x="144" y="314"/>
                    </a:lnTo>
                    <a:lnTo>
                      <a:pt x="156" y="319"/>
                    </a:lnTo>
                    <a:lnTo>
                      <a:pt x="160" y="322"/>
                    </a:lnTo>
                    <a:lnTo>
                      <a:pt x="163" y="328"/>
                    </a:lnTo>
                    <a:lnTo>
                      <a:pt x="163" y="328"/>
                    </a:lnTo>
                    <a:lnTo>
                      <a:pt x="163" y="328"/>
                    </a:lnTo>
                    <a:lnTo>
                      <a:pt x="163" y="328"/>
                    </a:lnTo>
                    <a:lnTo>
                      <a:pt x="172" y="328"/>
                    </a:lnTo>
                    <a:lnTo>
                      <a:pt x="175" y="328"/>
                    </a:lnTo>
                    <a:lnTo>
                      <a:pt x="178" y="326"/>
                    </a:lnTo>
                    <a:lnTo>
                      <a:pt x="178" y="326"/>
                    </a:lnTo>
                    <a:lnTo>
                      <a:pt x="180" y="324"/>
                    </a:lnTo>
                    <a:lnTo>
                      <a:pt x="180" y="322"/>
                    </a:lnTo>
                    <a:lnTo>
                      <a:pt x="182" y="319"/>
                    </a:lnTo>
                    <a:lnTo>
                      <a:pt x="183" y="317"/>
                    </a:lnTo>
                    <a:lnTo>
                      <a:pt x="183" y="317"/>
                    </a:lnTo>
                    <a:lnTo>
                      <a:pt x="185" y="316"/>
                    </a:lnTo>
                    <a:lnTo>
                      <a:pt x="188" y="314"/>
                    </a:lnTo>
                    <a:lnTo>
                      <a:pt x="188" y="314"/>
                    </a:lnTo>
                    <a:lnTo>
                      <a:pt x="190" y="312"/>
                    </a:lnTo>
                    <a:lnTo>
                      <a:pt x="190" y="311"/>
                    </a:lnTo>
                    <a:lnTo>
                      <a:pt x="190" y="311"/>
                    </a:lnTo>
                    <a:lnTo>
                      <a:pt x="190" y="307"/>
                    </a:lnTo>
                    <a:lnTo>
                      <a:pt x="188" y="305"/>
                    </a:lnTo>
                    <a:lnTo>
                      <a:pt x="187" y="300"/>
                    </a:lnTo>
                    <a:lnTo>
                      <a:pt x="187" y="300"/>
                    </a:lnTo>
                    <a:lnTo>
                      <a:pt x="185" y="295"/>
                    </a:lnTo>
                    <a:lnTo>
                      <a:pt x="188" y="290"/>
                    </a:lnTo>
                    <a:lnTo>
                      <a:pt x="188" y="290"/>
                    </a:lnTo>
                    <a:lnTo>
                      <a:pt x="190" y="282"/>
                    </a:lnTo>
                    <a:lnTo>
                      <a:pt x="190" y="278"/>
                    </a:lnTo>
                    <a:lnTo>
                      <a:pt x="192" y="275"/>
                    </a:lnTo>
                    <a:lnTo>
                      <a:pt x="192" y="275"/>
                    </a:lnTo>
                    <a:lnTo>
                      <a:pt x="195" y="273"/>
                    </a:lnTo>
                    <a:lnTo>
                      <a:pt x="197" y="273"/>
                    </a:lnTo>
                    <a:lnTo>
                      <a:pt x="200" y="277"/>
                    </a:lnTo>
                    <a:lnTo>
                      <a:pt x="200" y="277"/>
                    </a:lnTo>
                    <a:lnTo>
                      <a:pt x="205" y="277"/>
                    </a:lnTo>
                    <a:lnTo>
                      <a:pt x="209" y="277"/>
                    </a:lnTo>
                    <a:lnTo>
                      <a:pt x="209" y="277"/>
                    </a:lnTo>
                    <a:lnTo>
                      <a:pt x="211" y="273"/>
                    </a:lnTo>
                    <a:lnTo>
                      <a:pt x="211" y="270"/>
                    </a:lnTo>
                    <a:lnTo>
                      <a:pt x="211" y="270"/>
                    </a:lnTo>
                    <a:lnTo>
                      <a:pt x="211" y="263"/>
                    </a:lnTo>
                    <a:lnTo>
                      <a:pt x="212" y="258"/>
                    </a:lnTo>
                    <a:lnTo>
                      <a:pt x="212" y="258"/>
                    </a:lnTo>
                    <a:lnTo>
                      <a:pt x="216" y="253"/>
                    </a:lnTo>
                    <a:lnTo>
                      <a:pt x="221" y="249"/>
                    </a:lnTo>
                    <a:lnTo>
                      <a:pt x="221" y="249"/>
                    </a:lnTo>
                    <a:lnTo>
                      <a:pt x="224" y="248"/>
                    </a:lnTo>
                    <a:lnTo>
                      <a:pt x="228" y="246"/>
                    </a:lnTo>
                    <a:lnTo>
                      <a:pt x="234" y="243"/>
                    </a:lnTo>
                    <a:lnTo>
                      <a:pt x="234" y="243"/>
                    </a:lnTo>
                    <a:lnTo>
                      <a:pt x="239" y="236"/>
                    </a:lnTo>
                    <a:lnTo>
                      <a:pt x="239" y="236"/>
                    </a:lnTo>
                    <a:lnTo>
                      <a:pt x="244" y="229"/>
                    </a:lnTo>
                    <a:lnTo>
                      <a:pt x="244" y="229"/>
                    </a:lnTo>
                    <a:lnTo>
                      <a:pt x="246" y="226"/>
                    </a:lnTo>
                    <a:lnTo>
                      <a:pt x="248" y="222"/>
                    </a:lnTo>
                    <a:lnTo>
                      <a:pt x="248" y="222"/>
                    </a:lnTo>
                    <a:lnTo>
                      <a:pt x="248" y="221"/>
                    </a:lnTo>
                    <a:lnTo>
                      <a:pt x="250" y="219"/>
                    </a:lnTo>
                    <a:lnTo>
                      <a:pt x="250" y="219"/>
                    </a:lnTo>
                    <a:lnTo>
                      <a:pt x="253" y="214"/>
                    </a:lnTo>
                    <a:lnTo>
                      <a:pt x="256" y="212"/>
                    </a:lnTo>
                    <a:lnTo>
                      <a:pt x="256" y="212"/>
                    </a:lnTo>
                    <a:lnTo>
                      <a:pt x="263" y="207"/>
                    </a:lnTo>
                    <a:lnTo>
                      <a:pt x="263" y="207"/>
                    </a:lnTo>
                    <a:lnTo>
                      <a:pt x="263" y="200"/>
                    </a:lnTo>
                    <a:lnTo>
                      <a:pt x="263" y="200"/>
                    </a:lnTo>
                    <a:lnTo>
                      <a:pt x="261" y="193"/>
                    </a:lnTo>
                    <a:lnTo>
                      <a:pt x="261" y="187"/>
                    </a:lnTo>
                    <a:lnTo>
                      <a:pt x="261" y="187"/>
                    </a:lnTo>
                    <a:lnTo>
                      <a:pt x="261" y="180"/>
                    </a:lnTo>
                    <a:lnTo>
                      <a:pt x="263" y="171"/>
                    </a:lnTo>
                    <a:lnTo>
                      <a:pt x="263" y="171"/>
                    </a:lnTo>
                    <a:lnTo>
                      <a:pt x="267" y="158"/>
                    </a:lnTo>
                    <a:lnTo>
                      <a:pt x="267" y="158"/>
                    </a:lnTo>
                    <a:lnTo>
                      <a:pt x="268" y="149"/>
                    </a:lnTo>
                    <a:lnTo>
                      <a:pt x="265" y="141"/>
                    </a:lnTo>
                    <a:lnTo>
                      <a:pt x="265" y="141"/>
                    </a:lnTo>
                    <a:lnTo>
                      <a:pt x="263" y="136"/>
                    </a:lnTo>
                    <a:lnTo>
                      <a:pt x="263" y="136"/>
                    </a:lnTo>
                    <a:lnTo>
                      <a:pt x="265" y="131"/>
                    </a:lnTo>
                    <a:lnTo>
                      <a:pt x="265" y="127"/>
                    </a:lnTo>
                    <a:lnTo>
                      <a:pt x="265" y="127"/>
                    </a:lnTo>
                    <a:lnTo>
                      <a:pt x="268" y="124"/>
                    </a:lnTo>
                    <a:lnTo>
                      <a:pt x="272" y="122"/>
                    </a:lnTo>
                    <a:lnTo>
                      <a:pt x="272" y="122"/>
                    </a:lnTo>
                    <a:lnTo>
                      <a:pt x="273" y="122"/>
                    </a:lnTo>
                    <a:lnTo>
                      <a:pt x="253" y="0"/>
                    </a:lnTo>
                    <a:lnTo>
                      <a:pt x="253" y="0"/>
                    </a:lnTo>
                    <a:lnTo>
                      <a:pt x="248" y="3"/>
                    </a:lnTo>
                    <a:lnTo>
                      <a:pt x="248" y="3"/>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0" name="Freeform 60">
                <a:extLst>
                  <a:ext uri="{FF2B5EF4-FFF2-40B4-BE49-F238E27FC236}">
                    <a16:creationId xmlns:a16="http://schemas.microsoft.com/office/drawing/2014/main" id="{CAE1D6DF-1C32-7748-B988-473F50686296}"/>
                  </a:ext>
                </a:extLst>
              </p:cNvPr>
              <p:cNvSpPr>
                <a:spLocks/>
              </p:cNvSpPr>
              <p:nvPr/>
            </p:nvSpPr>
            <p:spPr bwMode="auto">
              <a:xfrm>
                <a:off x="6997700" y="1892301"/>
                <a:ext cx="669925" cy="603250"/>
              </a:xfrm>
              <a:custGeom>
                <a:avLst/>
                <a:gdLst>
                  <a:gd name="T0" fmla="*/ 415 w 422"/>
                  <a:gd name="T1" fmla="*/ 294 h 380"/>
                  <a:gd name="T2" fmla="*/ 407 w 422"/>
                  <a:gd name="T3" fmla="*/ 288 h 380"/>
                  <a:gd name="T4" fmla="*/ 397 w 422"/>
                  <a:gd name="T5" fmla="*/ 273 h 380"/>
                  <a:gd name="T6" fmla="*/ 395 w 422"/>
                  <a:gd name="T7" fmla="*/ 248 h 380"/>
                  <a:gd name="T8" fmla="*/ 385 w 422"/>
                  <a:gd name="T9" fmla="*/ 232 h 380"/>
                  <a:gd name="T10" fmla="*/ 382 w 422"/>
                  <a:gd name="T11" fmla="*/ 222 h 380"/>
                  <a:gd name="T12" fmla="*/ 371 w 422"/>
                  <a:gd name="T13" fmla="*/ 222 h 380"/>
                  <a:gd name="T14" fmla="*/ 359 w 422"/>
                  <a:gd name="T15" fmla="*/ 214 h 380"/>
                  <a:gd name="T16" fmla="*/ 339 w 422"/>
                  <a:gd name="T17" fmla="*/ 193 h 380"/>
                  <a:gd name="T18" fmla="*/ 341 w 422"/>
                  <a:gd name="T19" fmla="*/ 182 h 380"/>
                  <a:gd name="T20" fmla="*/ 346 w 422"/>
                  <a:gd name="T21" fmla="*/ 166 h 380"/>
                  <a:gd name="T22" fmla="*/ 344 w 422"/>
                  <a:gd name="T23" fmla="*/ 141 h 380"/>
                  <a:gd name="T24" fmla="*/ 332 w 422"/>
                  <a:gd name="T25" fmla="*/ 136 h 380"/>
                  <a:gd name="T26" fmla="*/ 322 w 422"/>
                  <a:gd name="T27" fmla="*/ 142 h 380"/>
                  <a:gd name="T28" fmla="*/ 312 w 422"/>
                  <a:gd name="T29" fmla="*/ 127 h 380"/>
                  <a:gd name="T30" fmla="*/ 305 w 422"/>
                  <a:gd name="T31" fmla="*/ 107 h 380"/>
                  <a:gd name="T32" fmla="*/ 295 w 422"/>
                  <a:gd name="T33" fmla="*/ 102 h 380"/>
                  <a:gd name="T34" fmla="*/ 285 w 422"/>
                  <a:gd name="T35" fmla="*/ 88 h 380"/>
                  <a:gd name="T36" fmla="*/ 271 w 422"/>
                  <a:gd name="T37" fmla="*/ 78 h 380"/>
                  <a:gd name="T38" fmla="*/ 258 w 422"/>
                  <a:gd name="T39" fmla="*/ 47 h 380"/>
                  <a:gd name="T40" fmla="*/ 258 w 422"/>
                  <a:gd name="T41" fmla="*/ 30 h 380"/>
                  <a:gd name="T42" fmla="*/ 254 w 422"/>
                  <a:gd name="T43" fmla="*/ 12 h 380"/>
                  <a:gd name="T44" fmla="*/ 254 w 422"/>
                  <a:gd name="T45" fmla="*/ 10 h 380"/>
                  <a:gd name="T46" fmla="*/ 248 w 422"/>
                  <a:gd name="T47" fmla="*/ 5 h 380"/>
                  <a:gd name="T48" fmla="*/ 242 w 422"/>
                  <a:gd name="T49" fmla="*/ 0 h 380"/>
                  <a:gd name="T50" fmla="*/ 5 w 422"/>
                  <a:gd name="T51" fmla="*/ 30 h 380"/>
                  <a:gd name="T52" fmla="*/ 15 w 422"/>
                  <a:gd name="T53" fmla="*/ 41 h 380"/>
                  <a:gd name="T54" fmla="*/ 24 w 422"/>
                  <a:gd name="T55" fmla="*/ 56 h 380"/>
                  <a:gd name="T56" fmla="*/ 29 w 422"/>
                  <a:gd name="T57" fmla="*/ 64 h 380"/>
                  <a:gd name="T58" fmla="*/ 42 w 422"/>
                  <a:gd name="T59" fmla="*/ 68 h 380"/>
                  <a:gd name="T60" fmla="*/ 46 w 422"/>
                  <a:gd name="T61" fmla="*/ 80 h 380"/>
                  <a:gd name="T62" fmla="*/ 42 w 422"/>
                  <a:gd name="T63" fmla="*/ 97 h 380"/>
                  <a:gd name="T64" fmla="*/ 42 w 422"/>
                  <a:gd name="T65" fmla="*/ 107 h 380"/>
                  <a:gd name="T66" fmla="*/ 57 w 422"/>
                  <a:gd name="T67" fmla="*/ 120 h 380"/>
                  <a:gd name="T68" fmla="*/ 68 w 422"/>
                  <a:gd name="T69" fmla="*/ 134 h 380"/>
                  <a:gd name="T70" fmla="*/ 141 w 422"/>
                  <a:gd name="T71" fmla="*/ 351 h 380"/>
                  <a:gd name="T72" fmla="*/ 366 w 422"/>
                  <a:gd name="T73" fmla="*/ 339 h 380"/>
                  <a:gd name="T74" fmla="*/ 366 w 422"/>
                  <a:gd name="T75" fmla="*/ 338 h 380"/>
                  <a:gd name="T76" fmla="*/ 366 w 422"/>
                  <a:gd name="T77" fmla="*/ 339 h 380"/>
                  <a:gd name="T78" fmla="*/ 370 w 422"/>
                  <a:gd name="T79" fmla="*/ 353 h 380"/>
                  <a:gd name="T80" fmla="*/ 361 w 422"/>
                  <a:gd name="T81" fmla="*/ 372 h 380"/>
                  <a:gd name="T82" fmla="*/ 366 w 422"/>
                  <a:gd name="T83" fmla="*/ 380 h 380"/>
                  <a:gd name="T84" fmla="*/ 399 w 422"/>
                  <a:gd name="T85" fmla="*/ 378 h 380"/>
                  <a:gd name="T86" fmla="*/ 400 w 422"/>
                  <a:gd name="T87" fmla="*/ 350 h 380"/>
                  <a:gd name="T88" fmla="*/ 404 w 422"/>
                  <a:gd name="T89" fmla="*/ 341 h 380"/>
                  <a:gd name="T90" fmla="*/ 405 w 422"/>
                  <a:gd name="T91" fmla="*/ 338 h 380"/>
                  <a:gd name="T92" fmla="*/ 407 w 422"/>
                  <a:gd name="T93" fmla="*/ 333 h 380"/>
                  <a:gd name="T94" fmla="*/ 407 w 422"/>
                  <a:gd name="T95" fmla="*/ 331 h 380"/>
                  <a:gd name="T96" fmla="*/ 407 w 422"/>
                  <a:gd name="T97" fmla="*/ 331 h 380"/>
                  <a:gd name="T98" fmla="*/ 410 w 422"/>
                  <a:gd name="T99" fmla="*/ 328 h 380"/>
                  <a:gd name="T100" fmla="*/ 419 w 422"/>
                  <a:gd name="T101" fmla="*/ 328 h 380"/>
                  <a:gd name="T102" fmla="*/ 422 w 422"/>
                  <a:gd name="T103" fmla="*/ 30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2" h="380">
                    <a:moveTo>
                      <a:pt x="419" y="297"/>
                    </a:moveTo>
                    <a:lnTo>
                      <a:pt x="419" y="297"/>
                    </a:lnTo>
                    <a:lnTo>
                      <a:pt x="417" y="294"/>
                    </a:lnTo>
                    <a:lnTo>
                      <a:pt x="415" y="294"/>
                    </a:lnTo>
                    <a:lnTo>
                      <a:pt x="415" y="294"/>
                    </a:lnTo>
                    <a:lnTo>
                      <a:pt x="410" y="292"/>
                    </a:lnTo>
                    <a:lnTo>
                      <a:pt x="407" y="288"/>
                    </a:lnTo>
                    <a:lnTo>
                      <a:pt x="407" y="288"/>
                    </a:lnTo>
                    <a:lnTo>
                      <a:pt x="404" y="283"/>
                    </a:lnTo>
                    <a:lnTo>
                      <a:pt x="399" y="278"/>
                    </a:lnTo>
                    <a:lnTo>
                      <a:pt x="399" y="278"/>
                    </a:lnTo>
                    <a:lnTo>
                      <a:pt x="397" y="273"/>
                    </a:lnTo>
                    <a:lnTo>
                      <a:pt x="397" y="266"/>
                    </a:lnTo>
                    <a:lnTo>
                      <a:pt x="397" y="255"/>
                    </a:lnTo>
                    <a:lnTo>
                      <a:pt x="397" y="255"/>
                    </a:lnTo>
                    <a:lnTo>
                      <a:pt x="395" y="248"/>
                    </a:lnTo>
                    <a:lnTo>
                      <a:pt x="393" y="243"/>
                    </a:lnTo>
                    <a:lnTo>
                      <a:pt x="393" y="243"/>
                    </a:lnTo>
                    <a:lnTo>
                      <a:pt x="388" y="238"/>
                    </a:lnTo>
                    <a:lnTo>
                      <a:pt x="385" y="232"/>
                    </a:lnTo>
                    <a:lnTo>
                      <a:pt x="385" y="232"/>
                    </a:lnTo>
                    <a:lnTo>
                      <a:pt x="383" y="227"/>
                    </a:lnTo>
                    <a:lnTo>
                      <a:pt x="383" y="224"/>
                    </a:lnTo>
                    <a:lnTo>
                      <a:pt x="382" y="222"/>
                    </a:lnTo>
                    <a:lnTo>
                      <a:pt x="382" y="222"/>
                    </a:lnTo>
                    <a:lnTo>
                      <a:pt x="378" y="222"/>
                    </a:lnTo>
                    <a:lnTo>
                      <a:pt x="375" y="222"/>
                    </a:lnTo>
                    <a:lnTo>
                      <a:pt x="371" y="222"/>
                    </a:lnTo>
                    <a:lnTo>
                      <a:pt x="368" y="222"/>
                    </a:lnTo>
                    <a:lnTo>
                      <a:pt x="368" y="222"/>
                    </a:lnTo>
                    <a:lnTo>
                      <a:pt x="365" y="219"/>
                    </a:lnTo>
                    <a:lnTo>
                      <a:pt x="359" y="214"/>
                    </a:lnTo>
                    <a:lnTo>
                      <a:pt x="351" y="204"/>
                    </a:lnTo>
                    <a:lnTo>
                      <a:pt x="351" y="204"/>
                    </a:lnTo>
                    <a:lnTo>
                      <a:pt x="343" y="197"/>
                    </a:lnTo>
                    <a:lnTo>
                      <a:pt x="339" y="193"/>
                    </a:lnTo>
                    <a:lnTo>
                      <a:pt x="339" y="187"/>
                    </a:lnTo>
                    <a:lnTo>
                      <a:pt x="339" y="187"/>
                    </a:lnTo>
                    <a:lnTo>
                      <a:pt x="341" y="182"/>
                    </a:lnTo>
                    <a:lnTo>
                      <a:pt x="341" y="182"/>
                    </a:lnTo>
                    <a:lnTo>
                      <a:pt x="343" y="176"/>
                    </a:lnTo>
                    <a:lnTo>
                      <a:pt x="343" y="176"/>
                    </a:lnTo>
                    <a:lnTo>
                      <a:pt x="346" y="166"/>
                    </a:lnTo>
                    <a:lnTo>
                      <a:pt x="346" y="166"/>
                    </a:lnTo>
                    <a:lnTo>
                      <a:pt x="348" y="159"/>
                    </a:lnTo>
                    <a:lnTo>
                      <a:pt x="348" y="153"/>
                    </a:lnTo>
                    <a:lnTo>
                      <a:pt x="348" y="148"/>
                    </a:lnTo>
                    <a:lnTo>
                      <a:pt x="344" y="141"/>
                    </a:lnTo>
                    <a:lnTo>
                      <a:pt x="344" y="141"/>
                    </a:lnTo>
                    <a:lnTo>
                      <a:pt x="341" y="136"/>
                    </a:lnTo>
                    <a:lnTo>
                      <a:pt x="336" y="134"/>
                    </a:lnTo>
                    <a:lnTo>
                      <a:pt x="332" y="136"/>
                    </a:lnTo>
                    <a:lnTo>
                      <a:pt x="327" y="139"/>
                    </a:lnTo>
                    <a:lnTo>
                      <a:pt x="327" y="139"/>
                    </a:lnTo>
                    <a:lnTo>
                      <a:pt x="324" y="141"/>
                    </a:lnTo>
                    <a:lnTo>
                      <a:pt x="322" y="142"/>
                    </a:lnTo>
                    <a:lnTo>
                      <a:pt x="319" y="139"/>
                    </a:lnTo>
                    <a:lnTo>
                      <a:pt x="319" y="139"/>
                    </a:lnTo>
                    <a:lnTo>
                      <a:pt x="314" y="134"/>
                    </a:lnTo>
                    <a:lnTo>
                      <a:pt x="312" y="127"/>
                    </a:lnTo>
                    <a:lnTo>
                      <a:pt x="312" y="127"/>
                    </a:lnTo>
                    <a:lnTo>
                      <a:pt x="310" y="117"/>
                    </a:lnTo>
                    <a:lnTo>
                      <a:pt x="309" y="112"/>
                    </a:lnTo>
                    <a:lnTo>
                      <a:pt x="305" y="107"/>
                    </a:lnTo>
                    <a:lnTo>
                      <a:pt x="305" y="107"/>
                    </a:lnTo>
                    <a:lnTo>
                      <a:pt x="300" y="103"/>
                    </a:lnTo>
                    <a:lnTo>
                      <a:pt x="295" y="102"/>
                    </a:lnTo>
                    <a:lnTo>
                      <a:pt x="295" y="102"/>
                    </a:lnTo>
                    <a:lnTo>
                      <a:pt x="292" y="97"/>
                    </a:lnTo>
                    <a:lnTo>
                      <a:pt x="288" y="92"/>
                    </a:lnTo>
                    <a:lnTo>
                      <a:pt x="288" y="92"/>
                    </a:lnTo>
                    <a:lnTo>
                      <a:pt x="285" y="88"/>
                    </a:lnTo>
                    <a:lnTo>
                      <a:pt x="280" y="85"/>
                    </a:lnTo>
                    <a:lnTo>
                      <a:pt x="275" y="81"/>
                    </a:lnTo>
                    <a:lnTo>
                      <a:pt x="271" y="78"/>
                    </a:lnTo>
                    <a:lnTo>
                      <a:pt x="271" y="78"/>
                    </a:lnTo>
                    <a:lnTo>
                      <a:pt x="264" y="68"/>
                    </a:lnTo>
                    <a:lnTo>
                      <a:pt x="261" y="58"/>
                    </a:lnTo>
                    <a:lnTo>
                      <a:pt x="261" y="58"/>
                    </a:lnTo>
                    <a:lnTo>
                      <a:pt x="258" y="47"/>
                    </a:lnTo>
                    <a:lnTo>
                      <a:pt x="256" y="41"/>
                    </a:lnTo>
                    <a:lnTo>
                      <a:pt x="256" y="36"/>
                    </a:lnTo>
                    <a:lnTo>
                      <a:pt x="256" y="36"/>
                    </a:lnTo>
                    <a:lnTo>
                      <a:pt x="258" y="30"/>
                    </a:lnTo>
                    <a:lnTo>
                      <a:pt x="258" y="24"/>
                    </a:lnTo>
                    <a:lnTo>
                      <a:pt x="258" y="24"/>
                    </a:lnTo>
                    <a:lnTo>
                      <a:pt x="256" y="19"/>
                    </a:lnTo>
                    <a:lnTo>
                      <a:pt x="254" y="12"/>
                    </a:lnTo>
                    <a:lnTo>
                      <a:pt x="254" y="12"/>
                    </a:lnTo>
                    <a:lnTo>
                      <a:pt x="254" y="12"/>
                    </a:lnTo>
                    <a:lnTo>
                      <a:pt x="254" y="12"/>
                    </a:lnTo>
                    <a:lnTo>
                      <a:pt x="254" y="10"/>
                    </a:lnTo>
                    <a:lnTo>
                      <a:pt x="254" y="10"/>
                    </a:lnTo>
                    <a:lnTo>
                      <a:pt x="249" y="8"/>
                    </a:lnTo>
                    <a:lnTo>
                      <a:pt x="249" y="8"/>
                    </a:lnTo>
                    <a:lnTo>
                      <a:pt x="248" y="5"/>
                    </a:lnTo>
                    <a:lnTo>
                      <a:pt x="248" y="5"/>
                    </a:lnTo>
                    <a:lnTo>
                      <a:pt x="244" y="2"/>
                    </a:lnTo>
                    <a:lnTo>
                      <a:pt x="244" y="2"/>
                    </a:lnTo>
                    <a:lnTo>
                      <a:pt x="242" y="0"/>
                    </a:lnTo>
                    <a:lnTo>
                      <a:pt x="0" y="8"/>
                    </a:lnTo>
                    <a:lnTo>
                      <a:pt x="0" y="8"/>
                    </a:lnTo>
                    <a:lnTo>
                      <a:pt x="1" y="19"/>
                    </a:lnTo>
                    <a:lnTo>
                      <a:pt x="5" y="30"/>
                    </a:lnTo>
                    <a:lnTo>
                      <a:pt x="5" y="30"/>
                    </a:lnTo>
                    <a:lnTo>
                      <a:pt x="7" y="34"/>
                    </a:lnTo>
                    <a:lnTo>
                      <a:pt x="12" y="37"/>
                    </a:lnTo>
                    <a:lnTo>
                      <a:pt x="15" y="41"/>
                    </a:lnTo>
                    <a:lnTo>
                      <a:pt x="20" y="44"/>
                    </a:lnTo>
                    <a:lnTo>
                      <a:pt x="20" y="44"/>
                    </a:lnTo>
                    <a:lnTo>
                      <a:pt x="22" y="49"/>
                    </a:lnTo>
                    <a:lnTo>
                      <a:pt x="24" y="56"/>
                    </a:lnTo>
                    <a:lnTo>
                      <a:pt x="24" y="56"/>
                    </a:lnTo>
                    <a:lnTo>
                      <a:pt x="25" y="59"/>
                    </a:lnTo>
                    <a:lnTo>
                      <a:pt x="25" y="59"/>
                    </a:lnTo>
                    <a:lnTo>
                      <a:pt x="29" y="64"/>
                    </a:lnTo>
                    <a:lnTo>
                      <a:pt x="29" y="64"/>
                    </a:lnTo>
                    <a:lnTo>
                      <a:pt x="32" y="68"/>
                    </a:lnTo>
                    <a:lnTo>
                      <a:pt x="37" y="68"/>
                    </a:lnTo>
                    <a:lnTo>
                      <a:pt x="42" y="68"/>
                    </a:lnTo>
                    <a:lnTo>
                      <a:pt x="46" y="70"/>
                    </a:lnTo>
                    <a:lnTo>
                      <a:pt x="46" y="70"/>
                    </a:lnTo>
                    <a:lnTo>
                      <a:pt x="47" y="75"/>
                    </a:lnTo>
                    <a:lnTo>
                      <a:pt x="46" y="80"/>
                    </a:lnTo>
                    <a:lnTo>
                      <a:pt x="42" y="88"/>
                    </a:lnTo>
                    <a:lnTo>
                      <a:pt x="42" y="88"/>
                    </a:lnTo>
                    <a:lnTo>
                      <a:pt x="40" y="93"/>
                    </a:lnTo>
                    <a:lnTo>
                      <a:pt x="42" y="97"/>
                    </a:lnTo>
                    <a:lnTo>
                      <a:pt x="42" y="97"/>
                    </a:lnTo>
                    <a:lnTo>
                      <a:pt x="40" y="102"/>
                    </a:lnTo>
                    <a:lnTo>
                      <a:pt x="42" y="107"/>
                    </a:lnTo>
                    <a:lnTo>
                      <a:pt x="42" y="107"/>
                    </a:lnTo>
                    <a:lnTo>
                      <a:pt x="46" y="110"/>
                    </a:lnTo>
                    <a:lnTo>
                      <a:pt x="49" y="114"/>
                    </a:lnTo>
                    <a:lnTo>
                      <a:pt x="49" y="114"/>
                    </a:lnTo>
                    <a:lnTo>
                      <a:pt x="57" y="120"/>
                    </a:lnTo>
                    <a:lnTo>
                      <a:pt x="57" y="120"/>
                    </a:lnTo>
                    <a:lnTo>
                      <a:pt x="64" y="127"/>
                    </a:lnTo>
                    <a:lnTo>
                      <a:pt x="68" y="131"/>
                    </a:lnTo>
                    <a:lnTo>
                      <a:pt x="68" y="134"/>
                    </a:lnTo>
                    <a:lnTo>
                      <a:pt x="74" y="309"/>
                    </a:lnTo>
                    <a:lnTo>
                      <a:pt x="76" y="353"/>
                    </a:lnTo>
                    <a:lnTo>
                      <a:pt x="76" y="353"/>
                    </a:lnTo>
                    <a:lnTo>
                      <a:pt x="141" y="351"/>
                    </a:lnTo>
                    <a:lnTo>
                      <a:pt x="237" y="346"/>
                    </a:lnTo>
                    <a:lnTo>
                      <a:pt x="366" y="339"/>
                    </a:lnTo>
                    <a:lnTo>
                      <a:pt x="366" y="339"/>
                    </a:lnTo>
                    <a:lnTo>
                      <a:pt x="366" y="339"/>
                    </a:lnTo>
                    <a:lnTo>
                      <a:pt x="365" y="338"/>
                    </a:lnTo>
                    <a:lnTo>
                      <a:pt x="365" y="338"/>
                    </a:lnTo>
                    <a:lnTo>
                      <a:pt x="366" y="338"/>
                    </a:lnTo>
                    <a:lnTo>
                      <a:pt x="366" y="338"/>
                    </a:lnTo>
                    <a:lnTo>
                      <a:pt x="366" y="339"/>
                    </a:lnTo>
                    <a:lnTo>
                      <a:pt x="366" y="339"/>
                    </a:lnTo>
                    <a:lnTo>
                      <a:pt x="366" y="339"/>
                    </a:lnTo>
                    <a:lnTo>
                      <a:pt x="366" y="339"/>
                    </a:lnTo>
                    <a:lnTo>
                      <a:pt x="368" y="343"/>
                    </a:lnTo>
                    <a:lnTo>
                      <a:pt x="370" y="348"/>
                    </a:lnTo>
                    <a:lnTo>
                      <a:pt x="370" y="348"/>
                    </a:lnTo>
                    <a:lnTo>
                      <a:pt x="370" y="353"/>
                    </a:lnTo>
                    <a:lnTo>
                      <a:pt x="370" y="353"/>
                    </a:lnTo>
                    <a:lnTo>
                      <a:pt x="366" y="360"/>
                    </a:lnTo>
                    <a:lnTo>
                      <a:pt x="366" y="360"/>
                    </a:lnTo>
                    <a:lnTo>
                      <a:pt x="361" y="372"/>
                    </a:lnTo>
                    <a:lnTo>
                      <a:pt x="361" y="375"/>
                    </a:lnTo>
                    <a:lnTo>
                      <a:pt x="361" y="378"/>
                    </a:lnTo>
                    <a:lnTo>
                      <a:pt x="363" y="380"/>
                    </a:lnTo>
                    <a:lnTo>
                      <a:pt x="366" y="380"/>
                    </a:lnTo>
                    <a:lnTo>
                      <a:pt x="366" y="380"/>
                    </a:lnTo>
                    <a:lnTo>
                      <a:pt x="383" y="380"/>
                    </a:lnTo>
                    <a:lnTo>
                      <a:pt x="399" y="378"/>
                    </a:lnTo>
                    <a:lnTo>
                      <a:pt x="399" y="378"/>
                    </a:lnTo>
                    <a:lnTo>
                      <a:pt x="399" y="373"/>
                    </a:lnTo>
                    <a:lnTo>
                      <a:pt x="399" y="373"/>
                    </a:lnTo>
                    <a:lnTo>
                      <a:pt x="399" y="361"/>
                    </a:lnTo>
                    <a:lnTo>
                      <a:pt x="400" y="350"/>
                    </a:lnTo>
                    <a:lnTo>
                      <a:pt x="400" y="350"/>
                    </a:lnTo>
                    <a:lnTo>
                      <a:pt x="402" y="344"/>
                    </a:lnTo>
                    <a:lnTo>
                      <a:pt x="404" y="341"/>
                    </a:lnTo>
                    <a:lnTo>
                      <a:pt x="404" y="341"/>
                    </a:lnTo>
                    <a:lnTo>
                      <a:pt x="405" y="338"/>
                    </a:lnTo>
                    <a:lnTo>
                      <a:pt x="405" y="338"/>
                    </a:lnTo>
                    <a:lnTo>
                      <a:pt x="405" y="338"/>
                    </a:lnTo>
                    <a:lnTo>
                      <a:pt x="405" y="338"/>
                    </a:lnTo>
                    <a:lnTo>
                      <a:pt x="405" y="336"/>
                    </a:lnTo>
                    <a:lnTo>
                      <a:pt x="405" y="336"/>
                    </a:lnTo>
                    <a:lnTo>
                      <a:pt x="407" y="333"/>
                    </a:lnTo>
                    <a:lnTo>
                      <a:pt x="407" y="333"/>
                    </a:lnTo>
                    <a:lnTo>
                      <a:pt x="407" y="333"/>
                    </a:lnTo>
                    <a:lnTo>
                      <a:pt x="407" y="333"/>
                    </a:lnTo>
                    <a:lnTo>
                      <a:pt x="407" y="333"/>
                    </a:lnTo>
                    <a:lnTo>
                      <a:pt x="407" y="331"/>
                    </a:lnTo>
                    <a:lnTo>
                      <a:pt x="407" y="331"/>
                    </a:lnTo>
                    <a:lnTo>
                      <a:pt x="407" y="331"/>
                    </a:lnTo>
                    <a:lnTo>
                      <a:pt x="407" y="331"/>
                    </a:lnTo>
                    <a:lnTo>
                      <a:pt x="407" y="331"/>
                    </a:lnTo>
                    <a:lnTo>
                      <a:pt x="407" y="331"/>
                    </a:lnTo>
                    <a:lnTo>
                      <a:pt x="409" y="329"/>
                    </a:lnTo>
                    <a:lnTo>
                      <a:pt x="409" y="329"/>
                    </a:lnTo>
                    <a:lnTo>
                      <a:pt x="410" y="328"/>
                    </a:lnTo>
                    <a:lnTo>
                      <a:pt x="414" y="328"/>
                    </a:lnTo>
                    <a:lnTo>
                      <a:pt x="415" y="328"/>
                    </a:lnTo>
                    <a:lnTo>
                      <a:pt x="419" y="328"/>
                    </a:lnTo>
                    <a:lnTo>
                      <a:pt x="419" y="328"/>
                    </a:lnTo>
                    <a:lnTo>
                      <a:pt x="422" y="324"/>
                    </a:lnTo>
                    <a:lnTo>
                      <a:pt x="422" y="319"/>
                    </a:lnTo>
                    <a:lnTo>
                      <a:pt x="422" y="309"/>
                    </a:lnTo>
                    <a:lnTo>
                      <a:pt x="422" y="309"/>
                    </a:lnTo>
                    <a:lnTo>
                      <a:pt x="421" y="302"/>
                    </a:lnTo>
                    <a:lnTo>
                      <a:pt x="419" y="297"/>
                    </a:lnTo>
                    <a:lnTo>
                      <a:pt x="419" y="297"/>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 name="Freeform 61">
                <a:extLst>
                  <a:ext uri="{FF2B5EF4-FFF2-40B4-BE49-F238E27FC236}">
                    <a16:creationId xmlns:a16="http://schemas.microsoft.com/office/drawing/2014/main" id="{EDA896EF-83E3-7F4C-8440-6C047C1C5EF3}"/>
                  </a:ext>
                </a:extLst>
              </p:cNvPr>
              <p:cNvSpPr>
                <a:spLocks/>
              </p:cNvSpPr>
              <p:nvPr/>
            </p:nvSpPr>
            <p:spPr bwMode="auto">
              <a:xfrm>
                <a:off x="8928100" y="1779588"/>
                <a:ext cx="122237" cy="152400"/>
              </a:xfrm>
              <a:custGeom>
                <a:avLst/>
                <a:gdLst>
                  <a:gd name="T0" fmla="*/ 67 w 77"/>
                  <a:gd name="T1" fmla="*/ 73 h 96"/>
                  <a:gd name="T2" fmla="*/ 67 w 77"/>
                  <a:gd name="T3" fmla="*/ 73 h 96"/>
                  <a:gd name="T4" fmla="*/ 58 w 77"/>
                  <a:gd name="T5" fmla="*/ 66 h 96"/>
                  <a:gd name="T6" fmla="*/ 51 w 77"/>
                  <a:gd name="T7" fmla="*/ 59 h 96"/>
                  <a:gd name="T8" fmla="*/ 51 w 77"/>
                  <a:gd name="T9" fmla="*/ 59 h 96"/>
                  <a:gd name="T10" fmla="*/ 50 w 77"/>
                  <a:gd name="T11" fmla="*/ 49 h 96"/>
                  <a:gd name="T12" fmla="*/ 48 w 77"/>
                  <a:gd name="T13" fmla="*/ 44 h 96"/>
                  <a:gd name="T14" fmla="*/ 45 w 77"/>
                  <a:gd name="T15" fmla="*/ 40 h 96"/>
                  <a:gd name="T16" fmla="*/ 45 w 77"/>
                  <a:gd name="T17" fmla="*/ 40 h 96"/>
                  <a:gd name="T18" fmla="*/ 39 w 77"/>
                  <a:gd name="T19" fmla="*/ 35 h 96"/>
                  <a:gd name="T20" fmla="*/ 36 w 77"/>
                  <a:gd name="T21" fmla="*/ 30 h 96"/>
                  <a:gd name="T22" fmla="*/ 36 w 77"/>
                  <a:gd name="T23" fmla="*/ 28 h 96"/>
                  <a:gd name="T24" fmla="*/ 36 w 77"/>
                  <a:gd name="T25" fmla="*/ 27 h 96"/>
                  <a:gd name="T26" fmla="*/ 36 w 77"/>
                  <a:gd name="T27" fmla="*/ 27 h 96"/>
                  <a:gd name="T28" fmla="*/ 39 w 77"/>
                  <a:gd name="T29" fmla="*/ 27 h 96"/>
                  <a:gd name="T30" fmla="*/ 41 w 77"/>
                  <a:gd name="T31" fmla="*/ 28 h 96"/>
                  <a:gd name="T32" fmla="*/ 41 w 77"/>
                  <a:gd name="T33" fmla="*/ 28 h 96"/>
                  <a:gd name="T34" fmla="*/ 41 w 77"/>
                  <a:gd name="T35" fmla="*/ 27 h 96"/>
                  <a:gd name="T36" fmla="*/ 41 w 77"/>
                  <a:gd name="T37" fmla="*/ 27 h 96"/>
                  <a:gd name="T38" fmla="*/ 39 w 77"/>
                  <a:gd name="T39" fmla="*/ 25 h 96"/>
                  <a:gd name="T40" fmla="*/ 38 w 77"/>
                  <a:gd name="T41" fmla="*/ 22 h 96"/>
                  <a:gd name="T42" fmla="*/ 38 w 77"/>
                  <a:gd name="T43" fmla="*/ 17 h 96"/>
                  <a:gd name="T44" fmla="*/ 38 w 77"/>
                  <a:gd name="T45" fmla="*/ 17 h 96"/>
                  <a:gd name="T46" fmla="*/ 36 w 77"/>
                  <a:gd name="T47" fmla="*/ 13 h 96"/>
                  <a:gd name="T48" fmla="*/ 34 w 77"/>
                  <a:gd name="T49" fmla="*/ 10 h 96"/>
                  <a:gd name="T50" fmla="*/ 34 w 77"/>
                  <a:gd name="T51" fmla="*/ 8 h 96"/>
                  <a:gd name="T52" fmla="*/ 34 w 77"/>
                  <a:gd name="T53" fmla="*/ 8 h 96"/>
                  <a:gd name="T54" fmla="*/ 36 w 77"/>
                  <a:gd name="T55" fmla="*/ 5 h 96"/>
                  <a:gd name="T56" fmla="*/ 36 w 77"/>
                  <a:gd name="T57" fmla="*/ 3 h 96"/>
                  <a:gd name="T58" fmla="*/ 36 w 77"/>
                  <a:gd name="T59" fmla="*/ 3 h 96"/>
                  <a:gd name="T60" fmla="*/ 34 w 77"/>
                  <a:gd name="T61" fmla="*/ 3 h 96"/>
                  <a:gd name="T62" fmla="*/ 34 w 77"/>
                  <a:gd name="T63" fmla="*/ 3 h 96"/>
                  <a:gd name="T64" fmla="*/ 31 w 77"/>
                  <a:gd name="T65" fmla="*/ 1 h 96"/>
                  <a:gd name="T66" fmla="*/ 26 w 77"/>
                  <a:gd name="T67" fmla="*/ 1 h 96"/>
                  <a:gd name="T68" fmla="*/ 26 w 77"/>
                  <a:gd name="T69" fmla="*/ 1 h 96"/>
                  <a:gd name="T70" fmla="*/ 22 w 77"/>
                  <a:gd name="T71" fmla="*/ 0 h 96"/>
                  <a:gd name="T72" fmla="*/ 19 w 77"/>
                  <a:gd name="T73" fmla="*/ 1 h 96"/>
                  <a:gd name="T74" fmla="*/ 19 w 77"/>
                  <a:gd name="T75" fmla="*/ 1 h 96"/>
                  <a:gd name="T76" fmla="*/ 11 w 77"/>
                  <a:gd name="T77" fmla="*/ 6 h 96"/>
                  <a:gd name="T78" fmla="*/ 11 w 77"/>
                  <a:gd name="T79" fmla="*/ 6 h 96"/>
                  <a:gd name="T80" fmla="*/ 9 w 77"/>
                  <a:gd name="T81" fmla="*/ 6 h 96"/>
                  <a:gd name="T82" fmla="*/ 7 w 77"/>
                  <a:gd name="T83" fmla="*/ 8 h 96"/>
                  <a:gd name="T84" fmla="*/ 7 w 77"/>
                  <a:gd name="T85" fmla="*/ 8 h 96"/>
                  <a:gd name="T86" fmla="*/ 7 w 77"/>
                  <a:gd name="T87" fmla="*/ 12 h 96"/>
                  <a:gd name="T88" fmla="*/ 7 w 77"/>
                  <a:gd name="T89" fmla="*/ 12 h 96"/>
                  <a:gd name="T90" fmla="*/ 2 w 77"/>
                  <a:gd name="T91" fmla="*/ 15 h 96"/>
                  <a:gd name="T92" fmla="*/ 2 w 77"/>
                  <a:gd name="T93" fmla="*/ 15 h 96"/>
                  <a:gd name="T94" fmla="*/ 0 w 77"/>
                  <a:gd name="T95" fmla="*/ 18 h 96"/>
                  <a:gd name="T96" fmla="*/ 17 w 77"/>
                  <a:gd name="T97" fmla="*/ 15 h 96"/>
                  <a:gd name="T98" fmla="*/ 34 w 77"/>
                  <a:gd name="T99" fmla="*/ 96 h 96"/>
                  <a:gd name="T100" fmla="*/ 77 w 77"/>
                  <a:gd name="T101" fmla="*/ 84 h 96"/>
                  <a:gd name="T102" fmla="*/ 77 w 77"/>
                  <a:gd name="T103" fmla="*/ 84 h 96"/>
                  <a:gd name="T104" fmla="*/ 75 w 77"/>
                  <a:gd name="T105" fmla="*/ 84 h 96"/>
                  <a:gd name="T106" fmla="*/ 75 w 77"/>
                  <a:gd name="T107" fmla="*/ 84 h 96"/>
                  <a:gd name="T108" fmla="*/ 72 w 77"/>
                  <a:gd name="T109" fmla="*/ 78 h 96"/>
                  <a:gd name="T110" fmla="*/ 67 w 77"/>
                  <a:gd name="T111" fmla="*/ 73 h 96"/>
                  <a:gd name="T112" fmla="*/ 67 w 77"/>
                  <a:gd name="T113"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96">
                    <a:moveTo>
                      <a:pt x="67" y="73"/>
                    </a:moveTo>
                    <a:lnTo>
                      <a:pt x="67" y="73"/>
                    </a:lnTo>
                    <a:lnTo>
                      <a:pt x="58" y="66"/>
                    </a:lnTo>
                    <a:lnTo>
                      <a:pt x="51" y="59"/>
                    </a:lnTo>
                    <a:lnTo>
                      <a:pt x="51" y="59"/>
                    </a:lnTo>
                    <a:lnTo>
                      <a:pt x="50" y="49"/>
                    </a:lnTo>
                    <a:lnTo>
                      <a:pt x="48" y="44"/>
                    </a:lnTo>
                    <a:lnTo>
                      <a:pt x="45" y="40"/>
                    </a:lnTo>
                    <a:lnTo>
                      <a:pt x="45" y="40"/>
                    </a:lnTo>
                    <a:lnTo>
                      <a:pt x="39" y="35"/>
                    </a:lnTo>
                    <a:lnTo>
                      <a:pt x="36" y="30"/>
                    </a:lnTo>
                    <a:lnTo>
                      <a:pt x="36" y="28"/>
                    </a:lnTo>
                    <a:lnTo>
                      <a:pt x="36" y="27"/>
                    </a:lnTo>
                    <a:lnTo>
                      <a:pt x="36" y="27"/>
                    </a:lnTo>
                    <a:lnTo>
                      <a:pt x="39" y="27"/>
                    </a:lnTo>
                    <a:lnTo>
                      <a:pt x="41" y="28"/>
                    </a:lnTo>
                    <a:lnTo>
                      <a:pt x="41" y="28"/>
                    </a:lnTo>
                    <a:lnTo>
                      <a:pt x="41" y="27"/>
                    </a:lnTo>
                    <a:lnTo>
                      <a:pt x="41" y="27"/>
                    </a:lnTo>
                    <a:lnTo>
                      <a:pt x="39" y="25"/>
                    </a:lnTo>
                    <a:lnTo>
                      <a:pt x="38" y="22"/>
                    </a:lnTo>
                    <a:lnTo>
                      <a:pt x="38" y="17"/>
                    </a:lnTo>
                    <a:lnTo>
                      <a:pt x="38" y="17"/>
                    </a:lnTo>
                    <a:lnTo>
                      <a:pt x="36" y="13"/>
                    </a:lnTo>
                    <a:lnTo>
                      <a:pt x="34" y="10"/>
                    </a:lnTo>
                    <a:lnTo>
                      <a:pt x="34" y="8"/>
                    </a:lnTo>
                    <a:lnTo>
                      <a:pt x="34" y="8"/>
                    </a:lnTo>
                    <a:lnTo>
                      <a:pt x="36" y="5"/>
                    </a:lnTo>
                    <a:lnTo>
                      <a:pt x="36" y="3"/>
                    </a:lnTo>
                    <a:lnTo>
                      <a:pt x="36" y="3"/>
                    </a:lnTo>
                    <a:lnTo>
                      <a:pt x="34" y="3"/>
                    </a:lnTo>
                    <a:lnTo>
                      <a:pt x="34" y="3"/>
                    </a:lnTo>
                    <a:lnTo>
                      <a:pt x="31" y="1"/>
                    </a:lnTo>
                    <a:lnTo>
                      <a:pt x="26" y="1"/>
                    </a:lnTo>
                    <a:lnTo>
                      <a:pt x="26" y="1"/>
                    </a:lnTo>
                    <a:lnTo>
                      <a:pt x="22" y="0"/>
                    </a:lnTo>
                    <a:lnTo>
                      <a:pt x="19" y="1"/>
                    </a:lnTo>
                    <a:lnTo>
                      <a:pt x="19" y="1"/>
                    </a:lnTo>
                    <a:lnTo>
                      <a:pt x="11" y="6"/>
                    </a:lnTo>
                    <a:lnTo>
                      <a:pt x="11" y="6"/>
                    </a:lnTo>
                    <a:lnTo>
                      <a:pt x="9" y="6"/>
                    </a:lnTo>
                    <a:lnTo>
                      <a:pt x="7" y="8"/>
                    </a:lnTo>
                    <a:lnTo>
                      <a:pt x="7" y="8"/>
                    </a:lnTo>
                    <a:lnTo>
                      <a:pt x="7" y="12"/>
                    </a:lnTo>
                    <a:lnTo>
                      <a:pt x="7" y="12"/>
                    </a:lnTo>
                    <a:lnTo>
                      <a:pt x="2" y="15"/>
                    </a:lnTo>
                    <a:lnTo>
                      <a:pt x="2" y="15"/>
                    </a:lnTo>
                    <a:lnTo>
                      <a:pt x="0" y="18"/>
                    </a:lnTo>
                    <a:lnTo>
                      <a:pt x="17" y="15"/>
                    </a:lnTo>
                    <a:lnTo>
                      <a:pt x="34" y="96"/>
                    </a:lnTo>
                    <a:lnTo>
                      <a:pt x="77" y="84"/>
                    </a:lnTo>
                    <a:lnTo>
                      <a:pt x="77" y="84"/>
                    </a:lnTo>
                    <a:lnTo>
                      <a:pt x="75" y="84"/>
                    </a:lnTo>
                    <a:lnTo>
                      <a:pt x="75" y="84"/>
                    </a:lnTo>
                    <a:lnTo>
                      <a:pt x="72" y="78"/>
                    </a:lnTo>
                    <a:lnTo>
                      <a:pt x="67" y="73"/>
                    </a:lnTo>
                    <a:lnTo>
                      <a:pt x="67" y="73"/>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62" name="Freeform 62">
                <a:extLst>
                  <a:ext uri="{FF2B5EF4-FFF2-40B4-BE49-F238E27FC236}">
                    <a16:creationId xmlns:a16="http://schemas.microsoft.com/office/drawing/2014/main" id="{7CF5F468-5D17-594D-B83E-87794BDC0B09}"/>
                  </a:ext>
                </a:extLst>
              </p:cNvPr>
              <p:cNvSpPr>
                <a:spLocks/>
              </p:cNvSpPr>
              <p:nvPr/>
            </p:nvSpPr>
            <p:spPr bwMode="auto">
              <a:xfrm>
                <a:off x="9263063" y="1401763"/>
                <a:ext cx="88900" cy="111125"/>
              </a:xfrm>
              <a:custGeom>
                <a:avLst/>
                <a:gdLst>
                  <a:gd name="T0" fmla="*/ 29 w 56"/>
                  <a:gd name="T1" fmla="*/ 0 h 70"/>
                  <a:gd name="T2" fmla="*/ 29 w 56"/>
                  <a:gd name="T3" fmla="*/ 0 h 70"/>
                  <a:gd name="T4" fmla="*/ 0 w 56"/>
                  <a:gd name="T5" fmla="*/ 5 h 70"/>
                  <a:gd name="T6" fmla="*/ 17 w 56"/>
                  <a:gd name="T7" fmla="*/ 70 h 70"/>
                  <a:gd name="T8" fmla="*/ 17 w 56"/>
                  <a:gd name="T9" fmla="*/ 70 h 70"/>
                  <a:gd name="T10" fmla="*/ 18 w 56"/>
                  <a:gd name="T11" fmla="*/ 70 h 70"/>
                  <a:gd name="T12" fmla="*/ 20 w 56"/>
                  <a:gd name="T13" fmla="*/ 68 h 70"/>
                  <a:gd name="T14" fmla="*/ 20 w 56"/>
                  <a:gd name="T15" fmla="*/ 68 h 70"/>
                  <a:gd name="T16" fmla="*/ 20 w 56"/>
                  <a:gd name="T17" fmla="*/ 65 h 70"/>
                  <a:gd name="T18" fmla="*/ 17 w 56"/>
                  <a:gd name="T19" fmla="*/ 63 h 70"/>
                  <a:gd name="T20" fmla="*/ 17 w 56"/>
                  <a:gd name="T21" fmla="*/ 63 h 70"/>
                  <a:gd name="T22" fmla="*/ 17 w 56"/>
                  <a:gd name="T23" fmla="*/ 59 h 70"/>
                  <a:gd name="T24" fmla="*/ 17 w 56"/>
                  <a:gd name="T25" fmla="*/ 59 h 70"/>
                  <a:gd name="T26" fmla="*/ 24 w 56"/>
                  <a:gd name="T27" fmla="*/ 56 h 70"/>
                  <a:gd name="T28" fmla="*/ 24 w 56"/>
                  <a:gd name="T29" fmla="*/ 56 h 70"/>
                  <a:gd name="T30" fmla="*/ 29 w 56"/>
                  <a:gd name="T31" fmla="*/ 53 h 70"/>
                  <a:gd name="T32" fmla="*/ 29 w 56"/>
                  <a:gd name="T33" fmla="*/ 53 h 70"/>
                  <a:gd name="T34" fmla="*/ 35 w 56"/>
                  <a:gd name="T35" fmla="*/ 53 h 70"/>
                  <a:gd name="T36" fmla="*/ 35 w 56"/>
                  <a:gd name="T37" fmla="*/ 53 h 70"/>
                  <a:gd name="T38" fmla="*/ 37 w 56"/>
                  <a:gd name="T39" fmla="*/ 49 h 70"/>
                  <a:gd name="T40" fmla="*/ 35 w 56"/>
                  <a:gd name="T41" fmla="*/ 46 h 70"/>
                  <a:gd name="T42" fmla="*/ 34 w 56"/>
                  <a:gd name="T43" fmla="*/ 39 h 70"/>
                  <a:gd name="T44" fmla="*/ 34 w 56"/>
                  <a:gd name="T45" fmla="*/ 39 h 70"/>
                  <a:gd name="T46" fmla="*/ 34 w 56"/>
                  <a:gd name="T47" fmla="*/ 36 h 70"/>
                  <a:gd name="T48" fmla="*/ 37 w 56"/>
                  <a:gd name="T49" fmla="*/ 32 h 70"/>
                  <a:gd name="T50" fmla="*/ 41 w 56"/>
                  <a:gd name="T51" fmla="*/ 31 h 70"/>
                  <a:gd name="T52" fmla="*/ 44 w 56"/>
                  <a:gd name="T53" fmla="*/ 32 h 70"/>
                  <a:gd name="T54" fmla="*/ 44 w 56"/>
                  <a:gd name="T55" fmla="*/ 32 h 70"/>
                  <a:gd name="T56" fmla="*/ 47 w 56"/>
                  <a:gd name="T57" fmla="*/ 39 h 70"/>
                  <a:gd name="T58" fmla="*/ 49 w 56"/>
                  <a:gd name="T59" fmla="*/ 41 h 70"/>
                  <a:gd name="T60" fmla="*/ 52 w 56"/>
                  <a:gd name="T61" fmla="*/ 42 h 70"/>
                  <a:gd name="T62" fmla="*/ 52 w 56"/>
                  <a:gd name="T63" fmla="*/ 42 h 70"/>
                  <a:gd name="T64" fmla="*/ 54 w 56"/>
                  <a:gd name="T65" fmla="*/ 41 h 70"/>
                  <a:gd name="T66" fmla="*/ 56 w 56"/>
                  <a:gd name="T67" fmla="*/ 39 h 70"/>
                  <a:gd name="T68" fmla="*/ 56 w 56"/>
                  <a:gd name="T69" fmla="*/ 36 h 70"/>
                  <a:gd name="T70" fmla="*/ 56 w 56"/>
                  <a:gd name="T71" fmla="*/ 36 h 70"/>
                  <a:gd name="T72" fmla="*/ 49 w 56"/>
                  <a:gd name="T73" fmla="*/ 29 h 70"/>
                  <a:gd name="T74" fmla="*/ 44 w 56"/>
                  <a:gd name="T75" fmla="*/ 22 h 70"/>
                  <a:gd name="T76" fmla="*/ 35 w 56"/>
                  <a:gd name="T77" fmla="*/ 12 h 70"/>
                  <a:gd name="T78" fmla="*/ 30 w 56"/>
                  <a:gd name="T79" fmla="*/ 3 h 70"/>
                  <a:gd name="T80" fmla="*/ 29 w 56"/>
                  <a:gd name="T81" fmla="*/ 0 h 70"/>
                  <a:gd name="T82" fmla="*/ 29 w 56"/>
                  <a:gd name="T8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70">
                    <a:moveTo>
                      <a:pt x="29" y="0"/>
                    </a:moveTo>
                    <a:lnTo>
                      <a:pt x="29" y="0"/>
                    </a:lnTo>
                    <a:lnTo>
                      <a:pt x="0" y="5"/>
                    </a:lnTo>
                    <a:lnTo>
                      <a:pt x="17" y="70"/>
                    </a:lnTo>
                    <a:lnTo>
                      <a:pt x="17" y="70"/>
                    </a:lnTo>
                    <a:lnTo>
                      <a:pt x="18" y="70"/>
                    </a:lnTo>
                    <a:lnTo>
                      <a:pt x="20" y="68"/>
                    </a:lnTo>
                    <a:lnTo>
                      <a:pt x="20" y="68"/>
                    </a:lnTo>
                    <a:lnTo>
                      <a:pt x="20" y="65"/>
                    </a:lnTo>
                    <a:lnTo>
                      <a:pt x="17" y="63"/>
                    </a:lnTo>
                    <a:lnTo>
                      <a:pt x="17" y="63"/>
                    </a:lnTo>
                    <a:lnTo>
                      <a:pt x="17" y="59"/>
                    </a:lnTo>
                    <a:lnTo>
                      <a:pt x="17" y="59"/>
                    </a:lnTo>
                    <a:lnTo>
                      <a:pt x="24" y="56"/>
                    </a:lnTo>
                    <a:lnTo>
                      <a:pt x="24" y="56"/>
                    </a:lnTo>
                    <a:lnTo>
                      <a:pt x="29" y="53"/>
                    </a:lnTo>
                    <a:lnTo>
                      <a:pt x="29" y="53"/>
                    </a:lnTo>
                    <a:lnTo>
                      <a:pt x="35" y="53"/>
                    </a:lnTo>
                    <a:lnTo>
                      <a:pt x="35" y="53"/>
                    </a:lnTo>
                    <a:lnTo>
                      <a:pt x="37" y="49"/>
                    </a:lnTo>
                    <a:lnTo>
                      <a:pt x="35" y="46"/>
                    </a:lnTo>
                    <a:lnTo>
                      <a:pt x="34" y="39"/>
                    </a:lnTo>
                    <a:lnTo>
                      <a:pt x="34" y="39"/>
                    </a:lnTo>
                    <a:lnTo>
                      <a:pt x="34" y="36"/>
                    </a:lnTo>
                    <a:lnTo>
                      <a:pt x="37" y="32"/>
                    </a:lnTo>
                    <a:lnTo>
                      <a:pt x="41" y="31"/>
                    </a:lnTo>
                    <a:lnTo>
                      <a:pt x="44" y="32"/>
                    </a:lnTo>
                    <a:lnTo>
                      <a:pt x="44" y="32"/>
                    </a:lnTo>
                    <a:lnTo>
                      <a:pt x="47" y="39"/>
                    </a:lnTo>
                    <a:lnTo>
                      <a:pt x="49" y="41"/>
                    </a:lnTo>
                    <a:lnTo>
                      <a:pt x="52" y="42"/>
                    </a:lnTo>
                    <a:lnTo>
                      <a:pt x="52" y="42"/>
                    </a:lnTo>
                    <a:lnTo>
                      <a:pt x="54" y="41"/>
                    </a:lnTo>
                    <a:lnTo>
                      <a:pt x="56" y="39"/>
                    </a:lnTo>
                    <a:lnTo>
                      <a:pt x="56" y="36"/>
                    </a:lnTo>
                    <a:lnTo>
                      <a:pt x="56" y="36"/>
                    </a:lnTo>
                    <a:lnTo>
                      <a:pt x="49" y="29"/>
                    </a:lnTo>
                    <a:lnTo>
                      <a:pt x="44" y="22"/>
                    </a:lnTo>
                    <a:lnTo>
                      <a:pt x="35" y="12"/>
                    </a:lnTo>
                    <a:lnTo>
                      <a:pt x="30" y="3"/>
                    </a:lnTo>
                    <a:lnTo>
                      <a:pt x="29" y="0"/>
                    </a:lnTo>
                    <a:lnTo>
                      <a:pt x="29" y="0"/>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 name="Freeform 63">
                <a:extLst>
                  <a:ext uri="{FF2B5EF4-FFF2-40B4-BE49-F238E27FC236}">
                    <a16:creationId xmlns:a16="http://schemas.microsoft.com/office/drawing/2014/main" id="{67150162-5220-714E-88D6-FBE14D6095E6}"/>
                  </a:ext>
                </a:extLst>
              </p:cNvPr>
              <p:cNvSpPr>
                <a:spLocks/>
              </p:cNvSpPr>
              <p:nvPr/>
            </p:nvSpPr>
            <p:spPr bwMode="auto">
              <a:xfrm>
                <a:off x="8505825" y="1062038"/>
                <a:ext cx="776287" cy="593725"/>
              </a:xfrm>
              <a:custGeom>
                <a:avLst/>
                <a:gdLst>
                  <a:gd name="T0" fmla="*/ 451 w 489"/>
                  <a:gd name="T1" fmla="*/ 323 h 374"/>
                  <a:gd name="T2" fmla="*/ 455 w 489"/>
                  <a:gd name="T3" fmla="*/ 312 h 374"/>
                  <a:gd name="T4" fmla="*/ 462 w 489"/>
                  <a:gd name="T5" fmla="*/ 297 h 374"/>
                  <a:gd name="T6" fmla="*/ 448 w 489"/>
                  <a:gd name="T7" fmla="*/ 311 h 374"/>
                  <a:gd name="T8" fmla="*/ 423 w 489"/>
                  <a:gd name="T9" fmla="*/ 321 h 374"/>
                  <a:gd name="T10" fmla="*/ 402 w 489"/>
                  <a:gd name="T11" fmla="*/ 329 h 374"/>
                  <a:gd name="T12" fmla="*/ 383 w 489"/>
                  <a:gd name="T13" fmla="*/ 340 h 374"/>
                  <a:gd name="T14" fmla="*/ 372 w 489"/>
                  <a:gd name="T15" fmla="*/ 245 h 374"/>
                  <a:gd name="T16" fmla="*/ 372 w 489"/>
                  <a:gd name="T17" fmla="*/ 234 h 374"/>
                  <a:gd name="T18" fmla="*/ 373 w 489"/>
                  <a:gd name="T19" fmla="*/ 189 h 374"/>
                  <a:gd name="T20" fmla="*/ 372 w 489"/>
                  <a:gd name="T21" fmla="*/ 177 h 374"/>
                  <a:gd name="T22" fmla="*/ 365 w 489"/>
                  <a:gd name="T23" fmla="*/ 146 h 374"/>
                  <a:gd name="T24" fmla="*/ 358 w 489"/>
                  <a:gd name="T25" fmla="*/ 127 h 374"/>
                  <a:gd name="T26" fmla="*/ 350 w 489"/>
                  <a:gd name="T27" fmla="*/ 109 h 374"/>
                  <a:gd name="T28" fmla="*/ 350 w 489"/>
                  <a:gd name="T29" fmla="*/ 90 h 374"/>
                  <a:gd name="T30" fmla="*/ 348 w 489"/>
                  <a:gd name="T31" fmla="*/ 60 h 374"/>
                  <a:gd name="T32" fmla="*/ 351 w 489"/>
                  <a:gd name="T33" fmla="*/ 48 h 374"/>
                  <a:gd name="T34" fmla="*/ 344 w 489"/>
                  <a:gd name="T35" fmla="*/ 31 h 374"/>
                  <a:gd name="T36" fmla="*/ 341 w 489"/>
                  <a:gd name="T37" fmla="*/ 10 h 374"/>
                  <a:gd name="T38" fmla="*/ 265 w 489"/>
                  <a:gd name="T39" fmla="*/ 17 h 374"/>
                  <a:gd name="T40" fmla="*/ 238 w 489"/>
                  <a:gd name="T41" fmla="*/ 31 h 374"/>
                  <a:gd name="T42" fmla="*/ 205 w 489"/>
                  <a:gd name="T43" fmla="*/ 66 h 374"/>
                  <a:gd name="T44" fmla="*/ 197 w 489"/>
                  <a:gd name="T45" fmla="*/ 88 h 374"/>
                  <a:gd name="T46" fmla="*/ 176 w 489"/>
                  <a:gd name="T47" fmla="*/ 109 h 374"/>
                  <a:gd name="T48" fmla="*/ 170 w 489"/>
                  <a:gd name="T49" fmla="*/ 122 h 374"/>
                  <a:gd name="T50" fmla="*/ 188 w 489"/>
                  <a:gd name="T51" fmla="*/ 112 h 374"/>
                  <a:gd name="T52" fmla="*/ 182 w 489"/>
                  <a:gd name="T53" fmla="*/ 136 h 374"/>
                  <a:gd name="T54" fmla="*/ 178 w 489"/>
                  <a:gd name="T55" fmla="*/ 156 h 374"/>
                  <a:gd name="T56" fmla="*/ 153 w 489"/>
                  <a:gd name="T57" fmla="*/ 182 h 374"/>
                  <a:gd name="T58" fmla="*/ 132 w 489"/>
                  <a:gd name="T59" fmla="*/ 183 h 374"/>
                  <a:gd name="T60" fmla="*/ 105 w 489"/>
                  <a:gd name="T61" fmla="*/ 192 h 374"/>
                  <a:gd name="T62" fmla="*/ 75 w 489"/>
                  <a:gd name="T63" fmla="*/ 192 h 374"/>
                  <a:gd name="T64" fmla="*/ 44 w 489"/>
                  <a:gd name="T65" fmla="*/ 197 h 374"/>
                  <a:gd name="T66" fmla="*/ 32 w 489"/>
                  <a:gd name="T67" fmla="*/ 216 h 374"/>
                  <a:gd name="T68" fmla="*/ 44 w 489"/>
                  <a:gd name="T69" fmla="*/ 233 h 374"/>
                  <a:gd name="T70" fmla="*/ 22 w 489"/>
                  <a:gd name="T71" fmla="*/ 273 h 374"/>
                  <a:gd name="T72" fmla="*/ 7 w 489"/>
                  <a:gd name="T73" fmla="*/ 292 h 374"/>
                  <a:gd name="T74" fmla="*/ 114 w 489"/>
                  <a:gd name="T75" fmla="*/ 306 h 374"/>
                  <a:gd name="T76" fmla="*/ 266 w 489"/>
                  <a:gd name="T77" fmla="*/ 273 h 374"/>
                  <a:gd name="T78" fmla="*/ 280 w 489"/>
                  <a:gd name="T79" fmla="*/ 280 h 374"/>
                  <a:gd name="T80" fmla="*/ 287 w 489"/>
                  <a:gd name="T81" fmla="*/ 295 h 374"/>
                  <a:gd name="T82" fmla="*/ 294 w 489"/>
                  <a:gd name="T83" fmla="*/ 302 h 374"/>
                  <a:gd name="T84" fmla="*/ 304 w 489"/>
                  <a:gd name="T85" fmla="*/ 307 h 374"/>
                  <a:gd name="T86" fmla="*/ 317 w 489"/>
                  <a:gd name="T87" fmla="*/ 314 h 374"/>
                  <a:gd name="T88" fmla="*/ 322 w 489"/>
                  <a:gd name="T89" fmla="*/ 321 h 374"/>
                  <a:gd name="T90" fmla="*/ 344 w 489"/>
                  <a:gd name="T91" fmla="*/ 326 h 374"/>
                  <a:gd name="T92" fmla="*/ 370 w 489"/>
                  <a:gd name="T93" fmla="*/ 340 h 374"/>
                  <a:gd name="T94" fmla="*/ 372 w 489"/>
                  <a:gd name="T95" fmla="*/ 355 h 374"/>
                  <a:gd name="T96" fmla="*/ 373 w 489"/>
                  <a:gd name="T97" fmla="*/ 372 h 374"/>
                  <a:gd name="T98" fmla="*/ 382 w 489"/>
                  <a:gd name="T99" fmla="*/ 362 h 374"/>
                  <a:gd name="T100" fmla="*/ 385 w 489"/>
                  <a:gd name="T101" fmla="*/ 367 h 374"/>
                  <a:gd name="T102" fmla="*/ 392 w 489"/>
                  <a:gd name="T103" fmla="*/ 358 h 374"/>
                  <a:gd name="T104" fmla="*/ 417 w 489"/>
                  <a:gd name="T105" fmla="*/ 345 h 374"/>
                  <a:gd name="T106" fmla="*/ 438 w 489"/>
                  <a:gd name="T107" fmla="*/ 336 h 374"/>
                  <a:gd name="T108" fmla="*/ 463 w 489"/>
                  <a:gd name="T109" fmla="*/ 326 h 374"/>
                  <a:gd name="T110" fmla="*/ 484 w 489"/>
                  <a:gd name="T111" fmla="*/ 304 h 374"/>
                  <a:gd name="T112" fmla="*/ 477 w 489"/>
                  <a:gd name="T113" fmla="*/ 302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9" h="374">
                    <a:moveTo>
                      <a:pt x="467" y="311"/>
                    </a:moveTo>
                    <a:lnTo>
                      <a:pt x="467" y="311"/>
                    </a:lnTo>
                    <a:lnTo>
                      <a:pt x="460" y="314"/>
                    </a:lnTo>
                    <a:lnTo>
                      <a:pt x="456" y="318"/>
                    </a:lnTo>
                    <a:lnTo>
                      <a:pt x="456" y="318"/>
                    </a:lnTo>
                    <a:lnTo>
                      <a:pt x="451" y="323"/>
                    </a:lnTo>
                    <a:lnTo>
                      <a:pt x="448" y="324"/>
                    </a:lnTo>
                    <a:lnTo>
                      <a:pt x="445" y="324"/>
                    </a:lnTo>
                    <a:lnTo>
                      <a:pt x="445" y="324"/>
                    </a:lnTo>
                    <a:lnTo>
                      <a:pt x="446" y="321"/>
                    </a:lnTo>
                    <a:lnTo>
                      <a:pt x="448" y="318"/>
                    </a:lnTo>
                    <a:lnTo>
                      <a:pt x="455" y="312"/>
                    </a:lnTo>
                    <a:lnTo>
                      <a:pt x="455" y="312"/>
                    </a:lnTo>
                    <a:lnTo>
                      <a:pt x="462" y="306"/>
                    </a:lnTo>
                    <a:lnTo>
                      <a:pt x="463" y="302"/>
                    </a:lnTo>
                    <a:lnTo>
                      <a:pt x="465" y="297"/>
                    </a:lnTo>
                    <a:lnTo>
                      <a:pt x="465" y="297"/>
                    </a:lnTo>
                    <a:lnTo>
                      <a:pt x="462" y="297"/>
                    </a:lnTo>
                    <a:lnTo>
                      <a:pt x="460" y="299"/>
                    </a:lnTo>
                    <a:lnTo>
                      <a:pt x="456" y="304"/>
                    </a:lnTo>
                    <a:lnTo>
                      <a:pt x="456" y="304"/>
                    </a:lnTo>
                    <a:lnTo>
                      <a:pt x="451" y="307"/>
                    </a:lnTo>
                    <a:lnTo>
                      <a:pt x="448" y="311"/>
                    </a:lnTo>
                    <a:lnTo>
                      <a:pt x="448" y="311"/>
                    </a:lnTo>
                    <a:lnTo>
                      <a:pt x="439" y="316"/>
                    </a:lnTo>
                    <a:lnTo>
                      <a:pt x="439" y="316"/>
                    </a:lnTo>
                    <a:lnTo>
                      <a:pt x="431" y="318"/>
                    </a:lnTo>
                    <a:lnTo>
                      <a:pt x="431" y="318"/>
                    </a:lnTo>
                    <a:lnTo>
                      <a:pt x="426" y="318"/>
                    </a:lnTo>
                    <a:lnTo>
                      <a:pt x="423" y="321"/>
                    </a:lnTo>
                    <a:lnTo>
                      <a:pt x="423" y="321"/>
                    </a:lnTo>
                    <a:lnTo>
                      <a:pt x="416" y="328"/>
                    </a:lnTo>
                    <a:lnTo>
                      <a:pt x="416" y="328"/>
                    </a:lnTo>
                    <a:lnTo>
                      <a:pt x="411" y="329"/>
                    </a:lnTo>
                    <a:lnTo>
                      <a:pt x="407" y="329"/>
                    </a:lnTo>
                    <a:lnTo>
                      <a:pt x="402" y="329"/>
                    </a:lnTo>
                    <a:lnTo>
                      <a:pt x="399" y="329"/>
                    </a:lnTo>
                    <a:lnTo>
                      <a:pt x="399" y="329"/>
                    </a:lnTo>
                    <a:lnTo>
                      <a:pt x="395" y="333"/>
                    </a:lnTo>
                    <a:lnTo>
                      <a:pt x="392" y="338"/>
                    </a:lnTo>
                    <a:lnTo>
                      <a:pt x="389" y="340"/>
                    </a:lnTo>
                    <a:lnTo>
                      <a:pt x="383" y="340"/>
                    </a:lnTo>
                    <a:lnTo>
                      <a:pt x="383" y="340"/>
                    </a:lnTo>
                    <a:lnTo>
                      <a:pt x="387" y="335"/>
                    </a:lnTo>
                    <a:lnTo>
                      <a:pt x="389" y="329"/>
                    </a:lnTo>
                    <a:lnTo>
                      <a:pt x="389" y="329"/>
                    </a:lnTo>
                    <a:lnTo>
                      <a:pt x="390" y="326"/>
                    </a:lnTo>
                    <a:lnTo>
                      <a:pt x="372" y="245"/>
                    </a:lnTo>
                    <a:lnTo>
                      <a:pt x="372" y="245"/>
                    </a:lnTo>
                    <a:lnTo>
                      <a:pt x="372" y="243"/>
                    </a:lnTo>
                    <a:lnTo>
                      <a:pt x="372" y="243"/>
                    </a:lnTo>
                    <a:lnTo>
                      <a:pt x="372" y="239"/>
                    </a:lnTo>
                    <a:lnTo>
                      <a:pt x="372" y="239"/>
                    </a:lnTo>
                    <a:lnTo>
                      <a:pt x="372" y="234"/>
                    </a:lnTo>
                    <a:lnTo>
                      <a:pt x="372" y="234"/>
                    </a:lnTo>
                    <a:lnTo>
                      <a:pt x="373" y="221"/>
                    </a:lnTo>
                    <a:lnTo>
                      <a:pt x="373" y="221"/>
                    </a:lnTo>
                    <a:lnTo>
                      <a:pt x="373" y="206"/>
                    </a:lnTo>
                    <a:lnTo>
                      <a:pt x="373" y="190"/>
                    </a:lnTo>
                    <a:lnTo>
                      <a:pt x="373" y="189"/>
                    </a:lnTo>
                    <a:lnTo>
                      <a:pt x="373" y="189"/>
                    </a:lnTo>
                    <a:lnTo>
                      <a:pt x="373" y="189"/>
                    </a:lnTo>
                    <a:lnTo>
                      <a:pt x="372" y="183"/>
                    </a:lnTo>
                    <a:lnTo>
                      <a:pt x="372" y="183"/>
                    </a:lnTo>
                    <a:lnTo>
                      <a:pt x="372" y="177"/>
                    </a:lnTo>
                    <a:lnTo>
                      <a:pt x="372" y="177"/>
                    </a:lnTo>
                    <a:lnTo>
                      <a:pt x="372" y="172"/>
                    </a:lnTo>
                    <a:lnTo>
                      <a:pt x="372" y="165"/>
                    </a:lnTo>
                    <a:lnTo>
                      <a:pt x="372" y="165"/>
                    </a:lnTo>
                    <a:lnTo>
                      <a:pt x="367" y="151"/>
                    </a:lnTo>
                    <a:lnTo>
                      <a:pt x="367" y="151"/>
                    </a:lnTo>
                    <a:lnTo>
                      <a:pt x="365" y="146"/>
                    </a:lnTo>
                    <a:lnTo>
                      <a:pt x="365" y="146"/>
                    </a:lnTo>
                    <a:lnTo>
                      <a:pt x="365" y="143"/>
                    </a:lnTo>
                    <a:lnTo>
                      <a:pt x="365" y="143"/>
                    </a:lnTo>
                    <a:lnTo>
                      <a:pt x="363" y="139"/>
                    </a:lnTo>
                    <a:lnTo>
                      <a:pt x="363" y="139"/>
                    </a:lnTo>
                    <a:lnTo>
                      <a:pt x="358" y="127"/>
                    </a:lnTo>
                    <a:lnTo>
                      <a:pt x="358" y="127"/>
                    </a:lnTo>
                    <a:lnTo>
                      <a:pt x="355" y="122"/>
                    </a:lnTo>
                    <a:lnTo>
                      <a:pt x="351" y="117"/>
                    </a:lnTo>
                    <a:lnTo>
                      <a:pt x="351" y="117"/>
                    </a:lnTo>
                    <a:lnTo>
                      <a:pt x="350" y="114"/>
                    </a:lnTo>
                    <a:lnTo>
                      <a:pt x="350" y="109"/>
                    </a:lnTo>
                    <a:lnTo>
                      <a:pt x="350" y="104"/>
                    </a:lnTo>
                    <a:lnTo>
                      <a:pt x="350" y="104"/>
                    </a:lnTo>
                    <a:lnTo>
                      <a:pt x="350" y="97"/>
                    </a:lnTo>
                    <a:lnTo>
                      <a:pt x="350" y="97"/>
                    </a:lnTo>
                    <a:lnTo>
                      <a:pt x="350" y="92"/>
                    </a:lnTo>
                    <a:lnTo>
                      <a:pt x="350" y="90"/>
                    </a:lnTo>
                    <a:lnTo>
                      <a:pt x="350" y="90"/>
                    </a:lnTo>
                    <a:lnTo>
                      <a:pt x="346" y="77"/>
                    </a:lnTo>
                    <a:lnTo>
                      <a:pt x="346" y="71"/>
                    </a:lnTo>
                    <a:lnTo>
                      <a:pt x="346" y="65"/>
                    </a:lnTo>
                    <a:lnTo>
                      <a:pt x="346" y="65"/>
                    </a:lnTo>
                    <a:lnTo>
                      <a:pt x="348" y="60"/>
                    </a:lnTo>
                    <a:lnTo>
                      <a:pt x="348" y="60"/>
                    </a:lnTo>
                    <a:lnTo>
                      <a:pt x="350" y="54"/>
                    </a:lnTo>
                    <a:lnTo>
                      <a:pt x="350" y="54"/>
                    </a:lnTo>
                    <a:lnTo>
                      <a:pt x="350" y="51"/>
                    </a:lnTo>
                    <a:lnTo>
                      <a:pt x="350" y="51"/>
                    </a:lnTo>
                    <a:lnTo>
                      <a:pt x="351" y="48"/>
                    </a:lnTo>
                    <a:lnTo>
                      <a:pt x="351" y="48"/>
                    </a:lnTo>
                    <a:lnTo>
                      <a:pt x="350" y="43"/>
                    </a:lnTo>
                    <a:lnTo>
                      <a:pt x="350" y="43"/>
                    </a:lnTo>
                    <a:lnTo>
                      <a:pt x="346" y="36"/>
                    </a:lnTo>
                    <a:lnTo>
                      <a:pt x="346" y="36"/>
                    </a:lnTo>
                    <a:lnTo>
                      <a:pt x="344" y="31"/>
                    </a:lnTo>
                    <a:lnTo>
                      <a:pt x="344" y="31"/>
                    </a:lnTo>
                    <a:lnTo>
                      <a:pt x="344" y="26"/>
                    </a:lnTo>
                    <a:lnTo>
                      <a:pt x="343" y="22"/>
                    </a:lnTo>
                    <a:lnTo>
                      <a:pt x="343" y="22"/>
                    </a:lnTo>
                    <a:lnTo>
                      <a:pt x="341" y="15"/>
                    </a:lnTo>
                    <a:lnTo>
                      <a:pt x="341" y="10"/>
                    </a:lnTo>
                    <a:lnTo>
                      <a:pt x="341" y="10"/>
                    </a:lnTo>
                    <a:lnTo>
                      <a:pt x="339" y="0"/>
                    </a:lnTo>
                    <a:lnTo>
                      <a:pt x="339" y="0"/>
                    </a:lnTo>
                    <a:lnTo>
                      <a:pt x="305" y="7"/>
                    </a:lnTo>
                    <a:lnTo>
                      <a:pt x="305" y="7"/>
                    </a:lnTo>
                    <a:lnTo>
                      <a:pt x="265" y="17"/>
                    </a:lnTo>
                    <a:lnTo>
                      <a:pt x="265" y="17"/>
                    </a:lnTo>
                    <a:lnTo>
                      <a:pt x="248" y="21"/>
                    </a:lnTo>
                    <a:lnTo>
                      <a:pt x="248" y="21"/>
                    </a:lnTo>
                    <a:lnTo>
                      <a:pt x="243" y="24"/>
                    </a:lnTo>
                    <a:lnTo>
                      <a:pt x="243" y="24"/>
                    </a:lnTo>
                    <a:lnTo>
                      <a:pt x="238" y="31"/>
                    </a:lnTo>
                    <a:lnTo>
                      <a:pt x="238" y="31"/>
                    </a:lnTo>
                    <a:lnTo>
                      <a:pt x="226" y="41"/>
                    </a:lnTo>
                    <a:lnTo>
                      <a:pt x="215" y="53"/>
                    </a:lnTo>
                    <a:lnTo>
                      <a:pt x="215" y="53"/>
                    </a:lnTo>
                    <a:lnTo>
                      <a:pt x="205" y="66"/>
                    </a:lnTo>
                    <a:lnTo>
                      <a:pt x="205" y="66"/>
                    </a:lnTo>
                    <a:lnTo>
                      <a:pt x="200" y="71"/>
                    </a:lnTo>
                    <a:lnTo>
                      <a:pt x="197" y="77"/>
                    </a:lnTo>
                    <a:lnTo>
                      <a:pt x="197" y="77"/>
                    </a:lnTo>
                    <a:lnTo>
                      <a:pt x="197" y="83"/>
                    </a:lnTo>
                    <a:lnTo>
                      <a:pt x="197" y="83"/>
                    </a:lnTo>
                    <a:lnTo>
                      <a:pt x="197" y="88"/>
                    </a:lnTo>
                    <a:lnTo>
                      <a:pt x="195" y="92"/>
                    </a:lnTo>
                    <a:lnTo>
                      <a:pt x="188" y="99"/>
                    </a:lnTo>
                    <a:lnTo>
                      <a:pt x="188" y="99"/>
                    </a:lnTo>
                    <a:lnTo>
                      <a:pt x="182" y="104"/>
                    </a:lnTo>
                    <a:lnTo>
                      <a:pt x="176" y="109"/>
                    </a:lnTo>
                    <a:lnTo>
                      <a:pt x="176" y="109"/>
                    </a:lnTo>
                    <a:lnTo>
                      <a:pt x="170" y="114"/>
                    </a:lnTo>
                    <a:lnTo>
                      <a:pt x="166" y="117"/>
                    </a:lnTo>
                    <a:lnTo>
                      <a:pt x="165" y="121"/>
                    </a:lnTo>
                    <a:lnTo>
                      <a:pt x="165" y="121"/>
                    </a:lnTo>
                    <a:lnTo>
                      <a:pt x="166" y="122"/>
                    </a:lnTo>
                    <a:lnTo>
                      <a:pt x="170" y="122"/>
                    </a:lnTo>
                    <a:lnTo>
                      <a:pt x="176" y="119"/>
                    </a:lnTo>
                    <a:lnTo>
                      <a:pt x="176" y="119"/>
                    </a:lnTo>
                    <a:lnTo>
                      <a:pt x="182" y="114"/>
                    </a:lnTo>
                    <a:lnTo>
                      <a:pt x="183" y="112"/>
                    </a:lnTo>
                    <a:lnTo>
                      <a:pt x="188" y="112"/>
                    </a:lnTo>
                    <a:lnTo>
                      <a:pt x="188" y="112"/>
                    </a:lnTo>
                    <a:lnTo>
                      <a:pt x="187" y="117"/>
                    </a:lnTo>
                    <a:lnTo>
                      <a:pt x="187" y="117"/>
                    </a:lnTo>
                    <a:lnTo>
                      <a:pt x="185" y="122"/>
                    </a:lnTo>
                    <a:lnTo>
                      <a:pt x="183" y="127"/>
                    </a:lnTo>
                    <a:lnTo>
                      <a:pt x="182" y="131"/>
                    </a:lnTo>
                    <a:lnTo>
                      <a:pt x="182" y="136"/>
                    </a:lnTo>
                    <a:lnTo>
                      <a:pt x="182" y="136"/>
                    </a:lnTo>
                    <a:lnTo>
                      <a:pt x="183" y="143"/>
                    </a:lnTo>
                    <a:lnTo>
                      <a:pt x="185" y="148"/>
                    </a:lnTo>
                    <a:lnTo>
                      <a:pt x="183" y="151"/>
                    </a:lnTo>
                    <a:lnTo>
                      <a:pt x="178" y="156"/>
                    </a:lnTo>
                    <a:lnTo>
                      <a:pt x="178" y="156"/>
                    </a:lnTo>
                    <a:lnTo>
                      <a:pt x="170" y="161"/>
                    </a:lnTo>
                    <a:lnTo>
                      <a:pt x="166" y="165"/>
                    </a:lnTo>
                    <a:lnTo>
                      <a:pt x="163" y="170"/>
                    </a:lnTo>
                    <a:lnTo>
                      <a:pt x="163" y="170"/>
                    </a:lnTo>
                    <a:lnTo>
                      <a:pt x="158" y="178"/>
                    </a:lnTo>
                    <a:lnTo>
                      <a:pt x="153" y="182"/>
                    </a:lnTo>
                    <a:lnTo>
                      <a:pt x="148" y="182"/>
                    </a:lnTo>
                    <a:lnTo>
                      <a:pt x="148" y="182"/>
                    </a:lnTo>
                    <a:lnTo>
                      <a:pt x="143" y="182"/>
                    </a:lnTo>
                    <a:lnTo>
                      <a:pt x="137" y="182"/>
                    </a:lnTo>
                    <a:lnTo>
                      <a:pt x="137" y="182"/>
                    </a:lnTo>
                    <a:lnTo>
                      <a:pt x="132" y="183"/>
                    </a:lnTo>
                    <a:lnTo>
                      <a:pt x="127" y="187"/>
                    </a:lnTo>
                    <a:lnTo>
                      <a:pt x="127" y="187"/>
                    </a:lnTo>
                    <a:lnTo>
                      <a:pt x="117" y="190"/>
                    </a:lnTo>
                    <a:lnTo>
                      <a:pt x="112" y="192"/>
                    </a:lnTo>
                    <a:lnTo>
                      <a:pt x="105" y="192"/>
                    </a:lnTo>
                    <a:lnTo>
                      <a:pt x="105" y="192"/>
                    </a:lnTo>
                    <a:lnTo>
                      <a:pt x="95" y="189"/>
                    </a:lnTo>
                    <a:lnTo>
                      <a:pt x="90" y="189"/>
                    </a:lnTo>
                    <a:lnTo>
                      <a:pt x="85" y="189"/>
                    </a:lnTo>
                    <a:lnTo>
                      <a:pt x="85" y="189"/>
                    </a:lnTo>
                    <a:lnTo>
                      <a:pt x="80" y="190"/>
                    </a:lnTo>
                    <a:lnTo>
                      <a:pt x="75" y="192"/>
                    </a:lnTo>
                    <a:lnTo>
                      <a:pt x="75" y="192"/>
                    </a:lnTo>
                    <a:lnTo>
                      <a:pt x="64" y="190"/>
                    </a:lnTo>
                    <a:lnTo>
                      <a:pt x="64" y="190"/>
                    </a:lnTo>
                    <a:lnTo>
                      <a:pt x="59" y="192"/>
                    </a:lnTo>
                    <a:lnTo>
                      <a:pt x="54" y="194"/>
                    </a:lnTo>
                    <a:lnTo>
                      <a:pt x="44" y="197"/>
                    </a:lnTo>
                    <a:lnTo>
                      <a:pt x="44" y="197"/>
                    </a:lnTo>
                    <a:lnTo>
                      <a:pt x="34" y="202"/>
                    </a:lnTo>
                    <a:lnTo>
                      <a:pt x="27" y="207"/>
                    </a:lnTo>
                    <a:lnTo>
                      <a:pt x="27" y="207"/>
                    </a:lnTo>
                    <a:lnTo>
                      <a:pt x="31" y="212"/>
                    </a:lnTo>
                    <a:lnTo>
                      <a:pt x="32" y="216"/>
                    </a:lnTo>
                    <a:lnTo>
                      <a:pt x="32" y="216"/>
                    </a:lnTo>
                    <a:lnTo>
                      <a:pt x="37" y="219"/>
                    </a:lnTo>
                    <a:lnTo>
                      <a:pt x="41" y="222"/>
                    </a:lnTo>
                    <a:lnTo>
                      <a:pt x="41" y="222"/>
                    </a:lnTo>
                    <a:lnTo>
                      <a:pt x="42" y="228"/>
                    </a:lnTo>
                    <a:lnTo>
                      <a:pt x="44" y="233"/>
                    </a:lnTo>
                    <a:lnTo>
                      <a:pt x="42" y="245"/>
                    </a:lnTo>
                    <a:lnTo>
                      <a:pt x="42" y="245"/>
                    </a:lnTo>
                    <a:lnTo>
                      <a:pt x="39" y="253"/>
                    </a:lnTo>
                    <a:lnTo>
                      <a:pt x="32" y="262"/>
                    </a:lnTo>
                    <a:lnTo>
                      <a:pt x="32" y="262"/>
                    </a:lnTo>
                    <a:lnTo>
                      <a:pt x="22" y="273"/>
                    </a:lnTo>
                    <a:lnTo>
                      <a:pt x="22" y="273"/>
                    </a:lnTo>
                    <a:lnTo>
                      <a:pt x="17" y="279"/>
                    </a:lnTo>
                    <a:lnTo>
                      <a:pt x="12" y="284"/>
                    </a:lnTo>
                    <a:lnTo>
                      <a:pt x="12" y="284"/>
                    </a:lnTo>
                    <a:lnTo>
                      <a:pt x="8" y="290"/>
                    </a:lnTo>
                    <a:lnTo>
                      <a:pt x="7" y="292"/>
                    </a:lnTo>
                    <a:lnTo>
                      <a:pt x="5" y="295"/>
                    </a:lnTo>
                    <a:lnTo>
                      <a:pt x="5" y="295"/>
                    </a:lnTo>
                    <a:lnTo>
                      <a:pt x="0" y="295"/>
                    </a:lnTo>
                    <a:lnTo>
                      <a:pt x="5" y="329"/>
                    </a:lnTo>
                    <a:lnTo>
                      <a:pt x="5" y="329"/>
                    </a:lnTo>
                    <a:lnTo>
                      <a:pt x="114" y="306"/>
                    </a:lnTo>
                    <a:lnTo>
                      <a:pt x="200" y="287"/>
                    </a:lnTo>
                    <a:lnTo>
                      <a:pt x="261" y="273"/>
                    </a:lnTo>
                    <a:lnTo>
                      <a:pt x="261" y="273"/>
                    </a:lnTo>
                    <a:lnTo>
                      <a:pt x="263" y="273"/>
                    </a:lnTo>
                    <a:lnTo>
                      <a:pt x="263" y="273"/>
                    </a:lnTo>
                    <a:lnTo>
                      <a:pt x="266" y="273"/>
                    </a:lnTo>
                    <a:lnTo>
                      <a:pt x="270" y="275"/>
                    </a:lnTo>
                    <a:lnTo>
                      <a:pt x="270" y="275"/>
                    </a:lnTo>
                    <a:lnTo>
                      <a:pt x="275" y="279"/>
                    </a:lnTo>
                    <a:lnTo>
                      <a:pt x="275" y="279"/>
                    </a:lnTo>
                    <a:lnTo>
                      <a:pt x="280" y="280"/>
                    </a:lnTo>
                    <a:lnTo>
                      <a:pt x="280" y="280"/>
                    </a:lnTo>
                    <a:lnTo>
                      <a:pt x="285" y="282"/>
                    </a:lnTo>
                    <a:lnTo>
                      <a:pt x="285" y="282"/>
                    </a:lnTo>
                    <a:lnTo>
                      <a:pt x="287" y="285"/>
                    </a:lnTo>
                    <a:lnTo>
                      <a:pt x="287" y="285"/>
                    </a:lnTo>
                    <a:lnTo>
                      <a:pt x="287" y="290"/>
                    </a:lnTo>
                    <a:lnTo>
                      <a:pt x="287" y="295"/>
                    </a:lnTo>
                    <a:lnTo>
                      <a:pt x="287" y="295"/>
                    </a:lnTo>
                    <a:lnTo>
                      <a:pt x="292" y="301"/>
                    </a:lnTo>
                    <a:lnTo>
                      <a:pt x="292" y="301"/>
                    </a:lnTo>
                    <a:lnTo>
                      <a:pt x="292" y="302"/>
                    </a:lnTo>
                    <a:lnTo>
                      <a:pt x="294" y="302"/>
                    </a:lnTo>
                    <a:lnTo>
                      <a:pt x="294" y="302"/>
                    </a:lnTo>
                    <a:lnTo>
                      <a:pt x="295" y="302"/>
                    </a:lnTo>
                    <a:lnTo>
                      <a:pt x="295" y="302"/>
                    </a:lnTo>
                    <a:lnTo>
                      <a:pt x="299" y="304"/>
                    </a:lnTo>
                    <a:lnTo>
                      <a:pt x="302" y="304"/>
                    </a:lnTo>
                    <a:lnTo>
                      <a:pt x="302" y="304"/>
                    </a:lnTo>
                    <a:lnTo>
                      <a:pt x="304" y="307"/>
                    </a:lnTo>
                    <a:lnTo>
                      <a:pt x="307" y="309"/>
                    </a:lnTo>
                    <a:lnTo>
                      <a:pt x="307" y="309"/>
                    </a:lnTo>
                    <a:lnTo>
                      <a:pt x="312" y="311"/>
                    </a:lnTo>
                    <a:lnTo>
                      <a:pt x="316" y="312"/>
                    </a:lnTo>
                    <a:lnTo>
                      <a:pt x="317" y="314"/>
                    </a:lnTo>
                    <a:lnTo>
                      <a:pt x="317" y="314"/>
                    </a:lnTo>
                    <a:lnTo>
                      <a:pt x="319" y="319"/>
                    </a:lnTo>
                    <a:lnTo>
                      <a:pt x="319" y="319"/>
                    </a:lnTo>
                    <a:lnTo>
                      <a:pt x="319" y="319"/>
                    </a:lnTo>
                    <a:lnTo>
                      <a:pt x="319" y="319"/>
                    </a:lnTo>
                    <a:lnTo>
                      <a:pt x="321" y="321"/>
                    </a:lnTo>
                    <a:lnTo>
                      <a:pt x="322" y="321"/>
                    </a:lnTo>
                    <a:lnTo>
                      <a:pt x="322" y="321"/>
                    </a:lnTo>
                    <a:lnTo>
                      <a:pt x="333" y="323"/>
                    </a:lnTo>
                    <a:lnTo>
                      <a:pt x="333" y="323"/>
                    </a:lnTo>
                    <a:lnTo>
                      <a:pt x="338" y="324"/>
                    </a:lnTo>
                    <a:lnTo>
                      <a:pt x="338" y="324"/>
                    </a:lnTo>
                    <a:lnTo>
                      <a:pt x="344" y="326"/>
                    </a:lnTo>
                    <a:lnTo>
                      <a:pt x="344" y="326"/>
                    </a:lnTo>
                    <a:lnTo>
                      <a:pt x="355" y="329"/>
                    </a:lnTo>
                    <a:lnTo>
                      <a:pt x="355" y="329"/>
                    </a:lnTo>
                    <a:lnTo>
                      <a:pt x="363" y="333"/>
                    </a:lnTo>
                    <a:lnTo>
                      <a:pt x="367" y="335"/>
                    </a:lnTo>
                    <a:lnTo>
                      <a:pt x="370" y="340"/>
                    </a:lnTo>
                    <a:lnTo>
                      <a:pt x="370" y="340"/>
                    </a:lnTo>
                    <a:lnTo>
                      <a:pt x="372" y="345"/>
                    </a:lnTo>
                    <a:lnTo>
                      <a:pt x="373" y="348"/>
                    </a:lnTo>
                    <a:lnTo>
                      <a:pt x="372" y="351"/>
                    </a:lnTo>
                    <a:lnTo>
                      <a:pt x="372" y="351"/>
                    </a:lnTo>
                    <a:lnTo>
                      <a:pt x="372" y="355"/>
                    </a:lnTo>
                    <a:lnTo>
                      <a:pt x="372" y="358"/>
                    </a:lnTo>
                    <a:lnTo>
                      <a:pt x="372" y="358"/>
                    </a:lnTo>
                    <a:lnTo>
                      <a:pt x="373" y="365"/>
                    </a:lnTo>
                    <a:lnTo>
                      <a:pt x="373" y="365"/>
                    </a:lnTo>
                    <a:lnTo>
                      <a:pt x="373" y="368"/>
                    </a:lnTo>
                    <a:lnTo>
                      <a:pt x="373" y="372"/>
                    </a:lnTo>
                    <a:lnTo>
                      <a:pt x="373" y="372"/>
                    </a:lnTo>
                    <a:lnTo>
                      <a:pt x="375" y="374"/>
                    </a:lnTo>
                    <a:lnTo>
                      <a:pt x="375" y="374"/>
                    </a:lnTo>
                    <a:lnTo>
                      <a:pt x="377" y="367"/>
                    </a:lnTo>
                    <a:lnTo>
                      <a:pt x="378" y="363"/>
                    </a:lnTo>
                    <a:lnTo>
                      <a:pt x="382" y="362"/>
                    </a:lnTo>
                    <a:lnTo>
                      <a:pt x="382" y="362"/>
                    </a:lnTo>
                    <a:lnTo>
                      <a:pt x="382" y="367"/>
                    </a:lnTo>
                    <a:lnTo>
                      <a:pt x="383" y="368"/>
                    </a:lnTo>
                    <a:lnTo>
                      <a:pt x="385" y="368"/>
                    </a:lnTo>
                    <a:lnTo>
                      <a:pt x="385" y="368"/>
                    </a:lnTo>
                    <a:lnTo>
                      <a:pt x="385" y="367"/>
                    </a:lnTo>
                    <a:lnTo>
                      <a:pt x="385" y="365"/>
                    </a:lnTo>
                    <a:lnTo>
                      <a:pt x="387" y="362"/>
                    </a:lnTo>
                    <a:lnTo>
                      <a:pt x="387" y="362"/>
                    </a:lnTo>
                    <a:lnTo>
                      <a:pt x="389" y="360"/>
                    </a:lnTo>
                    <a:lnTo>
                      <a:pt x="392" y="358"/>
                    </a:lnTo>
                    <a:lnTo>
                      <a:pt x="392" y="358"/>
                    </a:lnTo>
                    <a:lnTo>
                      <a:pt x="399" y="355"/>
                    </a:lnTo>
                    <a:lnTo>
                      <a:pt x="399" y="355"/>
                    </a:lnTo>
                    <a:lnTo>
                      <a:pt x="406" y="353"/>
                    </a:lnTo>
                    <a:lnTo>
                      <a:pt x="406" y="353"/>
                    </a:lnTo>
                    <a:lnTo>
                      <a:pt x="411" y="348"/>
                    </a:lnTo>
                    <a:lnTo>
                      <a:pt x="417" y="345"/>
                    </a:lnTo>
                    <a:lnTo>
                      <a:pt x="417" y="345"/>
                    </a:lnTo>
                    <a:lnTo>
                      <a:pt x="423" y="343"/>
                    </a:lnTo>
                    <a:lnTo>
                      <a:pt x="428" y="340"/>
                    </a:lnTo>
                    <a:lnTo>
                      <a:pt x="428" y="340"/>
                    </a:lnTo>
                    <a:lnTo>
                      <a:pt x="433" y="336"/>
                    </a:lnTo>
                    <a:lnTo>
                      <a:pt x="438" y="336"/>
                    </a:lnTo>
                    <a:lnTo>
                      <a:pt x="443" y="335"/>
                    </a:lnTo>
                    <a:lnTo>
                      <a:pt x="448" y="333"/>
                    </a:lnTo>
                    <a:lnTo>
                      <a:pt x="448" y="333"/>
                    </a:lnTo>
                    <a:lnTo>
                      <a:pt x="458" y="328"/>
                    </a:lnTo>
                    <a:lnTo>
                      <a:pt x="458" y="328"/>
                    </a:lnTo>
                    <a:lnTo>
                      <a:pt x="463" y="326"/>
                    </a:lnTo>
                    <a:lnTo>
                      <a:pt x="468" y="323"/>
                    </a:lnTo>
                    <a:lnTo>
                      <a:pt x="468" y="323"/>
                    </a:lnTo>
                    <a:lnTo>
                      <a:pt x="473" y="316"/>
                    </a:lnTo>
                    <a:lnTo>
                      <a:pt x="478" y="309"/>
                    </a:lnTo>
                    <a:lnTo>
                      <a:pt x="478" y="309"/>
                    </a:lnTo>
                    <a:lnTo>
                      <a:pt x="484" y="304"/>
                    </a:lnTo>
                    <a:lnTo>
                      <a:pt x="487" y="301"/>
                    </a:lnTo>
                    <a:lnTo>
                      <a:pt x="489" y="297"/>
                    </a:lnTo>
                    <a:lnTo>
                      <a:pt x="489" y="297"/>
                    </a:lnTo>
                    <a:lnTo>
                      <a:pt x="482" y="299"/>
                    </a:lnTo>
                    <a:lnTo>
                      <a:pt x="477" y="302"/>
                    </a:lnTo>
                    <a:lnTo>
                      <a:pt x="477" y="302"/>
                    </a:lnTo>
                    <a:lnTo>
                      <a:pt x="472" y="307"/>
                    </a:lnTo>
                    <a:lnTo>
                      <a:pt x="470" y="309"/>
                    </a:lnTo>
                    <a:lnTo>
                      <a:pt x="467" y="311"/>
                    </a:lnTo>
                    <a:lnTo>
                      <a:pt x="467" y="311"/>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64" name="Freeform 64">
                <a:extLst>
                  <a:ext uri="{FF2B5EF4-FFF2-40B4-BE49-F238E27FC236}">
                    <a16:creationId xmlns:a16="http://schemas.microsoft.com/office/drawing/2014/main" id="{7BC194C1-48F5-BA4B-9F75-A5CA897F2686}"/>
                  </a:ext>
                </a:extLst>
              </p:cNvPr>
              <p:cNvSpPr>
                <a:spLocks/>
              </p:cNvSpPr>
              <p:nvPr/>
            </p:nvSpPr>
            <p:spPr bwMode="auto">
              <a:xfrm>
                <a:off x="7789863" y="2590801"/>
                <a:ext cx="392112" cy="638175"/>
              </a:xfrm>
              <a:custGeom>
                <a:avLst/>
                <a:gdLst>
                  <a:gd name="T0" fmla="*/ 241 w 247"/>
                  <a:gd name="T1" fmla="*/ 303 h 402"/>
                  <a:gd name="T2" fmla="*/ 241 w 247"/>
                  <a:gd name="T3" fmla="*/ 293 h 402"/>
                  <a:gd name="T4" fmla="*/ 239 w 247"/>
                  <a:gd name="T5" fmla="*/ 286 h 402"/>
                  <a:gd name="T6" fmla="*/ 237 w 247"/>
                  <a:gd name="T7" fmla="*/ 278 h 402"/>
                  <a:gd name="T8" fmla="*/ 234 w 247"/>
                  <a:gd name="T9" fmla="*/ 263 h 402"/>
                  <a:gd name="T10" fmla="*/ 237 w 247"/>
                  <a:gd name="T11" fmla="*/ 252 h 402"/>
                  <a:gd name="T12" fmla="*/ 237 w 247"/>
                  <a:gd name="T13" fmla="*/ 235 h 402"/>
                  <a:gd name="T14" fmla="*/ 235 w 247"/>
                  <a:gd name="T15" fmla="*/ 225 h 402"/>
                  <a:gd name="T16" fmla="*/ 241 w 247"/>
                  <a:gd name="T17" fmla="*/ 208 h 402"/>
                  <a:gd name="T18" fmla="*/ 235 w 247"/>
                  <a:gd name="T19" fmla="*/ 202 h 402"/>
                  <a:gd name="T20" fmla="*/ 232 w 247"/>
                  <a:gd name="T21" fmla="*/ 200 h 402"/>
                  <a:gd name="T22" fmla="*/ 234 w 247"/>
                  <a:gd name="T23" fmla="*/ 193 h 402"/>
                  <a:gd name="T24" fmla="*/ 227 w 247"/>
                  <a:gd name="T25" fmla="*/ 190 h 402"/>
                  <a:gd name="T26" fmla="*/ 220 w 247"/>
                  <a:gd name="T27" fmla="*/ 183 h 402"/>
                  <a:gd name="T28" fmla="*/ 174 w 247"/>
                  <a:gd name="T29" fmla="*/ 0 h 402"/>
                  <a:gd name="T30" fmla="*/ 5 w 247"/>
                  <a:gd name="T31" fmla="*/ 15 h 402"/>
                  <a:gd name="T32" fmla="*/ 3 w 247"/>
                  <a:gd name="T33" fmla="*/ 25 h 402"/>
                  <a:gd name="T34" fmla="*/ 3 w 247"/>
                  <a:gd name="T35" fmla="*/ 37 h 402"/>
                  <a:gd name="T36" fmla="*/ 1 w 247"/>
                  <a:gd name="T37" fmla="*/ 49 h 402"/>
                  <a:gd name="T38" fmla="*/ 3 w 247"/>
                  <a:gd name="T39" fmla="*/ 115 h 402"/>
                  <a:gd name="T40" fmla="*/ 1 w 247"/>
                  <a:gd name="T41" fmla="*/ 157 h 402"/>
                  <a:gd name="T42" fmla="*/ 3 w 247"/>
                  <a:gd name="T43" fmla="*/ 191 h 402"/>
                  <a:gd name="T44" fmla="*/ 3 w 247"/>
                  <a:gd name="T45" fmla="*/ 230 h 402"/>
                  <a:gd name="T46" fmla="*/ 5 w 247"/>
                  <a:gd name="T47" fmla="*/ 280 h 402"/>
                  <a:gd name="T48" fmla="*/ 6 w 247"/>
                  <a:gd name="T49" fmla="*/ 327 h 402"/>
                  <a:gd name="T50" fmla="*/ 5 w 247"/>
                  <a:gd name="T51" fmla="*/ 339 h 402"/>
                  <a:gd name="T52" fmla="*/ 1 w 247"/>
                  <a:gd name="T53" fmla="*/ 347 h 402"/>
                  <a:gd name="T54" fmla="*/ 3 w 247"/>
                  <a:gd name="T55" fmla="*/ 354 h 402"/>
                  <a:gd name="T56" fmla="*/ 1 w 247"/>
                  <a:gd name="T57" fmla="*/ 364 h 402"/>
                  <a:gd name="T58" fmla="*/ 0 w 247"/>
                  <a:gd name="T59" fmla="*/ 368 h 402"/>
                  <a:gd name="T60" fmla="*/ 1 w 247"/>
                  <a:gd name="T61" fmla="*/ 380 h 402"/>
                  <a:gd name="T62" fmla="*/ 0 w 247"/>
                  <a:gd name="T63" fmla="*/ 392 h 402"/>
                  <a:gd name="T64" fmla="*/ 5 w 247"/>
                  <a:gd name="T65" fmla="*/ 395 h 402"/>
                  <a:gd name="T66" fmla="*/ 17 w 247"/>
                  <a:gd name="T67" fmla="*/ 402 h 402"/>
                  <a:gd name="T68" fmla="*/ 20 w 247"/>
                  <a:gd name="T69" fmla="*/ 393 h 402"/>
                  <a:gd name="T70" fmla="*/ 25 w 247"/>
                  <a:gd name="T71" fmla="*/ 392 h 402"/>
                  <a:gd name="T72" fmla="*/ 32 w 247"/>
                  <a:gd name="T73" fmla="*/ 395 h 402"/>
                  <a:gd name="T74" fmla="*/ 39 w 247"/>
                  <a:gd name="T75" fmla="*/ 378 h 402"/>
                  <a:gd name="T76" fmla="*/ 44 w 247"/>
                  <a:gd name="T77" fmla="*/ 364 h 402"/>
                  <a:gd name="T78" fmla="*/ 47 w 247"/>
                  <a:gd name="T79" fmla="*/ 363 h 402"/>
                  <a:gd name="T80" fmla="*/ 51 w 247"/>
                  <a:gd name="T81" fmla="*/ 375 h 402"/>
                  <a:gd name="T82" fmla="*/ 56 w 247"/>
                  <a:gd name="T83" fmla="*/ 381 h 402"/>
                  <a:gd name="T84" fmla="*/ 52 w 247"/>
                  <a:gd name="T85" fmla="*/ 397 h 402"/>
                  <a:gd name="T86" fmla="*/ 69 w 247"/>
                  <a:gd name="T87" fmla="*/ 393 h 402"/>
                  <a:gd name="T88" fmla="*/ 74 w 247"/>
                  <a:gd name="T89" fmla="*/ 392 h 402"/>
                  <a:gd name="T90" fmla="*/ 78 w 247"/>
                  <a:gd name="T91" fmla="*/ 397 h 402"/>
                  <a:gd name="T92" fmla="*/ 79 w 247"/>
                  <a:gd name="T93" fmla="*/ 397 h 402"/>
                  <a:gd name="T94" fmla="*/ 78 w 247"/>
                  <a:gd name="T95" fmla="*/ 381 h 402"/>
                  <a:gd name="T96" fmla="*/ 71 w 247"/>
                  <a:gd name="T97" fmla="*/ 371 h 402"/>
                  <a:gd name="T98" fmla="*/ 71 w 247"/>
                  <a:gd name="T99" fmla="*/ 361 h 402"/>
                  <a:gd name="T100" fmla="*/ 66 w 247"/>
                  <a:gd name="T101" fmla="*/ 354 h 402"/>
                  <a:gd name="T102" fmla="*/ 61 w 247"/>
                  <a:gd name="T103" fmla="*/ 344 h 402"/>
                  <a:gd name="T104" fmla="*/ 64 w 247"/>
                  <a:gd name="T105" fmla="*/ 341 h 402"/>
                  <a:gd name="T106" fmla="*/ 98 w 247"/>
                  <a:gd name="T107" fmla="*/ 337 h 402"/>
                  <a:gd name="T108" fmla="*/ 247 w 247"/>
                  <a:gd name="T109" fmla="*/ 320 h 402"/>
                  <a:gd name="T110" fmla="*/ 246 w 247"/>
                  <a:gd name="T111" fmla="*/ 31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7" h="402">
                    <a:moveTo>
                      <a:pt x="244" y="308"/>
                    </a:moveTo>
                    <a:lnTo>
                      <a:pt x="244" y="308"/>
                    </a:lnTo>
                    <a:lnTo>
                      <a:pt x="241" y="303"/>
                    </a:lnTo>
                    <a:lnTo>
                      <a:pt x="241" y="298"/>
                    </a:lnTo>
                    <a:lnTo>
                      <a:pt x="241" y="298"/>
                    </a:lnTo>
                    <a:lnTo>
                      <a:pt x="241" y="293"/>
                    </a:lnTo>
                    <a:lnTo>
                      <a:pt x="241" y="293"/>
                    </a:lnTo>
                    <a:lnTo>
                      <a:pt x="239" y="290"/>
                    </a:lnTo>
                    <a:lnTo>
                      <a:pt x="239" y="286"/>
                    </a:lnTo>
                    <a:lnTo>
                      <a:pt x="239" y="286"/>
                    </a:lnTo>
                    <a:lnTo>
                      <a:pt x="237" y="278"/>
                    </a:lnTo>
                    <a:lnTo>
                      <a:pt x="237" y="278"/>
                    </a:lnTo>
                    <a:lnTo>
                      <a:pt x="234" y="268"/>
                    </a:lnTo>
                    <a:lnTo>
                      <a:pt x="234" y="268"/>
                    </a:lnTo>
                    <a:lnTo>
                      <a:pt x="234" y="263"/>
                    </a:lnTo>
                    <a:lnTo>
                      <a:pt x="235" y="258"/>
                    </a:lnTo>
                    <a:lnTo>
                      <a:pt x="235" y="258"/>
                    </a:lnTo>
                    <a:lnTo>
                      <a:pt x="237" y="252"/>
                    </a:lnTo>
                    <a:lnTo>
                      <a:pt x="237" y="247"/>
                    </a:lnTo>
                    <a:lnTo>
                      <a:pt x="237" y="247"/>
                    </a:lnTo>
                    <a:lnTo>
                      <a:pt x="237" y="235"/>
                    </a:lnTo>
                    <a:lnTo>
                      <a:pt x="237" y="235"/>
                    </a:lnTo>
                    <a:lnTo>
                      <a:pt x="235" y="230"/>
                    </a:lnTo>
                    <a:lnTo>
                      <a:pt x="235" y="225"/>
                    </a:lnTo>
                    <a:lnTo>
                      <a:pt x="235" y="225"/>
                    </a:lnTo>
                    <a:lnTo>
                      <a:pt x="239" y="213"/>
                    </a:lnTo>
                    <a:lnTo>
                      <a:pt x="241" y="208"/>
                    </a:lnTo>
                    <a:lnTo>
                      <a:pt x="237" y="203"/>
                    </a:lnTo>
                    <a:lnTo>
                      <a:pt x="237" y="203"/>
                    </a:lnTo>
                    <a:lnTo>
                      <a:pt x="235" y="202"/>
                    </a:lnTo>
                    <a:lnTo>
                      <a:pt x="234" y="202"/>
                    </a:lnTo>
                    <a:lnTo>
                      <a:pt x="232" y="200"/>
                    </a:lnTo>
                    <a:lnTo>
                      <a:pt x="232" y="200"/>
                    </a:lnTo>
                    <a:lnTo>
                      <a:pt x="234" y="196"/>
                    </a:lnTo>
                    <a:lnTo>
                      <a:pt x="234" y="193"/>
                    </a:lnTo>
                    <a:lnTo>
                      <a:pt x="234" y="193"/>
                    </a:lnTo>
                    <a:lnTo>
                      <a:pt x="232" y="191"/>
                    </a:lnTo>
                    <a:lnTo>
                      <a:pt x="230" y="190"/>
                    </a:lnTo>
                    <a:lnTo>
                      <a:pt x="227" y="190"/>
                    </a:lnTo>
                    <a:lnTo>
                      <a:pt x="227" y="190"/>
                    </a:lnTo>
                    <a:lnTo>
                      <a:pt x="222" y="188"/>
                    </a:lnTo>
                    <a:lnTo>
                      <a:pt x="220" y="183"/>
                    </a:lnTo>
                    <a:lnTo>
                      <a:pt x="219" y="179"/>
                    </a:lnTo>
                    <a:lnTo>
                      <a:pt x="219" y="174"/>
                    </a:lnTo>
                    <a:lnTo>
                      <a:pt x="174" y="0"/>
                    </a:lnTo>
                    <a:lnTo>
                      <a:pt x="174" y="0"/>
                    </a:lnTo>
                    <a:lnTo>
                      <a:pt x="88" y="8"/>
                    </a:lnTo>
                    <a:lnTo>
                      <a:pt x="5" y="15"/>
                    </a:lnTo>
                    <a:lnTo>
                      <a:pt x="5" y="15"/>
                    </a:lnTo>
                    <a:lnTo>
                      <a:pt x="5" y="15"/>
                    </a:lnTo>
                    <a:lnTo>
                      <a:pt x="3" y="25"/>
                    </a:lnTo>
                    <a:lnTo>
                      <a:pt x="3" y="25"/>
                    </a:lnTo>
                    <a:lnTo>
                      <a:pt x="3" y="32"/>
                    </a:lnTo>
                    <a:lnTo>
                      <a:pt x="3" y="37"/>
                    </a:lnTo>
                    <a:lnTo>
                      <a:pt x="3" y="37"/>
                    </a:lnTo>
                    <a:lnTo>
                      <a:pt x="1" y="49"/>
                    </a:lnTo>
                    <a:lnTo>
                      <a:pt x="1" y="49"/>
                    </a:lnTo>
                    <a:lnTo>
                      <a:pt x="3" y="91"/>
                    </a:lnTo>
                    <a:lnTo>
                      <a:pt x="3" y="115"/>
                    </a:lnTo>
                    <a:lnTo>
                      <a:pt x="3" y="115"/>
                    </a:lnTo>
                    <a:lnTo>
                      <a:pt x="1" y="134"/>
                    </a:lnTo>
                    <a:lnTo>
                      <a:pt x="1" y="134"/>
                    </a:lnTo>
                    <a:lnTo>
                      <a:pt x="1" y="157"/>
                    </a:lnTo>
                    <a:lnTo>
                      <a:pt x="3" y="178"/>
                    </a:lnTo>
                    <a:lnTo>
                      <a:pt x="3" y="178"/>
                    </a:lnTo>
                    <a:lnTo>
                      <a:pt x="3" y="191"/>
                    </a:lnTo>
                    <a:lnTo>
                      <a:pt x="3" y="203"/>
                    </a:lnTo>
                    <a:lnTo>
                      <a:pt x="3" y="203"/>
                    </a:lnTo>
                    <a:lnTo>
                      <a:pt x="3" y="230"/>
                    </a:lnTo>
                    <a:lnTo>
                      <a:pt x="3" y="230"/>
                    </a:lnTo>
                    <a:lnTo>
                      <a:pt x="5" y="280"/>
                    </a:lnTo>
                    <a:lnTo>
                      <a:pt x="5" y="280"/>
                    </a:lnTo>
                    <a:lnTo>
                      <a:pt x="6" y="303"/>
                    </a:lnTo>
                    <a:lnTo>
                      <a:pt x="6" y="327"/>
                    </a:lnTo>
                    <a:lnTo>
                      <a:pt x="6" y="327"/>
                    </a:lnTo>
                    <a:lnTo>
                      <a:pt x="6" y="334"/>
                    </a:lnTo>
                    <a:lnTo>
                      <a:pt x="6" y="337"/>
                    </a:lnTo>
                    <a:lnTo>
                      <a:pt x="5" y="339"/>
                    </a:lnTo>
                    <a:lnTo>
                      <a:pt x="5" y="339"/>
                    </a:lnTo>
                    <a:lnTo>
                      <a:pt x="1" y="344"/>
                    </a:lnTo>
                    <a:lnTo>
                      <a:pt x="1" y="347"/>
                    </a:lnTo>
                    <a:lnTo>
                      <a:pt x="1" y="347"/>
                    </a:lnTo>
                    <a:lnTo>
                      <a:pt x="3" y="354"/>
                    </a:lnTo>
                    <a:lnTo>
                      <a:pt x="3" y="354"/>
                    </a:lnTo>
                    <a:lnTo>
                      <a:pt x="5" y="356"/>
                    </a:lnTo>
                    <a:lnTo>
                      <a:pt x="5" y="359"/>
                    </a:lnTo>
                    <a:lnTo>
                      <a:pt x="1" y="364"/>
                    </a:lnTo>
                    <a:lnTo>
                      <a:pt x="1" y="364"/>
                    </a:lnTo>
                    <a:lnTo>
                      <a:pt x="1" y="366"/>
                    </a:lnTo>
                    <a:lnTo>
                      <a:pt x="0" y="368"/>
                    </a:lnTo>
                    <a:lnTo>
                      <a:pt x="0" y="368"/>
                    </a:lnTo>
                    <a:lnTo>
                      <a:pt x="1" y="380"/>
                    </a:lnTo>
                    <a:lnTo>
                      <a:pt x="1" y="380"/>
                    </a:lnTo>
                    <a:lnTo>
                      <a:pt x="1" y="387"/>
                    </a:lnTo>
                    <a:lnTo>
                      <a:pt x="0" y="392"/>
                    </a:lnTo>
                    <a:lnTo>
                      <a:pt x="0" y="392"/>
                    </a:lnTo>
                    <a:lnTo>
                      <a:pt x="1" y="392"/>
                    </a:lnTo>
                    <a:lnTo>
                      <a:pt x="1" y="392"/>
                    </a:lnTo>
                    <a:lnTo>
                      <a:pt x="5" y="395"/>
                    </a:lnTo>
                    <a:lnTo>
                      <a:pt x="8" y="398"/>
                    </a:lnTo>
                    <a:lnTo>
                      <a:pt x="12" y="400"/>
                    </a:lnTo>
                    <a:lnTo>
                      <a:pt x="17" y="402"/>
                    </a:lnTo>
                    <a:lnTo>
                      <a:pt x="17" y="402"/>
                    </a:lnTo>
                    <a:lnTo>
                      <a:pt x="18" y="395"/>
                    </a:lnTo>
                    <a:lnTo>
                      <a:pt x="20" y="393"/>
                    </a:lnTo>
                    <a:lnTo>
                      <a:pt x="22" y="392"/>
                    </a:lnTo>
                    <a:lnTo>
                      <a:pt x="22" y="392"/>
                    </a:lnTo>
                    <a:lnTo>
                      <a:pt x="25" y="392"/>
                    </a:lnTo>
                    <a:lnTo>
                      <a:pt x="27" y="392"/>
                    </a:lnTo>
                    <a:lnTo>
                      <a:pt x="32" y="395"/>
                    </a:lnTo>
                    <a:lnTo>
                      <a:pt x="32" y="395"/>
                    </a:lnTo>
                    <a:lnTo>
                      <a:pt x="32" y="390"/>
                    </a:lnTo>
                    <a:lnTo>
                      <a:pt x="34" y="387"/>
                    </a:lnTo>
                    <a:lnTo>
                      <a:pt x="39" y="378"/>
                    </a:lnTo>
                    <a:lnTo>
                      <a:pt x="39" y="378"/>
                    </a:lnTo>
                    <a:lnTo>
                      <a:pt x="40" y="368"/>
                    </a:lnTo>
                    <a:lnTo>
                      <a:pt x="44" y="364"/>
                    </a:lnTo>
                    <a:lnTo>
                      <a:pt x="45" y="363"/>
                    </a:lnTo>
                    <a:lnTo>
                      <a:pt x="47" y="363"/>
                    </a:lnTo>
                    <a:lnTo>
                      <a:pt x="47" y="363"/>
                    </a:lnTo>
                    <a:lnTo>
                      <a:pt x="45" y="368"/>
                    </a:lnTo>
                    <a:lnTo>
                      <a:pt x="47" y="371"/>
                    </a:lnTo>
                    <a:lnTo>
                      <a:pt x="51" y="375"/>
                    </a:lnTo>
                    <a:lnTo>
                      <a:pt x="54" y="378"/>
                    </a:lnTo>
                    <a:lnTo>
                      <a:pt x="54" y="378"/>
                    </a:lnTo>
                    <a:lnTo>
                      <a:pt x="56" y="381"/>
                    </a:lnTo>
                    <a:lnTo>
                      <a:pt x="56" y="387"/>
                    </a:lnTo>
                    <a:lnTo>
                      <a:pt x="52" y="397"/>
                    </a:lnTo>
                    <a:lnTo>
                      <a:pt x="52" y="397"/>
                    </a:lnTo>
                    <a:lnTo>
                      <a:pt x="61" y="395"/>
                    </a:lnTo>
                    <a:lnTo>
                      <a:pt x="69" y="393"/>
                    </a:lnTo>
                    <a:lnTo>
                      <a:pt x="69" y="393"/>
                    </a:lnTo>
                    <a:lnTo>
                      <a:pt x="71" y="392"/>
                    </a:lnTo>
                    <a:lnTo>
                      <a:pt x="74" y="392"/>
                    </a:lnTo>
                    <a:lnTo>
                      <a:pt x="74" y="392"/>
                    </a:lnTo>
                    <a:lnTo>
                      <a:pt x="76" y="393"/>
                    </a:lnTo>
                    <a:lnTo>
                      <a:pt x="76" y="395"/>
                    </a:lnTo>
                    <a:lnTo>
                      <a:pt x="78" y="397"/>
                    </a:lnTo>
                    <a:lnTo>
                      <a:pt x="78" y="397"/>
                    </a:lnTo>
                    <a:lnTo>
                      <a:pt x="79" y="397"/>
                    </a:lnTo>
                    <a:lnTo>
                      <a:pt x="79" y="397"/>
                    </a:lnTo>
                    <a:lnTo>
                      <a:pt x="79" y="385"/>
                    </a:lnTo>
                    <a:lnTo>
                      <a:pt x="79" y="385"/>
                    </a:lnTo>
                    <a:lnTo>
                      <a:pt x="78" y="381"/>
                    </a:lnTo>
                    <a:lnTo>
                      <a:pt x="76" y="378"/>
                    </a:lnTo>
                    <a:lnTo>
                      <a:pt x="73" y="375"/>
                    </a:lnTo>
                    <a:lnTo>
                      <a:pt x="71" y="371"/>
                    </a:lnTo>
                    <a:lnTo>
                      <a:pt x="71" y="371"/>
                    </a:lnTo>
                    <a:lnTo>
                      <a:pt x="71" y="366"/>
                    </a:lnTo>
                    <a:lnTo>
                      <a:pt x="71" y="361"/>
                    </a:lnTo>
                    <a:lnTo>
                      <a:pt x="71" y="361"/>
                    </a:lnTo>
                    <a:lnTo>
                      <a:pt x="69" y="358"/>
                    </a:lnTo>
                    <a:lnTo>
                      <a:pt x="66" y="354"/>
                    </a:lnTo>
                    <a:lnTo>
                      <a:pt x="66" y="354"/>
                    </a:lnTo>
                    <a:lnTo>
                      <a:pt x="61" y="347"/>
                    </a:lnTo>
                    <a:lnTo>
                      <a:pt x="61" y="344"/>
                    </a:lnTo>
                    <a:lnTo>
                      <a:pt x="61" y="339"/>
                    </a:lnTo>
                    <a:lnTo>
                      <a:pt x="61" y="339"/>
                    </a:lnTo>
                    <a:lnTo>
                      <a:pt x="64" y="341"/>
                    </a:lnTo>
                    <a:lnTo>
                      <a:pt x="68" y="341"/>
                    </a:lnTo>
                    <a:lnTo>
                      <a:pt x="78" y="341"/>
                    </a:lnTo>
                    <a:lnTo>
                      <a:pt x="98" y="337"/>
                    </a:lnTo>
                    <a:lnTo>
                      <a:pt x="98" y="337"/>
                    </a:lnTo>
                    <a:lnTo>
                      <a:pt x="247" y="320"/>
                    </a:lnTo>
                    <a:lnTo>
                      <a:pt x="247" y="320"/>
                    </a:lnTo>
                    <a:lnTo>
                      <a:pt x="247" y="315"/>
                    </a:lnTo>
                    <a:lnTo>
                      <a:pt x="247" y="315"/>
                    </a:lnTo>
                    <a:lnTo>
                      <a:pt x="246" y="312"/>
                    </a:lnTo>
                    <a:lnTo>
                      <a:pt x="244" y="308"/>
                    </a:lnTo>
                    <a:lnTo>
                      <a:pt x="244" y="308"/>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65" name="Freeform 65">
                <a:extLst>
                  <a:ext uri="{FF2B5EF4-FFF2-40B4-BE49-F238E27FC236}">
                    <a16:creationId xmlns:a16="http://schemas.microsoft.com/office/drawing/2014/main" id="{1E6BDA50-3ADB-D343-82FA-6828C205F915}"/>
                  </a:ext>
                </a:extLst>
              </p:cNvPr>
              <p:cNvSpPr>
                <a:spLocks/>
              </p:cNvSpPr>
              <p:nvPr/>
            </p:nvSpPr>
            <p:spPr bwMode="auto">
              <a:xfrm>
                <a:off x="6224588" y="763588"/>
                <a:ext cx="685800" cy="430213"/>
              </a:xfrm>
              <a:custGeom>
                <a:avLst/>
                <a:gdLst>
                  <a:gd name="T0" fmla="*/ 424 w 432"/>
                  <a:gd name="T1" fmla="*/ 244 h 271"/>
                  <a:gd name="T2" fmla="*/ 422 w 432"/>
                  <a:gd name="T3" fmla="*/ 239 h 271"/>
                  <a:gd name="T4" fmla="*/ 421 w 432"/>
                  <a:gd name="T5" fmla="*/ 232 h 271"/>
                  <a:gd name="T6" fmla="*/ 421 w 432"/>
                  <a:gd name="T7" fmla="*/ 225 h 271"/>
                  <a:gd name="T8" fmla="*/ 419 w 432"/>
                  <a:gd name="T9" fmla="*/ 222 h 271"/>
                  <a:gd name="T10" fmla="*/ 417 w 432"/>
                  <a:gd name="T11" fmla="*/ 219 h 271"/>
                  <a:gd name="T12" fmla="*/ 417 w 432"/>
                  <a:gd name="T13" fmla="*/ 207 h 271"/>
                  <a:gd name="T14" fmla="*/ 419 w 432"/>
                  <a:gd name="T15" fmla="*/ 203 h 271"/>
                  <a:gd name="T16" fmla="*/ 419 w 432"/>
                  <a:gd name="T17" fmla="*/ 200 h 271"/>
                  <a:gd name="T18" fmla="*/ 419 w 432"/>
                  <a:gd name="T19" fmla="*/ 193 h 271"/>
                  <a:gd name="T20" fmla="*/ 419 w 432"/>
                  <a:gd name="T21" fmla="*/ 183 h 271"/>
                  <a:gd name="T22" fmla="*/ 416 w 432"/>
                  <a:gd name="T23" fmla="*/ 176 h 271"/>
                  <a:gd name="T24" fmla="*/ 416 w 432"/>
                  <a:gd name="T25" fmla="*/ 168 h 271"/>
                  <a:gd name="T26" fmla="*/ 419 w 432"/>
                  <a:gd name="T27" fmla="*/ 161 h 271"/>
                  <a:gd name="T28" fmla="*/ 421 w 432"/>
                  <a:gd name="T29" fmla="*/ 158 h 271"/>
                  <a:gd name="T30" fmla="*/ 421 w 432"/>
                  <a:gd name="T31" fmla="*/ 154 h 271"/>
                  <a:gd name="T32" fmla="*/ 419 w 432"/>
                  <a:gd name="T33" fmla="*/ 146 h 271"/>
                  <a:gd name="T34" fmla="*/ 417 w 432"/>
                  <a:gd name="T35" fmla="*/ 142 h 271"/>
                  <a:gd name="T36" fmla="*/ 414 w 432"/>
                  <a:gd name="T37" fmla="*/ 139 h 271"/>
                  <a:gd name="T38" fmla="*/ 412 w 432"/>
                  <a:gd name="T39" fmla="*/ 136 h 271"/>
                  <a:gd name="T40" fmla="*/ 410 w 432"/>
                  <a:gd name="T41" fmla="*/ 132 h 271"/>
                  <a:gd name="T42" fmla="*/ 409 w 432"/>
                  <a:gd name="T43" fmla="*/ 125 h 271"/>
                  <a:gd name="T44" fmla="*/ 407 w 432"/>
                  <a:gd name="T45" fmla="*/ 122 h 271"/>
                  <a:gd name="T46" fmla="*/ 404 w 432"/>
                  <a:gd name="T47" fmla="*/ 119 h 271"/>
                  <a:gd name="T48" fmla="*/ 404 w 432"/>
                  <a:gd name="T49" fmla="*/ 110 h 271"/>
                  <a:gd name="T50" fmla="*/ 402 w 432"/>
                  <a:gd name="T51" fmla="*/ 95 h 271"/>
                  <a:gd name="T52" fmla="*/ 404 w 432"/>
                  <a:gd name="T53" fmla="*/ 86 h 271"/>
                  <a:gd name="T54" fmla="*/ 404 w 432"/>
                  <a:gd name="T55" fmla="*/ 80 h 271"/>
                  <a:gd name="T56" fmla="*/ 400 w 432"/>
                  <a:gd name="T57" fmla="*/ 74 h 271"/>
                  <a:gd name="T58" fmla="*/ 400 w 432"/>
                  <a:gd name="T59" fmla="*/ 73 h 271"/>
                  <a:gd name="T60" fmla="*/ 399 w 432"/>
                  <a:gd name="T61" fmla="*/ 71 h 271"/>
                  <a:gd name="T62" fmla="*/ 397 w 432"/>
                  <a:gd name="T63" fmla="*/ 63 h 271"/>
                  <a:gd name="T64" fmla="*/ 399 w 432"/>
                  <a:gd name="T65" fmla="*/ 61 h 271"/>
                  <a:gd name="T66" fmla="*/ 399 w 432"/>
                  <a:gd name="T67" fmla="*/ 52 h 271"/>
                  <a:gd name="T68" fmla="*/ 402 w 432"/>
                  <a:gd name="T69" fmla="*/ 44 h 271"/>
                  <a:gd name="T70" fmla="*/ 402 w 432"/>
                  <a:gd name="T71" fmla="*/ 40 h 271"/>
                  <a:gd name="T72" fmla="*/ 400 w 432"/>
                  <a:gd name="T73" fmla="*/ 37 h 271"/>
                  <a:gd name="T74" fmla="*/ 399 w 432"/>
                  <a:gd name="T75" fmla="*/ 30 h 271"/>
                  <a:gd name="T76" fmla="*/ 395 w 432"/>
                  <a:gd name="T77" fmla="*/ 20 h 271"/>
                  <a:gd name="T78" fmla="*/ 393 w 432"/>
                  <a:gd name="T79" fmla="*/ 13 h 271"/>
                  <a:gd name="T80" fmla="*/ 297 w 432"/>
                  <a:gd name="T81" fmla="*/ 13 h 271"/>
                  <a:gd name="T82" fmla="*/ 108 w 432"/>
                  <a:gd name="T83" fmla="*/ 5 h 271"/>
                  <a:gd name="T84" fmla="*/ 0 w 432"/>
                  <a:gd name="T85" fmla="*/ 254 h 271"/>
                  <a:gd name="T86" fmla="*/ 198 w 432"/>
                  <a:gd name="T87" fmla="*/ 265 h 271"/>
                  <a:gd name="T88" fmla="*/ 387 w 432"/>
                  <a:gd name="T89" fmla="*/ 271 h 271"/>
                  <a:gd name="T90" fmla="*/ 431 w 432"/>
                  <a:gd name="T91" fmla="*/ 271 h 271"/>
                  <a:gd name="T92" fmla="*/ 431 w 432"/>
                  <a:gd name="T93" fmla="*/ 258 h 271"/>
                  <a:gd name="T94" fmla="*/ 424 w 432"/>
                  <a:gd name="T95" fmla="*/ 24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2" h="271">
                    <a:moveTo>
                      <a:pt x="424" y="244"/>
                    </a:moveTo>
                    <a:lnTo>
                      <a:pt x="424" y="244"/>
                    </a:lnTo>
                    <a:lnTo>
                      <a:pt x="422" y="239"/>
                    </a:lnTo>
                    <a:lnTo>
                      <a:pt x="422" y="239"/>
                    </a:lnTo>
                    <a:lnTo>
                      <a:pt x="421" y="236"/>
                    </a:lnTo>
                    <a:lnTo>
                      <a:pt x="421" y="232"/>
                    </a:lnTo>
                    <a:lnTo>
                      <a:pt x="421" y="232"/>
                    </a:lnTo>
                    <a:lnTo>
                      <a:pt x="421" y="225"/>
                    </a:lnTo>
                    <a:lnTo>
                      <a:pt x="421" y="225"/>
                    </a:lnTo>
                    <a:lnTo>
                      <a:pt x="419" y="222"/>
                    </a:lnTo>
                    <a:lnTo>
                      <a:pt x="417" y="219"/>
                    </a:lnTo>
                    <a:lnTo>
                      <a:pt x="417" y="219"/>
                    </a:lnTo>
                    <a:lnTo>
                      <a:pt x="417" y="212"/>
                    </a:lnTo>
                    <a:lnTo>
                      <a:pt x="417" y="207"/>
                    </a:lnTo>
                    <a:lnTo>
                      <a:pt x="417" y="207"/>
                    </a:lnTo>
                    <a:lnTo>
                      <a:pt x="419" y="203"/>
                    </a:lnTo>
                    <a:lnTo>
                      <a:pt x="419" y="200"/>
                    </a:lnTo>
                    <a:lnTo>
                      <a:pt x="419" y="200"/>
                    </a:lnTo>
                    <a:lnTo>
                      <a:pt x="419" y="193"/>
                    </a:lnTo>
                    <a:lnTo>
                      <a:pt x="419" y="193"/>
                    </a:lnTo>
                    <a:lnTo>
                      <a:pt x="419" y="188"/>
                    </a:lnTo>
                    <a:lnTo>
                      <a:pt x="419" y="183"/>
                    </a:lnTo>
                    <a:lnTo>
                      <a:pt x="419" y="183"/>
                    </a:lnTo>
                    <a:lnTo>
                      <a:pt x="416" y="176"/>
                    </a:lnTo>
                    <a:lnTo>
                      <a:pt x="416" y="171"/>
                    </a:lnTo>
                    <a:lnTo>
                      <a:pt x="416" y="168"/>
                    </a:lnTo>
                    <a:lnTo>
                      <a:pt x="416" y="168"/>
                    </a:lnTo>
                    <a:lnTo>
                      <a:pt x="419" y="161"/>
                    </a:lnTo>
                    <a:lnTo>
                      <a:pt x="419" y="161"/>
                    </a:lnTo>
                    <a:lnTo>
                      <a:pt x="421" y="158"/>
                    </a:lnTo>
                    <a:lnTo>
                      <a:pt x="421" y="154"/>
                    </a:lnTo>
                    <a:lnTo>
                      <a:pt x="421" y="154"/>
                    </a:lnTo>
                    <a:lnTo>
                      <a:pt x="421" y="149"/>
                    </a:lnTo>
                    <a:lnTo>
                      <a:pt x="419" y="146"/>
                    </a:lnTo>
                    <a:lnTo>
                      <a:pt x="419" y="146"/>
                    </a:lnTo>
                    <a:lnTo>
                      <a:pt x="417" y="142"/>
                    </a:lnTo>
                    <a:lnTo>
                      <a:pt x="417" y="142"/>
                    </a:lnTo>
                    <a:lnTo>
                      <a:pt x="414" y="139"/>
                    </a:lnTo>
                    <a:lnTo>
                      <a:pt x="414" y="139"/>
                    </a:lnTo>
                    <a:lnTo>
                      <a:pt x="412" y="136"/>
                    </a:lnTo>
                    <a:lnTo>
                      <a:pt x="410" y="132"/>
                    </a:lnTo>
                    <a:lnTo>
                      <a:pt x="410" y="132"/>
                    </a:lnTo>
                    <a:lnTo>
                      <a:pt x="410" y="129"/>
                    </a:lnTo>
                    <a:lnTo>
                      <a:pt x="409" y="125"/>
                    </a:lnTo>
                    <a:lnTo>
                      <a:pt x="409" y="125"/>
                    </a:lnTo>
                    <a:lnTo>
                      <a:pt x="407" y="122"/>
                    </a:lnTo>
                    <a:lnTo>
                      <a:pt x="404" y="119"/>
                    </a:lnTo>
                    <a:lnTo>
                      <a:pt x="404" y="119"/>
                    </a:lnTo>
                    <a:lnTo>
                      <a:pt x="404" y="110"/>
                    </a:lnTo>
                    <a:lnTo>
                      <a:pt x="404" y="110"/>
                    </a:lnTo>
                    <a:lnTo>
                      <a:pt x="402" y="102"/>
                    </a:lnTo>
                    <a:lnTo>
                      <a:pt x="402" y="95"/>
                    </a:lnTo>
                    <a:lnTo>
                      <a:pt x="402" y="95"/>
                    </a:lnTo>
                    <a:lnTo>
                      <a:pt x="404" y="86"/>
                    </a:lnTo>
                    <a:lnTo>
                      <a:pt x="404" y="80"/>
                    </a:lnTo>
                    <a:lnTo>
                      <a:pt x="404" y="80"/>
                    </a:lnTo>
                    <a:lnTo>
                      <a:pt x="400" y="74"/>
                    </a:lnTo>
                    <a:lnTo>
                      <a:pt x="400" y="74"/>
                    </a:lnTo>
                    <a:lnTo>
                      <a:pt x="400" y="73"/>
                    </a:lnTo>
                    <a:lnTo>
                      <a:pt x="400" y="73"/>
                    </a:lnTo>
                    <a:lnTo>
                      <a:pt x="399" y="71"/>
                    </a:lnTo>
                    <a:lnTo>
                      <a:pt x="399" y="71"/>
                    </a:lnTo>
                    <a:lnTo>
                      <a:pt x="397" y="66"/>
                    </a:lnTo>
                    <a:lnTo>
                      <a:pt x="397" y="63"/>
                    </a:lnTo>
                    <a:lnTo>
                      <a:pt x="399" y="61"/>
                    </a:lnTo>
                    <a:lnTo>
                      <a:pt x="399" y="61"/>
                    </a:lnTo>
                    <a:lnTo>
                      <a:pt x="399" y="52"/>
                    </a:lnTo>
                    <a:lnTo>
                      <a:pt x="399" y="52"/>
                    </a:lnTo>
                    <a:lnTo>
                      <a:pt x="400" y="49"/>
                    </a:lnTo>
                    <a:lnTo>
                      <a:pt x="402" y="44"/>
                    </a:lnTo>
                    <a:lnTo>
                      <a:pt x="402" y="44"/>
                    </a:lnTo>
                    <a:lnTo>
                      <a:pt x="402" y="40"/>
                    </a:lnTo>
                    <a:lnTo>
                      <a:pt x="400" y="37"/>
                    </a:lnTo>
                    <a:lnTo>
                      <a:pt x="400" y="37"/>
                    </a:lnTo>
                    <a:lnTo>
                      <a:pt x="399" y="30"/>
                    </a:lnTo>
                    <a:lnTo>
                      <a:pt x="399" y="30"/>
                    </a:lnTo>
                    <a:lnTo>
                      <a:pt x="395" y="25"/>
                    </a:lnTo>
                    <a:lnTo>
                      <a:pt x="395" y="20"/>
                    </a:lnTo>
                    <a:lnTo>
                      <a:pt x="395" y="20"/>
                    </a:lnTo>
                    <a:lnTo>
                      <a:pt x="393" y="13"/>
                    </a:lnTo>
                    <a:lnTo>
                      <a:pt x="393" y="13"/>
                    </a:lnTo>
                    <a:lnTo>
                      <a:pt x="297" y="13"/>
                    </a:lnTo>
                    <a:lnTo>
                      <a:pt x="200" y="10"/>
                    </a:lnTo>
                    <a:lnTo>
                      <a:pt x="108" y="5"/>
                    </a:lnTo>
                    <a:lnTo>
                      <a:pt x="17" y="0"/>
                    </a:lnTo>
                    <a:lnTo>
                      <a:pt x="0" y="254"/>
                    </a:lnTo>
                    <a:lnTo>
                      <a:pt x="0" y="254"/>
                    </a:lnTo>
                    <a:lnTo>
                      <a:pt x="198" y="265"/>
                    </a:lnTo>
                    <a:lnTo>
                      <a:pt x="329" y="270"/>
                    </a:lnTo>
                    <a:lnTo>
                      <a:pt x="387" y="271"/>
                    </a:lnTo>
                    <a:lnTo>
                      <a:pt x="431" y="271"/>
                    </a:lnTo>
                    <a:lnTo>
                      <a:pt x="431" y="271"/>
                    </a:lnTo>
                    <a:lnTo>
                      <a:pt x="432" y="265"/>
                    </a:lnTo>
                    <a:lnTo>
                      <a:pt x="431" y="258"/>
                    </a:lnTo>
                    <a:lnTo>
                      <a:pt x="431" y="258"/>
                    </a:lnTo>
                    <a:lnTo>
                      <a:pt x="424" y="244"/>
                    </a:lnTo>
                    <a:lnTo>
                      <a:pt x="424" y="244"/>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6" name="Freeform 66">
                <a:extLst>
                  <a:ext uri="{FF2B5EF4-FFF2-40B4-BE49-F238E27FC236}">
                    <a16:creationId xmlns:a16="http://schemas.microsoft.com/office/drawing/2014/main" id="{E5D416DF-BA54-0A46-9AC8-BCF29DF178E3}"/>
                  </a:ext>
                </a:extLst>
              </p:cNvPr>
              <p:cNvSpPr>
                <a:spLocks/>
              </p:cNvSpPr>
              <p:nvPr/>
            </p:nvSpPr>
            <p:spPr bwMode="auto">
              <a:xfrm>
                <a:off x="4435475" y="493713"/>
                <a:ext cx="688975" cy="501650"/>
              </a:xfrm>
              <a:custGeom>
                <a:avLst/>
                <a:gdLst>
                  <a:gd name="T0" fmla="*/ 129 w 434"/>
                  <a:gd name="T1" fmla="*/ 12 h 316"/>
                  <a:gd name="T2" fmla="*/ 134 w 434"/>
                  <a:gd name="T3" fmla="*/ 20 h 316"/>
                  <a:gd name="T4" fmla="*/ 143 w 434"/>
                  <a:gd name="T5" fmla="*/ 31 h 316"/>
                  <a:gd name="T6" fmla="*/ 144 w 434"/>
                  <a:gd name="T7" fmla="*/ 36 h 316"/>
                  <a:gd name="T8" fmla="*/ 134 w 434"/>
                  <a:gd name="T9" fmla="*/ 41 h 316"/>
                  <a:gd name="T10" fmla="*/ 119 w 434"/>
                  <a:gd name="T11" fmla="*/ 48 h 316"/>
                  <a:gd name="T12" fmla="*/ 122 w 434"/>
                  <a:gd name="T13" fmla="*/ 61 h 316"/>
                  <a:gd name="T14" fmla="*/ 129 w 434"/>
                  <a:gd name="T15" fmla="*/ 51 h 316"/>
                  <a:gd name="T16" fmla="*/ 131 w 434"/>
                  <a:gd name="T17" fmla="*/ 56 h 316"/>
                  <a:gd name="T18" fmla="*/ 126 w 434"/>
                  <a:gd name="T19" fmla="*/ 63 h 316"/>
                  <a:gd name="T20" fmla="*/ 134 w 434"/>
                  <a:gd name="T21" fmla="*/ 75 h 316"/>
                  <a:gd name="T22" fmla="*/ 127 w 434"/>
                  <a:gd name="T23" fmla="*/ 75 h 316"/>
                  <a:gd name="T24" fmla="*/ 115 w 434"/>
                  <a:gd name="T25" fmla="*/ 64 h 316"/>
                  <a:gd name="T26" fmla="*/ 124 w 434"/>
                  <a:gd name="T27" fmla="*/ 75 h 316"/>
                  <a:gd name="T28" fmla="*/ 127 w 434"/>
                  <a:gd name="T29" fmla="*/ 88 h 316"/>
                  <a:gd name="T30" fmla="*/ 117 w 434"/>
                  <a:gd name="T31" fmla="*/ 75 h 316"/>
                  <a:gd name="T32" fmla="*/ 112 w 434"/>
                  <a:gd name="T33" fmla="*/ 73 h 316"/>
                  <a:gd name="T34" fmla="*/ 105 w 434"/>
                  <a:gd name="T35" fmla="*/ 76 h 316"/>
                  <a:gd name="T36" fmla="*/ 102 w 434"/>
                  <a:gd name="T37" fmla="*/ 80 h 316"/>
                  <a:gd name="T38" fmla="*/ 100 w 434"/>
                  <a:gd name="T39" fmla="*/ 71 h 316"/>
                  <a:gd name="T40" fmla="*/ 80 w 434"/>
                  <a:gd name="T41" fmla="*/ 66 h 316"/>
                  <a:gd name="T42" fmla="*/ 54 w 434"/>
                  <a:gd name="T43" fmla="*/ 54 h 316"/>
                  <a:gd name="T44" fmla="*/ 31 w 434"/>
                  <a:gd name="T45" fmla="*/ 32 h 316"/>
                  <a:gd name="T46" fmla="*/ 12 w 434"/>
                  <a:gd name="T47" fmla="*/ 22 h 316"/>
                  <a:gd name="T48" fmla="*/ 9 w 434"/>
                  <a:gd name="T49" fmla="*/ 37 h 316"/>
                  <a:gd name="T50" fmla="*/ 3 w 434"/>
                  <a:gd name="T51" fmla="*/ 64 h 316"/>
                  <a:gd name="T52" fmla="*/ 9 w 434"/>
                  <a:gd name="T53" fmla="*/ 93 h 316"/>
                  <a:gd name="T54" fmla="*/ 10 w 434"/>
                  <a:gd name="T55" fmla="*/ 134 h 316"/>
                  <a:gd name="T56" fmla="*/ 9 w 434"/>
                  <a:gd name="T57" fmla="*/ 165 h 316"/>
                  <a:gd name="T58" fmla="*/ 0 w 434"/>
                  <a:gd name="T59" fmla="*/ 182 h 316"/>
                  <a:gd name="T60" fmla="*/ 15 w 434"/>
                  <a:gd name="T61" fmla="*/ 199 h 316"/>
                  <a:gd name="T62" fmla="*/ 24 w 434"/>
                  <a:gd name="T63" fmla="*/ 205 h 316"/>
                  <a:gd name="T64" fmla="*/ 34 w 434"/>
                  <a:gd name="T65" fmla="*/ 212 h 316"/>
                  <a:gd name="T66" fmla="*/ 41 w 434"/>
                  <a:gd name="T67" fmla="*/ 216 h 316"/>
                  <a:gd name="T68" fmla="*/ 49 w 434"/>
                  <a:gd name="T69" fmla="*/ 219 h 316"/>
                  <a:gd name="T70" fmla="*/ 58 w 434"/>
                  <a:gd name="T71" fmla="*/ 214 h 316"/>
                  <a:gd name="T72" fmla="*/ 63 w 434"/>
                  <a:gd name="T73" fmla="*/ 224 h 316"/>
                  <a:gd name="T74" fmla="*/ 65 w 434"/>
                  <a:gd name="T75" fmla="*/ 236 h 316"/>
                  <a:gd name="T76" fmla="*/ 59 w 434"/>
                  <a:gd name="T77" fmla="*/ 248 h 316"/>
                  <a:gd name="T78" fmla="*/ 65 w 434"/>
                  <a:gd name="T79" fmla="*/ 260 h 316"/>
                  <a:gd name="T80" fmla="*/ 65 w 434"/>
                  <a:gd name="T81" fmla="*/ 270 h 316"/>
                  <a:gd name="T82" fmla="*/ 78 w 434"/>
                  <a:gd name="T83" fmla="*/ 273 h 316"/>
                  <a:gd name="T84" fmla="*/ 95 w 434"/>
                  <a:gd name="T85" fmla="*/ 277 h 316"/>
                  <a:gd name="T86" fmla="*/ 114 w 434"/>
                  <a:gd name="T87" fmla="*/ 278 h 316"/>
                  <a:gd name="T88" fmla="*/ 132 w 434"/>
                  <a:gd name="T89" fmla="*/ 280 h 316"/>
                  <a:gd name="T90" fmla="*/ 148 w 434"/>
                  <a:gd name="T91" fmla="*/ 287 h 316"/>
                  <a:gd name="T92" fmla="*/ 163 w 434"/>
                  <a:gd name="T93" fmla="*/ 290 h 316"/>
                  <a:gd name="T94" fmla="*/ 185 w 434"/>
                  <a:gd name="T95" fmla="*/ 294 h 316"/>
                  <a:gd name="T96" fmla="*/ 194 w 434"/>
                  <a:gd name="T97" fmla="*/ 292 h 316"/>
                  <a:gd name="T98" fmla="*/ 204 w 434"/>
                  <a:gd name="T99" fmla="*/ 290 h 316"/>
                  <a:gd name="T100" fmla="*/ 222 w 434"/>
                  <a:gd name="T101" fmla="*/ 285 h 316"/>
                  <a:gd name="T102" fmla="*/ 234 w 434"/>
                  <a:gd name="T103" fmla="*/ 289 h 316"/>
                  <a:gd name="T104" fmla="*/ 244 w 434"/>
                  <a:gd name="T105" fmla="*/ 294 h 316"/>
                  <a:gd name="T106" fmla="*/ 272 w 434"/>
                  <a:gd name="T107" fmla="*/ 290 h 316"/>
                  <a:gd name="T108" fmla="*/ 434 w 434"/>
                  <a:gd name="T109" fmla="*/ 73 h 316"/>
                  <a:gd name="T110" fmla="*/ 127 w 434"/>
                  <a:gd name="T11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4" h="316">
                    <a:moveTo>
                      <a:pt x="127" y="7"/>
                    </a:moveTo>
                    <a:lnTo>
                      <a:pt x="127" y="7"/>
                    </a:lnTo>
                    <a:lnTo>
                      <a:pt x="129" y="8"/>
                    </a:lnTo>
                    <a:lnTo>
                      <a:pt x="129" y="12"/>
                    </a:lnTo>
                    <a:lnTo>
                      <a:pt x="129" y="12"/>
                    </a:lnTo>
                    <a:lnTo>
                      <a:pt x="127" y="14"/>
                    </a:lnTo>
                    <a:lnTo>
                      <a:pt x="127" y="17"/>
                    </a:lnTo>
                    <a:lnTo>
                      <a:pt x="127" y="17"/>
                    </a:lnTo>
                    <a:lnTo>
                      <a:pt x="131" y="19"/>
                    </a:lnTo>
                    <a:lnTo>
                      <a:pt x="134" y="20"/>
                    </a:lnTo>
                    <a:lnTo>
                      <a:pt x="141" y="24"/>
                    </a:lnTo>
                    <a:lnTo>
                      <a:pt x="141" y="24"/>
                    </a:lnTo>
                    <a:lnTo>
                      <a:pt x="144" y="27"/>
                    </a:lnTo>
                    <a:lnTo>
                      <a:pt x="144" y="27"/>
                    </a:lnTo>
                    <a:lnTo>
                      <a:pt x="143" y="31"/>
                    </a:lnTo>
                    <a:lnTo>
                      <a:pt x="141" y="32"/>
                    </a:lnTo>
                    <a:lnTo>
                      <a:pt x="141" y="32"/>
                    </a:lnTo>
                    <a:lnTo>
                      <a:pt x="143" y="34"/>
                    </a:lnTo>
                    <a:lnTo>
                      <a:pt x="144" y="36"/>
                    </a:lnTo>
                    <a:lnTo>
                      <a:pt x="144" y="36"/>
                    </a:lnTo>
                    <a:lnTo>
                      <a:pt x="144" y="39"/>
                    </a:lnTo>
                    <a:lnTo>
                      <a:pt x="143" y="42"/>
                    </a:lnTo>
                    <a:lnTo>
                      <a:pt x="143" y="42"/>
                    </a:lnTo>
                    <a:lnTo>
                      <a:pt x="138" y="41"/>
                    </a:lnTo>
                    <a:lnTo>
                      <a:pt x="134" y="41"/>
                    </a:lnTo>
                    <a:lnTo>
                      <a:pt x="131" y="41"/>
                    </a:lnTo>
                    <a:lnTo>
                      <a:pt x="131" y="41"/>
                    </a:lnTo>
                    <a:lnTo>
                      <a:pt x="124" y="42"/>
                    </a:lnTo>
                    <a:lnTo>
                      <a:pt x="119" y="48"/>
                    </a:lnTo>
                    <a:lnTo>
                      <a:pt x="119" y="48"/>
                    </a:lnTo>
                    <a:lnTo>
                      <a:pt x="117" y="54"/>
                    </a:lnTo>
                    <a:lnTo>
                      <a:pt x="117" y="58"/>
                    </a:lnTo>
                    <a:lnTo>
                      <a:pt x="119" y="59"/>
                    </a:lnTo>
                    <a:lnTo>
                      <a:pt x="119" y="59"/>
                    </a:lnTo>
                    <a:lnTo>
                      <a:pt x="122" y="61"/>
                    </a:lnTo>
                    <a:lnTo>
                      <a:pt x="124" y="59"/>
                    </a:lnTo>
                    <a:lnTo>
                      <a:pt x="126" y="54"/>
                    </a:lnTo>
                    <a:lnTo>
                      <a:pt x="126" y="54"/>
                    </a:lnTo>
                    <a:lnTo>
                      <a:pt x="127" y="53"/>
                    </a:lnTo>
                    <a:lnTo>
                      <a:pt x="129" y="51"/>
                    </a:lnTo>
                    <a:lnTo>
                      <a:pt x="129" y="51"/>
                    </a:lnTo>
                    <a:lnTo>
                      <a:pt x="131" y="51"/>
                    </a:lnTo>
                    <a:lnTo>
                      <a:pt x="131" y="53"/>
                    </a:lnTo>
                    <a:lnTo>
                      <a:pt x="131" y="53"/>
                    </a:lnTo>
                    <a:lnTo>
                      <a:pt x="131" y="56"/>
                    </a:lnTo>
                    <a:lnTo>
                      <a:pt x="129" y="58"/>
                    </a:lnTo>
                    <a:lnTo>
                      <a:pt x="129" y="58"/>
                    </a:lnTo>
                    <a:lnTo>
                      <a:pt x="127" y="61"/>
                    </a:lnTo>
                    <a:lnTo>
                      <a:pt x="126" y="63"/>
                    </a:lnTo>
                    <a:lnTo>
                      <a:pt x="126" y="63"/>
                    </a:lnTo>
                    <a:lnTo>
                      <a:pt x="126" y="64"/>
                    </a:lnTo>
                    <a:lnTo>
                      <a:pt x="129" y="66"/>
                    </a:lnTo>
                    <a:lnTo>
                      <a:pt x="132" y="70"/>
                    </a:lnTo>
                    <a:lnTo>
                      <a:pt x="132" y="70"/>
                    </a:lnTo>
                    <a:lnTo>
                      <a:pt x="134" y="75"/>
                    </a:lnTo>
                    <a:lnTo>
                      <a:pt x="134" y="76"/>
                    </a:lnTo>
                    <a:lnTo>
                      <a:pt x="132" y="76"/>
                    </a:lnTo>
                    <a:lnTo>
                      <a:pt x="132" y="76"/>
                    </a:lnTo>
                    <a:lnTo>
                      <a:pt x="129" y="76"/>
                    </a:lnTo>
                    <a:lnTo>
                      <a:pt x="127" y="75"/>
                    </a:lnTo>
                    <a:lnTo>
                      <a:pt x="124" y="70"/>
                    </a:lnTo>
                    <a:lnTo>
                      <a:pt x="124" y="70"/>
                    </a:lnTo>
                    <a:lnTo>
                      <a:pt x="121" y="66"/>
                    </a:lnTo>
                    <a:lnTo>
                      <a:pt x="117" y="64"/>
                    </a:lnTo>
                    <a:lnTo>
                      <a:pt x="115" y="64"/>
                    </a:lnTo>
                    <a:lnTo>
                      <a:pt x="115" y="64"/>
                    </a:lnTo>
                    <a:lnTo>
                      <a:pt x="117" y="66"/>
                    </a:lnTo>
                    <a:lnTo>
                      <a:pt x="119" y="70"/>
                    </a:lnTo>
                    <a:lnTo>
                      <a:pt x="119" y="70"/>
                    </a:lnTo>
                    <a:lnTo>
                      <a:pt x="124" y="75"/>
                    </a:lnTo>
                    <a:lnTo>
                      <a:pt x="124" y="75"/>
                    </a:lnTo>
                    <a:lnTo>
                      <a:pt x="127" y="81"/>
                    </a:lnTo>
                    <a:lnTo>
                      <a:pt x="127" y="85"/>
                    </a:lnTo>
                    <a:lnTo>
                      <a:pt x="127" y="88"/>
                    </a:lnTo>
                    <a:lnTo>
                      <a:pt x="127" y="88"/>
                    </a:lnTo>
                    <a:lnTo>
                      <a:pt x="124" y="87"/>
                    </a:lnTo>
                    <a:lnTo>
                      <a:pt x="121" y="83"/>
                    </a:lnTo>
                    <a:lnTo>
                      <a:pt x="121" y="83"/>
                    </a:lnTo>
                    <a:lnTo>
                      <a:pt x="119" y="80"/>
                    </a:lnTo>
                    <a:lnTo>
                      <a:pt x="117" y="75"/>
                    </a:lnTo>
                    <a:lnTo>
                      <a:pt x="117" y="75"/>
                    </a:lnTo>
                    <a:lnTo>
                      <a:pt x="115" y="76"/>
                    </a:lnTo>
                    <a:lnTo>
                      <a:pt x="114" y="75"/>
                    </a:lnTo>
                    <a:lnTo>
                      <a:pt x="114" y="75"/>
                    </a:lnTo>
                    <a:lnTo>
                      <a:pt x="112" y="73"/>
                    </a:lnTo>
                    <a:lnTo>
                      <a:pt x="109" y="71"/>
                    </a:lnTo>
                    <a:lnTo>
                      <a:pt x="109" y="71"/>
                    </a:lnTo>
                    <a:lnTo>
                      <a:pt x="107" y="73"/>
                    </a:lnTo>
                    <a:lnTo>
                      <a:pt x="105" y="73"/>
                    </a:lnTo>
                    <a:lnTo>
                      <a:pt x="105" y="76"/>
                    </a:lnTo>
                    <a:lnTo>
                      <a:pt x="105" y="80"/>
                    </a:lnTo>
                    <a:lnTo>
                      <a:pt x="104" y="81"/>
                    </a:lnTo>
                    <a:lnTo>
                      <a:pt x="104" y="81"/>
                    </a:lnTo>
                    <a:lnTo>
                      <a:pt x="102" y="81"/>
                    </a:lnTo>
                    <a:lnTo>
                      <a:pt x="102" y="80"/>
                    </a:lnTo>
                    <a:lnTo>
                      <a:pt x="102" y="78"/>
                    </a:lnTo>
                    <a:lnTo>
                      <a:pt x="102" y="78"/>
                    </a:lnTo>
                    <a:lnTo>
                      <a:pt x="102" y="75"/>
                    </a:lnTo>
                    <a:lnTo>
                      <a:pt x="100" y="71"/>
                    </a:lnTo>
                    <a:lnTo>
                      <a:pt x="100" y="71"/>
                    </a:lnTo>
                    <a:lnTo>
                      <a:pt x="97" y="70"/>
                    </a:lnTo>
                    <a:lnTo>
                      <a:pt x="93" y="68"/>
                    </a:lnTo>
                    <a:lnTo>
                      <a:pt x="87" y="68"/>
                    </a:lnTo>
                    <a:lnTo>
                      <a:pt x="87" y="68"/>
                    </a:lnTo>
                    <a:lnTo>
                      <a:pt x="80" y="66"/>
                    </a:lnTo>
                    <a:lnTo>
                      <a:pt x="75" y="63"/>
                    </a:lnTo>
                    <a:lnTo>
                      <a:pt x="75" y="63"/>
                    </a:lnTo>
                    <a:lnTo>
                      <a:pt x="61" y="59"/>
                    </a:lnTo>
                    <a:lnTo>
                      <a:pt x="61" y="59"/>
                    </a:lnTo>
                    <a:lnTo>
                      <a:pt x="54" y="54"/>
                    </a:lnTo>
                    <a:lnTo>
                      <a:pt x="49" y="49"/>
                    </a:lnTo>
                    <a:lnTo>
                      <a:pt x="49" y="49"/>
                    </a:lnTo>
                    <a:lnTo>
                      <a:pt x="37" y="39"/>
                    </a:lnTo>
                    <a:lnTo>
                      <a:pt x="37" y="39"/>
                    </a:lnTo>
                    <a:lnTo>
                      <a:pt x="31" y="32"/>
                    </a:lnTo>
                    <a:lnTo>
                      <a:pt x="22" y="24"/>
                    </a:lnTo>
                    <a:lnTo>
                      <a:pt x="22" y="24"/>
                    </a:lnTo>
                    <a:lnTo>
                      <a:pt x="19" y="22"/>
                    </a:lnTo>
                    <a:lnTo>
                      <a:pt x="15" y="20"/>
                    </a:lnTo>
                    <a:lnTo>
                      <a:pt x="12" y="22"/>
                    </a:lnTo>
                    <a:lnTo>
                      <a:pt x="10" y="25"/>
                    </a:lnTo>
                    <a:lnTo>
                      <a:pt x="10" y="25"/>
                    </a:lnTo>
                    <a:lnTo>
                      <a:pt x="9" y="31"/>
                    </a:lnTo>
                    <a:lnTo>
                      <a:pt x="9" y="37"/>
                    </a:lnTo>
                    <a:lnTo>
                      <a:pt x="9" y="37"/>
                    </a:lnTo>
                    <a:lnTo>
                      <a:pt x="5" y="48"/>
                    </a:lnTo>
                    <a:lnTo>
                      <a:pt x="5" y="48"/>
                    </a:lnTo>
                    <a:lnTo>
                      <a:pt x="3" y="56"/>
                    </a:lnTo>
                    <a:lnTo>
                      <a:pt x="3" y="64"/>
                    </a:lnTo>
                    <a:lnTo>
                      <a:pt x="3" y="64"/>
                    </a:lnTo>
                    <a:lnTo>
                      <a:pt x="5" y="71"/>
                    </a:lnTo>
                    <a:lnTo>
                      <a:pt x="7" y="80"/>
                    </a:lnTo>
                    <a:lnTo>
                      <a:pt x="7" y="80"/>
                    </a:lnTo>
                    <a:lnTo>
                      <a:pt x="9" y="87"/>
                    </a:lnTo>
                    <a:lnTo>
                      <a:pt x="9" y="93"/>
                    </a:lnTo>
                    <a:lnTo>
                      <a:pt x="10" y="109"/>
                    </a:lnTo>
                    <a:lnTo>
                      <a:pt x="10" y="109"/>
                    </a:lnTo>
                    <a:lnTo>
                      <a:pt x="10" y="122"/>
                    </a:lnTo>
                    <a:lnTo>
                      <a:pt x="10" y="134"/>
                    </a:lnTo>
                    <a:lnTo>
                      <a:pt x="10" y="134"/>
                    </a:lnTo>
                    <a:lnTo>
                      <a:pt x="10" y="151"/>
                    </a:lnTo>
                    <a:lnTo>
                      <a:pt x="10" y="151"/>
                    </a:lnTo>
                    <a:lnTo>
                      <a:pt x="10" y="158"/>
                    </a:lnTo>
                    <a:lnTo>
                      <a:pt x="9" y="165"/>
                    </a:lnTo>
                    <a:lnTo>
                      <a:pt x="9" y="165"/>
                    </a:lnTo>
                    <a:lnTo>
                      <a:pt x="3" y="173"/>
                    </a:lnTo>
                    <a:lnTo>
                      <a:pt x="3" y="173"/>
                    </a:lnTo>
                    <a:lnTo>
                      <a:pt x="2" y="177"/>
                    </a:lnTo>
                    <a:lnTo>
                      <a:pt x="0" y="182"/>
                    </a:lnTo>
                    <a:lnTo>
                      <a:pt x="0" y="182"/>
                    </a:lnTo>
                    <a:lnTo>
                      <a:pt x="2" y="188"/>
                    </a:lnTo>
                    <a:lnTo>
                      <a:pt x="5" y="193"/>
                    </a:lnTo>
                    <a:lnTo>
                      <a:pt x="5" y="193"/>
                    </a:lnTo>
                    <a:lnTo>
                      <a:pt x="9" y="197"/>
                    </a:lnTo>
                    <a:lnTo>
                      <a:pt x="15" y="199"/>
                    </a:lnTo>
                    <a:lnTo>
                      <a:pt x="15" y="199"/>
                    </a:lnTo>
                    <a:lnTo>
                      <a:pt x="19" y="199"/>
                    </a:lnTo>
                    <a:lnTo>
                      <a:pt x="20" y="200"/>
                    </a:lnTo>
                    <a:lnTo>
                      <a:pt x="24" y="205"/>
                    </a:lnTo>
                    <a:lnTo>
                      <a:pt x="24" y="205"/>
                    </a:lnTo>
                    <a:lnTo>
                      <a:pt x="29" y="209"/>
                    </a:lnTo>
                    <a:lnTo>
                      <a:pt x="29" y="209"/>
                    </a:lnTo>
                    <a:lnTo>
                      <a:pt x="29" y="209"/>
                    </a:lnTo>
                    <a:lnTo>
                      <a:pt x="29" y="209"/>
                    </a:lnTo>
                    <a:lnTo>
                      <a:pt x="34" y="212"/>
                    </a:lnTo>
                    <a:lnTo>
                      <a:pt x="34" y="212"/>
                    </a:lnTo>
                    <a:lnTo>
                      <a:pt x="37" y="212"/>
                    </a:lnTo>
                    <a:lnTo>
                      <a:pt x="37" y="212"/>
                    </a:lnTo>
                    <a:lnTo>
                      <a:pt x="41" y="216"/>
                    </a:lnTo>
                    <a:lnTo>
                      <a:pt x="41" y="216"/>
                    </a:lnTo>
                    <a:lnTo>
                      <a:pt x="44" y="217"/>
                    </a:lnTo>
                    <a:lnTo>
                      <a:pt x="44" y="217"/>
                    </a:lnTo>
                    <a:lnTo>
                      <a:pt x="48" y="219"/>
                    </a:lnTo>
                    <a:lnTo>
                      <a:pt x="48" y="219"/>
                    </a:lnTo>
                    <a:lnTo>
                      <a:pt x="49" y="219"/>
                    </a:lnTo>
                    <a:lnTo>
                      <a:pt x="51" y="217"/>
                    </a:lnTo>
                    <a:lnTo>
                      <a:pt x="53" y="214"/>
                    </a:lnTo>
                    <a:lnTo>
                      <a:pt x="53" y="214"/>
                    </a:lnTo>
                    <a:lnTo>
                      <a:pt x="56" y="212"/>
                    </a:lnTo>
                    <a:lnTo>
                      <a:pt x="58" y="214"/>
                    </a:lnTo>
                    <a:lnTo>
                      <a:pt x="61" y="217"/>
                    </a:lnTo>
                    <a:lnTo>
                      <a:pt x="61" y="217"/>
                    </a:lnTo>
                    <a:lnTo>
                      <a:pt x="63" y="221"/>
                    </a:lnTo>
                    <a:lnTo>
                      <a:pt x="63" y="224"/>
                    </a:lnTo>
                    <a:lnTo>
                      <a:pt x="63" y="224"/>
                    </a:lnTo>
                    <a:lnTo>
                      <a:pt x="61" y="227"/>
                    </a:lnTo>
                    <a:lnTo>
                      <a:pt x="59" y="229"/>
                    </a:lnTo>
                    <a:lnTo>
                      <a:pt x="59" y="229"/>
                    </a:lnTo>
                    <a:lnTo>
                      <a:pt x="61" y="233"/>
                    </a:lnTo>
                    <a:lnTo>
                      <a:pt x="65" y="236"/>
                    </a:lnTo>
                    <a:lnTo>
                      <a:pt x="65" y="236"/>
                    </a:lnTo>
                    <a:lnTo>
                      <a:pt x="65" y="239"/>
                    </a:lnTo>
                    <a:lnTo>
                      <a:pt x="61" y="244"/>
                    </a:lnTo>
                    <a:lnTo>
                      <a:pt x="61" y="244"/>
                    </a:lnTo>
                    <a:lnTo>
                      <a:pt x="59" y="248"/>
                    </a:lnTo>
                    <a:lnTo>
                      <a:pt x="59" y="251"/>
                    </a:lnTo>
                    <a:lnTo>
                      <a:pt x="59" y="251"/>
                    </a:lnTo>
                    <a:lnTo>
                      <a:pt x="61" y="255"/>
                    </a:lnTo>
                    <a:lnTo>
                      <a:pt x="65" y="260"/>
                    </a:lnTo>
                    <a:lnTo>
                      <a:pt x="65" y="260"/>
                    </a:lnTo>
                    <a:lnTo>
                      <a:pt x="65" y="265"/>
                    </a:lnTo>
                    <a:lnTo>
                      <a:pt x="65" y="265"/>
                    </a:lnTo>
                    <a:lnTo>
                      <a:pt x="65" y="268"/>
                    </a:lnTo>
                    <a:lnTo>
                      <a:pt x="65" y="268"/>
                    </a:lnTo>
                    <a:lnTo>
                      <a:pt x="65" y="270"/>
                    </a:lnTo>
                    <a:lnTo>
                      <a:pt x="68" y="272"/>
                    </a:lnTo>
                    <a:lnTo>
                      <a:pt x="68" y="272"/>
                    </a:lnTo>
                    <a:lnTo>
                      <a:pt x="75" y="272"/>
                    </a:lnTo>
                    <a:lnTo>
                      <a:pt x="75" y="272"/>
                    </a:lnTo>
                    <a:lnTo>
                      <a:pt x="78" y="273"/>
                    </a:lnTo>
                    <a:lnTo>
                      <a:pt x="82" y="275"/>
                    </a:lnTo>
                    <a:lnTo>
                      <a:pt x="82" y="275"/>
                    </a:lnTo>
                    <a:lnTo>
                      <a:pt x="85" y="278"/>
                    </a:lnTo>
                    <a:lnTo>
                      <a:pt x="88" y="278"/>
                    </a:lnTo>
                    <a:lnTo>
                      <a:pt x="95" y="277"/>
                    </a:lnTo>
                    <a:lnTo>
                      <a:pt x="95" y="277"/>
                    </a:lnTo>
                    <a:lnTo>
                      <a:pt x="102" y="278"/>
                    </a:lnTo>
                    <a:lnTo>
                      <a:pt x="102" y="278"/>
                    </a:lnTo>
                    <a:lnTo>
                      <a:pt x="107" y="278"/>
                    </a:lnTo>
                    <a:lnTo>
                      <a:pt x="114" y="278"/>
                    </a:lnTo>
                    <a:lnTo>
                      <a:pt x="114" y="278"/>
                    </a:lnTo>
                    <a:lnTo>
                      <a:pt x="119" y="280"/>
                    </a:lnTo>
                    <a:lnTo>
                      <a:pt x="126" y="282"/>
                    </a:lnTo>
                    <a:lnTo>
                      <a:pt x="126" y="282"/>
                    </a:lnTo>
                    <a:lnTo>
                      <a:pt x="132" y="280"/>
                    </a:lnTo>
                    <a:lnTo>
                      <a:pt x="134" y="280"/>
                    </a:lnTo>
                    <a:lnTo>
                      <a:pt x="138" y="282"/>
                    </a:lnTo>
                    <a:lnTo>
                      <a:pt x="138" y="282"/>
                    </a:lnTo>
                    <a:lnTo>
                      <a:pt x="143" y="285"/>
                    </a:lnTo>
                    <a:lnTo>
                      <a:pt x="148" y="287"/>
                    </a:lnTo>
                    <a:lnTo>
                      <a:pt x="148" y="287"/>
                    </a:lnTo>
                    <a:lnTo>
                      <a:pt x="158" y="290"/>
                    </a:lnTo>
                    <a:lnTo>
                      <a:pt x="158" y="290"/>
                    </a:lnTo>
                    <a:lnTo>
                      <a:pt x="163" y="290"/>
                    </a:lnTo>
                    <a:lnTo>
                      <a:pt x="163" y="290"/>
                    </a:lnTo>
                    <a:lnTo>
                      <a:pt x="170" y="290"/>
                    </a:lnTo>
                    <a:lnTo>
                      <a:pt x="177" y="290"/>
                    </a:lnTo>
                    <a:lnTo>
                      <a:pt x="177" y="290"/>
                    </a:lnTo>
                    <a:lnTo>
                      <a:pt x="183" y="292"/>
                    </a:lnTo>
                    <a:lnTo>
                      <a:pt x="185" y="294"/>
                    </a:lnTo>
                    <a:lnTo>
                      <a:pt x="188" y="294"/>
                    </a:lnTo>
                    <a:lnTo>
                      <a:pt x="188" y="294"/>
                    </a:lnTo>
                    <a:lnTo>
                      <a:pt x="192" y="292"/>
                    </a:lnTo>
                    <a:lnTo>
                      <a:pt x="194" y="292"/>
                    </a:lnTo>
                    <a:lnTo>
                      <a:pt x="194" y="292"/>
                    </a:lnTo>
                    <a:lnTo>
                      <a:pt x="197" y="292"/>
                    </a:lnTo>
                    <a:lnTo>
                      <a:pt x="199" y="294"/>
                    </a:lnTo>
                    <a:lnTo>
                      <a:pt x="199" y="294"/>
                    </a:lnTo>
                    <a:lnTo>
                      <a:pt x="202" y="292"/>
                    </a:lnTo>
                    <a:lnTo>
                      <a:pt x="204" y="290"/>
                    </a:lnTo>
                    <a:lnTo>
                      <a:pt x="204" y="290"/>
                    </a:lnTo>
                    <a:lnTo>
                      <a:pt x="207" y="289"/>
                    </a:lnTo>
                    <a:lnTo>
                      <a:pt x="209" y="289"/>
                    </a:lnTo>
                    <a:lnTo>
                      <a:pt x="209" y="289"/>
                    </a:lnTo>
                    <a:lnTo>
                      <a:pt x="222" y="285"/>
                    </a:lnTo>
                    <a:lnTo>
                      <a:pt x="222" y="285"/>
                    </a:lnTo>
                    <a:lnTo>
                      <a:pt x="226" y="285"/>
                    </a:lnTo>
                    <a:lnTo>
                      <a:pt x="227" y="289"/>
                    </a:lnTo>
                    <a:lnTo>
                      <a:pt x="227" y="289"/>
                    </a:lnTo>
                    <a:lnTo>
                      <a:pt x="234" y="289"/>
                    </a:lnTo>
                    <a:lnTo>
                      <a:pt x="234" y="289"/>
                    </a:lnTo>
                    <a:lnTo>
                      <a:pt x="238" y="292"/>
                    </a:lnTo>
                    <a:lnTo>
                      <a:pt x="238" y="292"/>
                    </a:lnTo>
                    <a:lnTo>
                      <a:pt x="244" y="294"/>
                    </a:lnTo>
                    <a:lnTo>
                      <a:pt x="244" y="294"/>
                    </a:lnTo>
                    <a:lnTo>
                      <a:pt x="250" y="295"/>
                    </a:lnTo>
                    <a:lnTo>
                      <a:pt x="256" y="295"/>
                    </a:lnTo>
                    <a:lnTo>
                      <a:pt x="256" y="295"/>
                    </a:lnTo>
                    <a:lnTo>
                      <a:pt x="266" y="292"/>
                    </a:lnTo>
                    <a:lnTo>
                      <a:pt x="272" y="290"/>
                    </a:lnTo>
                    <a:lnTo>
                      <a:pt x="275" y="292"/>
                    </a:lnTo>
                    <a:lnTo>
                      <a:pt x="277" y="292"/>
                    </a:lnTo>
                    <a:lnTo>
                      <a:pt x="389" y="316"/>
                    </a:lnTo>
                    <a:lnTo>
                      <a:pt x="389" y="314"/>
                    </a:lnTo>
                    <a:lnTo>
                      <a:pt x="434" y="73"/>
                    </a:lnTo>
                    <a:lnTo>
                      <a:pt x="434" y="73"/>
                    </a:lnTo>
                    <a:lnTo>
                      <a:pt x="304" y="46"/>
                    </a:lnTo>
                    <a:lnTo>
                      <a:pt x="207" y="22"/>
                    </a:lnTo>
                    <a:lnTo>
                      <a:pt x="148" y="7"/>
                    </a:lnTo>
                    <a:lnTo>
                      <a:pt x="127" y="0"/>
                    </a:lnTo>
                    <a:lnTo>
                      <a:pt x="127" y="0"/>
                    </a:lnTo>
                    <a:lnTo>
                      <a:pt x="126" y="3"/>
                    </a:lnTo>
                    <a:lnTo>
                      <a:pt x="127" y="7"/>
                    </a:lnTo>
                    <a:lnTo>
                      <a:pt x="127" y="7"/>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7" name="Freeform 67">
                <a:extLst>
                  <a:ext uri="{FF2B5EF4-FFF2-40B4-BE49-F238E27FC236}">
                    <a16:creationId xmlns:a16="http://schemas.microsoft.com/office/drawing/2014/main" id="{1C9007D5-5920-2746-BE12-E805EF40933C}"/>
                  </a:ext>
                </a:extLst>
              </p:cNvPr>
              <p:cNvSpPr>
                <a:spLocks/>
              </p:cNvSpPr>
              <p:nvPr/>
            </p:nvSpPr>
            <p:spPr bwMode="auto">
              <a:xfrm>
                <a:off x="5621338" y="1771651"/>
                <a:ext cx="747712" cy="595313"/>
              </a:xfrm>
              <a:custGeom>
                <a:avLst/>
                <a:gdLst>
                  <a:gd name="T0" fmla="*/ 349 w 471"/>
                  <a:gd name="T1" fmla="*/ 33 h 375"/>
                  <a:gd name="T2" fmla="*/ 349 w 471"/>
                  <a:gd name="T3" fmla="*/ 33 h 375"/>
                  <a:gd name="T4" fmla="*/ 273 w 471"/>
                  <a:gd name="T5" fmla="*/ 27 h 375"/>
                  <a:gd name="T6" fmla="*/ 191 w 471"/>
                  <a:gd name="T7" fmla="*/ 18 h 375"/>
                  <a:gd name="T8" fmla="*/ 40 w 471"/>
                  <a:gd name="T9" fmla="*/ 0 h 375"/>
                  <a:gd name="T10" fmla="*/ 0 w 471"/>
                  <a:gd name="T11" fmla="*/ 336 h 375"/>
                  <a:gd name="T12" fmla="*/ 0 w 471"/>
                  <a:gd name="T13" fmla="*/ 336 h 375"/>
                  <a:gd name="T14" fmla="*/ 100 w 471"/>
                  <a:gd name="T15" fmla="*/ 347 h 375"/>
                  <a:gd name="T16" fmla="*/ 200 w 471"/>
                  <a:gd name="T17" fmla="*/ 356 h 375"/>
                  <a:gd name="T18" fmla="*/ 297 w 471"/>
                  <a:gd name="T19" fmla="*/ 364 h 375"/>
                  <a:gd name="T20" fmla="*/ 392 w 471"/>
                  <a:gd name="T21" fmla="*/ 371 h 375"/>
                  <a:gd name="T22" fmla="*/ 392 w 471"/>
                  <a:gd name="T23" fmla="*/ 371 h 375"/>
                  <a:gd name="T24" fmla="*/ 454 w 471"/>
                  <a:gd name="T25" fmla="*/ 375 h 375"/>
                  <a:gd name="T26" fmla="*/ 466 w 471"/>
                  <a:gd name="T27" fmla="*/ 123 h 375"/>
                  <a:gd name="T28" fmla="*/ 471 w 471"/>
                  <a:gd name="T29" fmla="*/ 37 h 375"/>
                  <a:gd name="T30" fmla="*/ 471 w 471"/>
                  <a:gd name="T31" fmla="*/ 37 h 375"/>
                  <a:gd name="T32" fmla="*/ 446 w 471"/>
                  <a:gd name="T33" fmla="*/ 37 h 375"/>
                  <a:gd name="T34" fmla="*/ 417 w 471"/>
                  <a:gd name="T35" fmla="*/ 37 h 375"/>
                  <a:gd name="T36" fmla="*/ 349 w 471"/>
                  <a:gd name="T37" fmla="*/ 33 h 375"/>
                  <a:gd name="T38" fmla="*/ 349 w 471"/>
                  <a:gd name="T39" fmla="*/ 3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1" h="375">
                    <a:moveTo>
                      <a:pt x="349" y="33"/>
                    </a:moveTo>
                    <a:lnTo>
                      <a:pt x="349" y="33"/>
                    </a:lnTo>
                    <a:lnTo>
                      <a:pt x="273" y="27"/>
                    </a:lnTo>
                    <a:lnTo>
                      <a:pt x="191" y="18"/>
                    </a:lnTo>
                    <a:lnTo>
                      <a:pt x="40" y="0"/>
                    </a:lnTo>
                    <a:lnTo>
                      <a:pt x="0" y="336"/>
                    </a:lnTo>
                    <a:lnTo>
                      <a:pt x="0" y="336"/>
                    </a:lnTo>
                    <a:lnTo>
                      <a:pt x="100" y="347"/>
                    </a:lnTo>
                    <a:lnTo>
                      <a:pt x="200" y="356"/>
                    </a:lnTo>
                    <a:lnTo>
                      <a:pt x="297" y="364"/>
                    </a:lnTo>
                    <a:lnTo>
                      <a:pt x="392" y="371"/>
                    </a:lnTo>
                    <a:lnTo>
                      <a:pt x="392" y="371"/>
                    </a:lnTo>
                    <a:lnTo>
                      <a:pt x="454" y="375"/>
                    </a:lnTo>
                    <a:lnTo>
                      <a:pt x="466" y="123"/>
                    </a:lnTo>
                    <a:lnTo>
                      <a:pt x="471" y="37"/>
                    </a:lnTo>
                    <a:lnTo>
                      <a:pt x="471" y="37"/>
                    </a:lnTo>
                    <a:lnTo>
                      <a:pt x="446" y="37"/>
                    </a:lnTo>
                    <a:lnTo>
                      <a:pt x="417" y="37"/>
                    </a:lnTo>
                    <a:lnTo>
                      <a:pt x="349" y="33"/>
                    </a:lnTo>
                    <a:lnTo>
                      <a:pt x="349" y="33"/>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68" name="Freeform 68">
                <a:extLst>
                  <a:ext uri="{FF2B5EF4-FFF2-40B4-BE49-F238E27FC236}">
                    <a16:creationId xmlns:a16="http://schemas.microsoft.com/office/drawing/2014/main" id="{02474479-966C-A847-8507-F454C969353E}"/>
                  </a:ext>
                </a:extLst>
              </p:cNvPr>
              <p:cNvSpPr>
                <a:spLocks/>
              </p:cNvSpPr>
              <p:nvPr/>
            </p:nvSpPr>
            <p:spPr bwMode="auto">
              <a:xfrm>
                <a:off x="7458075" y="2614613"/>
                <a:ext cx="341311" cy="657225"/>
              </a:xfrm>
              <a:custGeom>
                <a:avLst/>
                <a:gdLst>
                  <a:gd name="T0" fmla="*/ 214 w 215"/>
                  <a:gd name="T1" fmla="*/ 265 h 414"/>
                  <a:gd name="T2" fmla="*/ 212 w 215"/>
                  <a:gd name="T3" fmla="*/ 176 h 414"/>
                  <a:gd name="T4" fmla="*/ 210 w 215"/>
                  <a:gd name="T5" fmla="*/ 119 h 414"/>
                  <a:gd name="T6" fmla="*/ 210 w 215"/>
                  <a:gd name="T7" fmla="*/ 34 h 414"/>
                  <a:gd name="T8" fmla="*/ 212 w 215"/>
                  <a:gd name="T9" fmla="*/ 10 h 414"/>
                  <a:gd name="T10" fmla="*/ 73 w 215"/>
                  <a:gd name="T11" fmla="*/ 10 h 414"/>
                  <a:gd name="T12" fmla="*/ 63 w 215"/>
                  <a:gd name="T13" fmla="*/ 41 h 414"/>
                  <a:gd name="T14" fmla="*/ 56 w 215"/>
                  <a:gd name="T15" fmla="*/ 42 h 414"/>
                  <a:gd name="T16" fmla="*/ 49 w 215"/>
                  <a:gd name="T17" fmla="*/ 66 h 414"/>
                  <a:gd name="T18" fmla="*/ 42 w 215"/>
                  <a:gd name="T19" fmla="*/ 66 h 414"/>
                  <a:gd name="T20" fmla="*/ 36 w 215"/>
                  <a:gd name="T21" fmla="*/ 73 h 414"/>
                  <a:gd name="T22" fmla="*/ 34 w 215"/>
                  <a:gd name="T23" fmla="*/ 88 h 414"/>
                  <a:gd name="T24" fmla="*/ 25 w 215"/>
                  <a:gd name="T25" fmla="*/ 100 h 414"/>
                  <a:gd name="T26" fmla="*/ 22 w 215"/>
                  <a:gd name="T27" fmla="*/ 117 h 414"/>
                  <a:gd name="T28" fmla="*/ 12 w 215"/>
                  <a:gd name="T29" fmla="*/ 141 h 414"/>
                  <a:gd name="T30" fmla="*/ 24 w 215"/>
                  <a:gd name="T31" fmla="*/ 136 h 414"/>
                  <a:gd name="T32" fmla="*/ 25 w 215"/>
                  <a:gd name="T33" fmla="*/ 142 h 414"/>
                  <a:gd name="T34" fmla="*/ 24 w 215"/>
                  <a:gd name="T35" fmla="*/ 158 h 414"/>
                  <a:gd name="T36" fmla="*/ 24 w 215"/>
                  <a:gd name="T37" fmla="*/ 171 h 414"/>
                  <a:gd name="T38" fmla="*/ 24 w 215"/>
                  <a:gd name="T39" fmla="*/ 178 h 414"/>
                  <a:gd name="T40" fmla="*/ 32 w 215"/>
                  <a:gd name="T41" fmla="*/ 183 h 414"/>
                  <a:gd name="T42" fmla="*/ 27 w 215"/>
                  <a:gd name="T43" fmla="*/ 193 h 414"/>
                  <a:gd name="T44" fmla="*/ 30 w 215"/>
                  <a:gd name="T45" fmla="*/ 212 h 414"/>
                  <a:gd name="T46" fmla="*/ 42 w 215"/>
                  <a:gd name="T47" fmla="*/ 214 h 414"/>
                  <a:gd name="T48" fmla="*/ 36 w 215"/>
                  <a:gd name="T49" fmla="*/ 231 h 414"/>
                  <a:gd name="T50" fmla="*/ 39 w 215"/>
                  <a:gd name="T51" fmla="*/ 241 h 414"/>
                  <a:gd name="T52" fmla="*/ 32 w 215"/>
                  <a:gd name="T53" fmla="*/ 253 h 414"/>
                  <a:gd name="T54" fmla="*/ 27 w 215"/>
                  <a:gd name="T55" fmla="*/ 263 h 414"/>
                  <a:gd name="T56" fmla="*/ 20 w 215"/>
                  <a:gd name="T57" fmla="*/ 273 h 414"/>
                  <a:gd name="T58" fmla="*/ 14 w 215"/>
                  <a:gd name="T59" fmla="*/ 278 h 414"/>
                  <a:gd name="T60" fmla="*/ 15 w 215"/>
                  <a:gd name="T61" fmla="*/ 287 h 414"/>
                  <a:gd name="T62" fmla="*/ 7 w 215"/>
                  <a:gd name="T63" fmla="*/ 295 h 414"/>
                  <a:gd name="T64" fmla="*/ 10 w 215"/>
                  <a:gd name="T65" fmla="*/ 302 h 414"/>
                  <a:gd name="T66" fmla="*/ 5 w 215"/>
                  <a:gd name="T67" fmla="*/ 310 h 414"/>
                  <a:gd name="T68" fmla="*/ 0 w 215"/>
                  <a:gd name="T69" fmla="*/ 324 h 414"/>
                  <a:gd name="T70" fmla="*/ 2 w 215"/>
                  <a:gd name="T71" fmla="*/ 348 h 414"/>
                  <a:gd name="T72" fmla="*/ 63 w 215"/>
                  <a:gd name="T73" fmla="*/ 344 h 414"/>
                  <a:gd name="T74" fmla="*/ 124 w 215"/>
                  <a:gd name="T75" fmla="*/ 339 h 414"/>
                  <a:gd name="T76" fmla="*/ 124 w 215"/>
                  <a:gd name="T77" fmla="*/ 356 h 414"/>
                  <a:gd name="T78" fmla="*/ 125 w 215"/>
                  <a:gd name="T79" fmla="*/ 375 h 414"/>
                  <a:gd name="T80" fmla="*/ 139 w 215"/>
                  <a:gd name="T81" fmla="*/ 388 h 414"/>
                  <a:gd name="T82" fmla="*/ 144 w 215"/>
                  <a:gd name="T83" fmla="*/ 402 h 414"/>
                  <a:gd name="T84" fmla="*/ 151 w 215"/>
                  <a:gd name="T85" fmla="*/ 407 h 414"/>
                  <a:gd name="T86" fmla="*/ 159 w 215"/>
                  <a:gd name="T87" fmla="*/ 412 h 414"/>
                  <a:gd name="T88" fmla="*/ 158 w 215"/>
                  <a:gd name="T89" fmla="*/ 399 h 414"/>
                  <a:gd name="T90" fmla="*/ 187 w 215"/>
                  <a:gd name="T91" fmla="*/ 388 h 414"/>
                  <a:gd name="T92" fmla="*/ 195 w 215"/>
                  <a:gd name="T93" fmla="*/ 383 h 414"/>
                  <a:gd name="T94" fmla="*/ 202 w 215"/>
                  <a:gd name="T95" fmla="*/ 390 h 414"/>
                  <a:gd name="T96" fmla="*/ 209 w 215"/>
                  <a:gd name="T97" fmla="*/ 377 h 414"/>
                  <a:gd name="T98" fmla="*/ 209 w 215"/>
                  <a:gd name="T99" fmla="*/ 353 h 414"/>
                  <a:gd name="T100" fmla="*/ 214 w 215"/>
                  <a:gd name="T101" fmla="*/ 344 h 414"/>
                  <a:gd name="T102" fmla="*/ 210 w 215"/>
                  <a:gd name="T103" fmla="*/ 332 h 414"/>
                  <a:gd name="T104" fmla="*/ 215 w 215"/>
                  <a:gd name="T105" fmla="*/ 319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414">
                    <a:moveTo>
                      <a:pt x="215" y="312"/>
                    </a:moveTo>
                    <a:lnTo>
                      <a:pt x="215" y="288"/>
                    </a:lnTo>
                    <a:lnTo>
                      <a:pt x="215" y="288"/>
                    </a:lnTo>
                    <a:lnTo>
                      <a:pt x="214" y="265"/>
                    </a:lnTo>
                    <a:lnTo>
                      <a:pt x="214" y="265"/>
                    </a:lnTo>
                    <a:lnTo>
                      <a:pt x="212" y="215"/>
                    </a:lnTo>
                    <a:lnTo>
                      <a:pt x="212" y="215"/>
                    </a:lnTo>
                    <a:lnTo>
                      <a:pt x="212" y="188"/>
                    </a:lnTo>
                    <a:lnTo>
                      <a:pt x="212" y="188"/>
                    </a:lnTo>
                    <a:lnTo>
                      <a:pt x="212" y="176"/>
                    </a:lnTo>
                    <a:lnTo>
                      <a:pt x="212" y="163"/>
                    </a:lnTo>
                    <a:lnTo>
                      <a:pt x="212" y="163"/>
                    </a:lnTo>
                    <a:lnTo>
                      <a:pt x="210" y="142"/>
                    </a:lnTo>
                    <a:lnTo>
                      <a:pt x="210" y="119"/>
                    </a:lnTo>
                    <a:lnTo>
                      <a:pt x="210" y="119"/>
                    </a:lnTo>
                    <a:lnTo>
                      <a:pt x="212" y="100"/>
                    </a:lnTo>
                    <a:lnTo>
                      <a:pt x="212" y="76"/>
                    </a:lnTo>
                    <a:lnTo>
                      <a:pt x="212" y="76"/>
                    </a:lnTo>
                    <a:lnTo>
                      <a:pt x="210" y="34"/>
                    </a:lnTo>
                    <a:lnTo>
                      <a:pt x="210" y="34"/>
                    </a:lnTo>
                    <a:lnTo>
                      <a:pt x="212" y="22"/>
                    </a:lnTo>
                    <a:lnTo>
                      <a:pt x="212" y="22"/>
                    </a:lnTo>
                    <a:lnTo>
                      <a:pt x="212" y="17"/>
                    </a:lnTo>
                    <a:lnTo>
                      <a:pt x="212" y="10"/>
                    </a:lnTo>
                    <a:lnTo>
                      <a:pt x="212" y="10"/>
                    </a:lnTo>
                    <a:lnTo>
                      <a:pt x="214" y="0"/>
                    </a:lnTo>
                    <a:lnTo>
                      <a:pt x="214" y="0"/>
                    </a:lnTo>
                    <a:lnTo>
                      <a:pt x="214" y="0"/>
                    </a:lnTo>
                    <a:lnTo>
                      <a:pt x="73" y="10"/>
                    </a:lnTo>
                    <a:lnTo>
                      <a:pt x="73" y="10"/>
                    </a:lnTo>
                    <a:lnTo>
                      <a:pt x="66" y="20"/>
                    </a:lnTo>
                    <a:lnTo>
                      <a:pt x="63" y="32"/>
                    </a:lnTo>
                    <a:lnTo>
                      <a:pt x="63" y="32"/>
                    </a:lnTo>
                    <a:lnTo>
                      <a:pt x="63" y="37"/>
                    </a:lnTo>
                    <a:lnTo>
                      <a:pt x="63" y="41"/>
                    </a:lnTo>
                    <a:lnTo>
                      <a:pt x="61" y="42"/>
                    </a:lnTo>
                    <a:lnTo>
                      <a:pt x="61" y="42"/>
                    </a:lnTo>
                    <a:lnTo>
                      <a:pt x="59" y="42"/>
                    </a:lnTo>
                    <a:lnTo>
                      <a:pt x="56" y="42"/>
                    </a:lnTo>
                    <a:lnTo>
                      <a:pt x="56" y="42"/>
                    </a:lnTo>
                    <a:lnTo>
                      <a:pt x="54" y="46"/>
                    </a:lnTo>
                    <a:lnTo>
                      <a:pt x="54" y="49"/>
                    </a:lnTo>
                    <a:lnTo>
                      <a:pt x="54" y="49"/>
                    </a:lnTo>
                    <a:lnTo>
                      <a:pt x="53" y="59"/>
                    </a:lnTo>
                    <a:lnTo>
                      <a:pt x="49" y="66"/>
                    </a:lnTo>
                    <a:lnTo>
                      <a:pt x="49" y="68"/>
                    </a:lnTo>
                    <a:lnTo>
                      <a:pt x="46" y="68"/>
                    </a:lnTo>
                    <a:lnTo>
                      <a:pt x="46" y="68"/>
                    </a:lnTo>
                    <a:lnTo>
                      <a:pt x="44" y="66"/>
                    </a:lnTo>
                    <a:lnTo>
                      <a:pt x="42" y="66"/>
                    </a:lnTo>
                    <a:lnTo>
                      <a:pt x="39" y="68"/>
                    </a:lnTo>
                    <a:lnTo>
                      <a:pt x="37" y="69"/>
                    </a:lnTo>
                    <a:lnTo>
                      <a:pt x="37" y="69"/>
                    </a:lnTo>
                    <a:lnTo>
                      <a:pt x="36" y="71"/>
                    </a:lnTo>
                    <a:lnTo>
                      <a:pt x="36" y="73"/>
                    </a:lnTo>
                    <a:lnTo>
                      <a:pt x="36" y="78"/>
                    </a:lnTo>
                    <a:lnTo>
                      <a:pt x="36" y="83"/>
                    </a:lnTo>
                    <a:lnTo>
                      <a:pt x="34" y="86"/>
                    </a:lnTo>
                    <a:lnTo>
                      <a:pt x="34" y="88"/>
                    </a:lnTo>
                    <a:lnTo>
                      <a:pt x="34" y="88"/>
                    </a:lnTo>
                    <a:lnTo>
                      <a:pt x="29" y="90"/>
                    </a:lnTo>
                    <a:lnTo>
                      <a:pt x="27" y="91"/>
                    </a:lnTo>
                    <a:lnTo>
                      <a:pt x="27" y="93"/>
                    </a:lnTo>
                    <a:lnTo>
                      <a:pt x="27" y="93"/>
                    </a:lnTo>
                    <a:lnTo>
                      <a:pt x="25" y="100"/>
                    </a:lnTo>
                    <a:lnTo>
                      <a:pt x="27" y="107"/>
                    </a:lnTo>
                    <a:lnTo>
                      <a:pt x="27" y="107"/>
                    </a:lnTo>
                    <a:lnTo>
                      <a:pt x="25" y="112"/>
                    </a:lnTo>
                    <a:lnTo>
                      <a:pt x="22" y="117"/>
                    </a:lnTo>
                    <a:lnTo>
                      <a:pt x="22" y="117"/>
                    </a:lnTo>
                    <a:lnTo>
                      <a:pt x="19" y="120"/>
                    </a:lnTo>
                    <a:lnTo>
                      <a:pt x="17" y="125"/>
                    </a:lnTo>
                    <a:lnTo>
                      <a:pt x="17" y="125"/>
                    </a:lnTo>
                    <a:lnTo>
                      <a:pt x="12" y="136"/>
                    </a:lnTo>
                    <a:lnTo>
                      <a:pt x="12" y="141"/>
                    </a:lnTo>
                    <a:lnTo>
                      <a:pt x="12" y="142"/>
                    </a:lnTo>
                    <a:lnTo>
                      <a:pt x="14" y="146"/>
                    </a:lnTo>
                    <a:lnTo>
                      <a:pt x="14" y="146"/>
                    </a:lnTo>
                    <a:lnTo>
                      <a:pt x="20" y="137"/>
                    </a:lnTo>
                    <a:lnTo>
                      <a:pt x="24" y="136"/>
                    </a:lnTo>
                    <a:lnTo>
                      <a:pt x="24" y="136"/>
                    </a:lnTo>
                    <a:lnTo>
                      <a:pt x="25" y="137"/>
                    </a:lnTo>
                    <a:lnTo>
                      <a:pt x="25" y="137"/>
                    </a:lnTo>
                    <a:lnTo>
                      <a:pt x="27" y="141"/>
                    </a:lnTo>
                    <a:lnTo>
                      <a:pt x="25" y="142"/>
                    </a:lnTo>
                    <a:lnTo>
                      <a:pt x="24" y="147"/>
                    </a:lnTo>
                    <a:lnTo>
                      <a:pt x="20" y="151"/>
                    </a:lnTo>
                    <a:lnTo>
                      <a:pt x="19" y="156"/>
                    </a:lnTo>
                    <a:lnTo>
                      <a:pt x="19" y="156"/>
                    </a:lnTo>
                    <a:lnTo>
                      <a:pt x="24" y="158"/>
                    </a:lnTo>
                    <a:lnTo>
                      <a:pt x="27" y="159"/>
                    </a:lnTo>
                    <a:lnTo>
                      <a:pt x="27" y="161"/>
                    </a:lnTo>
                    <a:lnTo>
                      <a:pt x="25" y="166"/>
                    </a:lnTo>
                    <a:lnTo>
                      <a:pt x="25" y="166"/>
                    </a:lnTo>
                    <a:lnTo>
                      <a:pt x="24" y="171"/>
                    </a:lnTo>
                    <a:lnTo>
                      <a:pt x="24" y="176"/>
                    </a:lnTo>
                    <a:lnTo>
                      <a:pt x="24" y="176"/>
                    </a:lnTo>
                    <a:lnTo>
                      <a:pt x="24" y="178"/>
                    </a:lnTo>
                    <a:lnTo>
                      <a:pt x="24" y="178"/>
                    </a:lnTo>
                    <a:lnTo>
                      <a:pt x="24" y="178"/>
                    </a:lnTo>
                    <a:lnTo>
                      <a:pt x="27" y="183"/>
                    </a:lnTo>
                    <a:lnTo>
                      <a:pt x="27" y="183"/>
                    </a:lnTo>
                    <a:lnTo>
                      <a:pt x="29" y="185"/>
                    </a:lnTo>
                    <a:lnTo>
                      <a:pt x="30" y="183"/>
                    </a:lnTo>
                    <a:lnTo>
                      <a:pt x="32" y="183"/>
                    </a:lnTo>
                    <a:lnTo>
                      <a:pt x="34" y="187"/>
                    </a:lnTo>
                    <a:lnTo>
                      <a:pt x="34" y="187"/>
                    </a:lnTo>
                    <a:lnTo>
                      <a:pt x="32" y="188"/>
                    </a:lnTo>
                    <a:lnTo>
                      <a:pt x="30" y="190"/>
                    </a:lnTo>
                    <a:lnTo>
                      <a:pt x="27" y="193"/>
                    </a:lnTo>
                    <a:lnTo>
                      <a:pt x="27" y="193"/>
                    </a:lnTo>
                    <a:lnTo>
                      <a:pt x="27" y="202"/>
                    </a:lnTo>
                    <a:lnTo>
                      <a:pt x="29" y="210"/>
                    </a:lnTo>
                    <a:lnTo>
                      <a:pt x="29" y="210"/>
                    </a:lnTo>
                    <a:lnTo>
                      <a:pt x="30" y="212"/>
                    </a:lnTo>
                    <a:lnTo>
                      <a:pt x="34" y="212"/>
                    </a:lnTo>
                    <a:lnTo>
                      <a:pt x="37" y="210"/>
                    </a:lnTo>
                    <a:lnTo>
                      <a:pt x="41" y="212"/>
                    </a:lnTo>
                    <a:lnTo>
                      <a:pt x="41" y="212"/>
                    </a:lnTo>
                    <a:lnTo>
                      <a:pt x="42" y="214"/>
                    </a:lnTo>
                    <a:lnTo>
                      <a:pt x="41" y="217"/>
                    </a:lnTo>
                    <a:lnTo>
                      <a:pt x="37" y="224"/>
                    </a:lnTo>
                    <a:lnTo>
                      <a:pt x="37" y="224"/>
                    </a:lnTo>
                    <a:lnTo>
                      <a:pt x="37" y="227"/>
                    </a:lnTo>
                    <a:lnTo>
                      <a:pt x="36" y="231"/>
                    </a:lnTo>
                    <a:lnTo>
                      <a:pt x="36" y="231"/>
                    </a:lnTo>
                    <a:lnTo>
                      <a:pt x="37" y="232"/>
                    </a:lnTo>
                    <a:lnTo>
                      <a:pt x="39" y="234"/>
                    </a:lnTo>
                    <a:lnTo>
                      <a:pt x="39" y="234"/>
                    </a:lnTo>
                    <a:lnTo>
                      <a:pt x="39" y="241"/>
                    </a:lnTo>
                    <a:lnTo>
                      <a:pt x="37" y="246"/>
                    </a:lnTo>
                    <a:lnTo>
                      <a:pt x="37" y="246"/>
                    </a:lnTo>
                    <a:lnTo>
                      <a:pt x="32" y="249"/>
                    </a:lnTo>
                    <a:lnTo>
                      <a:pt x="32" y="249"/>
                    </a:lnTo>
                    <a:lnTo>
                      <a:pt x="32" y="253"/>
                    </a:lnTo>
                    <a:lnTo>
                      <a:pt x="32" y="256"/>
                    </a:lnTo>
                    <a:lnTo>
                      <a:pt x="32" y="256"/>
                    </a:lnTo>
                    <a:lnTo>
                      <a:pt x="32" y="259"/>
                    </a:lnTo>
                    <a:lnTo>
                      <a:pt x="30" y="259"/>
                    </a:lnTo>
                    <a:lnTo>
                      <a:pt x="27" y="263"/>
                    </a:lnTo>
                    <a:lnTo>
                      <a:pt x="27" y="263"/>
                    </a:lnTo>
                    <a:lnTo>
                      <a:pt x="24" y="265"/>
                    </a:lnTo>
                    <a:lnTo>
                      <a:pt x="24" y="268"/>
                    </a:lnTo>
                    <a:lnTo>
                      <a:pt x="22" y="270"/>
                    </a:lnTo>
                    <a:lnTo>
                      <a:pt x="20" y="273"/>
                    </a:lnTo>
                    <a:lnTo>
                      <a:pt x="20" y="273"/>
                    </a:lnTo>
                    <a:lnTo>
                      <a:pt x="17" y="275"/>
                    </a:lnTo>
                    <a:lnTo>
                      <a:pt x="14" y="276"/>
                    </a:lnTo>
                    <a:lnTo>
                      <a:pt x="14" y="278"/>
                    </a:lnTo>
                    <a:lnTo>
                      <a:pt x="14" y="278"/>
                    </a:lnTo>
                    <a:lnTo>
                      <a:pt x="14" y="283"/>
                    </a:lnTo>
                    <a:lnTo>
                      <a:pt x="14" y="283"/>
                    </a:lnTo>
                    <a:lnTo>
                      <a:pt x="17" y="283"/>
                    </a:lnTo>
                    <a:lnTo>
                      <a:pt x="17" y="283"/>
                    </a:lnTo>
                    <a:lnTo>
                      <a:pt x="15" y="287"/>
                    </a:lnTo>
                    <a:lnTo>
                      <a:pt x="15" y="287"/>
                    </a:lnTo>
                    <a:lnTo>
                      <a:pt x="10" y="290"/>
                    </a:lnTo>
                    <a:lnTo>
                      <a:pt x="8" y="292"/>
                    </a:lnTo>
                    <a:lnTo>
                      <a:pt x="7" y="295"/>
                    </a:lnTo>
                    <a:lnTo>
                      <a:pt x="7" y="295"/>
                    </a:lnTo>
                    <a:lnTo>
                      <a:pt x="8" y="297"/>
                    </a:lnTo>
                    <a:lnTo>
                      <a:pt x="10" y="299"/>
                    </a:lnTo>
                    <a:lnTo>
                      <a:pt x="12" y="300"/>
                    </a:lnTo>
                    <a:lnTo>
                      <a:pt x="10" y="302"/>
                    </a:lnTo>
                    <a:lnTo>
                      <a:pt x="10" y="302"/>
                    </a:lnTo>
                    <a:lnTo>
                      <a:pt x="8" y="304"/>
                    </a:lnTo>
                    <a:lnTo>
                      <a:pt x="5" y="305"/>
                    </a:lnTo>
                    <a:lnTo>
                      <a:pt x="5" y="307"/>
                    </a:lnTo>
                    <a:lnTo>
                      <a:pt x="5" y="310"/>
                    </a:lnTo>
                    <a:lnTo>
                      <a:pt x="5" y="310"/>
                    </a:lnTo>
                    <a:lnTo>
                      <a:pt x="8" y="314"/>
                    </a:lnTo>
                    <a:lnTo>
                      <a:pt x="8" y="316"/>
                    </a:lnTo>
                    <a:lnTo>
                      <a:pt x="7" y="319"/>
                    </a:lnTo>
                    <a:lnTo>
                      <a:pt x="7" y="319"/>
                    </a:lnTo>
                    <a:lnTo>
                      <a:pt x="0" y="324"/>
                    </a:lnTo>
                    <a:lnTo>
                      <a:pt x="0" y="326"/>
                    </a:lnTo>
                    <a:lnTo>
                      <a:pt x="0" y="331"/>
                    </a:lnTo>
                    <a:lnTo>
                      <a:pt x="0" y="331"/>
                    </a:lnTo>
                    <a:lnTo>
                      <a:pt x="2" y="348"/>
                    </a:lnTo>
                    <a:lnTo>
                      <a:pt x="2" y="348"/>
                    </a:lnTo>
                    <a:lnTo>
                      <a:pt x="8" y="348"/>
                    </a:lnTo>
                    <a:lnTo>
                      <a:pt x="15" y="346"/>
                    </a:lnTo>
                    <a:lnTo>
                      <a:pt x="15" y="346"/>
                    </a:lnTo>
                    <a:lnTo>
                      <a:pt x="63" y="344"/>
                    </a:lnTo>
                    <a:lnTo>
                      <a:pt x="63" y="344"/>
                    </a:lnTo>
                    <a:lnTo>
                      <a:pt x="98" y="341"/>
                    </a:lnTo>
                    <a:lnTo>
                      <a:pt x="98" y="341"/>
                    </a:lnTo>
                    <a:lnTo>
                      <a:pt x="112" y="339"/>
                    </a:lnTo>
                    <a:lnTo>
                      <a:pt x="119" y="339"/>
                    </a:lnTo>
                    <a:lnTo>
                      <a:pt x="124" y="339"/>
                    </a:lnTo>
                    <a:lnTo>
                      <a:pt x="124" y="339"/>
                    </a:lnTo>
                    <a:lnTo>
                      <a:pt x="125" y="341"/>
                    </a:lnTo>
                    <a:lnTo>
                      <a:pt x="127" y="343"/>
                    </a:lnTo>
                    <a:lnTo>
                      <a:pt x="127" y="346"/>
                    </a:lnTo>
                    <a:lnTo>
                      <a:pt x="124" y="356"/>
                    </a:lnTo>
                    <a:lnTo>
                      <a:pt x="124" y="356"/>
                    </a:lnTo>
                    <a:lnTo>
                      <a:pt x="122" y="361"/>
                    </a:lnTo>
                    <a:lnTo>
                      <a:pt x="122" y="368"/>
                    </a:lnTo>
                    <a:lnTo>
                      <a:pt x="122" y="368"/>
                    </a:lnTo>
                    <a:lnTo>
                      <a:pt x="125" y="375"/>
                    </a:lnTo>
                    <a:lnTo>
                      <a:pt x="125" y="375"/>
                    </a:lnTo>
                    <a:lnTo>
                      <a:pt x="127" y="378"/>
                    </a:lnTo>
                    <a:lnTo>
                      <a:pt x="131" y="382"/>
                    </a:lnTo>
                    <a:lnTo>
                      <a:pt x="131" y="382"/>
                    </a:lnTo>
                    <a:lnTo>
                      <a:pt x="139" y="388"/>
                    </a:lnTo>
                    <a:lnTo>
                      <a:pt x="139" y="388"/>
                    </a:lnTo>
                    <a:lnTo>
                      <a:pt x="142" y="394"/>
                    </a:lnTo>
                    <a:lnTo>
                      <a:pt x="144" y="399"/>
                    </a:lnTo>
                    <a:lnTo>
                      <a:pt x="144" y="399"/>
                    </a:lnTo>
                    <a:lnTo>
                      <a:pt x="144" y="402"/>
                    </a:lnTo>
                    <a:lnTo>
                      <a:pt x="144" y="405"/>
                    </a:lnTo>
                    <a:lnTo>
                      <a:pt x="144" y="405"/>
                    </a:lnTo>
                    <a:lnTo>
                      <a:pt x="148" y="407"/>
                    </a:lnTo>
                    <a:lnTo>
                      <a:pt x="151" y="407"/>
                    </a:lnTo>
                    <a:lnTo>
                      <a:pt x="151" y="407"/>
                    </a:lnTo>
                    <a:lnTo>
                      <a:pt x="156" y="411"/>
                    </a:lnTo>
                    <a:lnTo>
                      <a:pt x="159" y="414"/>
                    </a:lnTo>
                    <a:lnTo>
                      <a:pt x="159" y="414"/>
                    </a:lnTo>
                    <a:lnTo>
                      <a:pt x="159" y="412"/>
                    </a:lnTo>
                    <a:lnTo>
                      <a:pt x="159" y="412"/>
                    </a:lnTo>
                    <a:lnTo>
                      <a:pt x="158" y="407"/>
                    </a:lnTo>
                    <a:lnTo>
                      <a:pt x="156" y="404"/>
                    </a:lnTo>
                    <a:lnTo>
                      <a:pt x="156" y="402"/>
                    </a:lnTo>
                    <a:lnTo>
                      <a:pt x="156" y="402"/>
                    </a:lnTo>
                    <a:lnTo>
                      <a:pt x="158" y="399"/>
                    </a:lnTo>
                    <a:lnTo>
                      <a:pt x="163" y="395"/>
                    </a:lnTo>
                    <a:lnTo>
                      <a:pt x="171" y="390"/>
                    </a:lnTo>
                    <a:lnTo>
                      <a:pt x="171" y="390"/>
                    </a:lnTo>
                    <a:lnTo>
                      <a:pt x="181" y="388"/>
                    </a:lnTo>
                    <a:lnTo>
                      <a:pt x="187" y="388"/>
                    </a:lnTo>
                    <a:lnTo>
                      <a:pt x="192" y="387"/>
                    </a:lnTo>
                    <a:lnTo>
                      <a:pt x="192" y="387"/>
                    </a:lnTo>
                    <a:lnTo>
                      <a:pt x="193" y="383"/>
                    </a:lnTo>
                    <a:lnTo>
                      <a:pt x="193" y="383"/>
                    </a:lnTo>
                    <a:lnTo>
                      <a:pt x="195" y="383"/>
                    </a:lnTo>
                    <a:lnTo>
                      <a:pt x="195" y="385"/>
                    </a:lnTo>
                    <a:lnTo>
                      <a:pt x="195" y="385"/>
                    </a:lnTo>
                    <a:lnTo>
                      <a:pt x="198" y="387"/>
                    </a:lnTo>
                    <a:lnTo>
                      <a:pt x="202" y="390"/>
                    </a:lnTo>
                    <a:lnTo>
                      <a:pt x="202" y="390"/>
                    </a:lnTo>
                    <a:lnTo>
                      <a:pt x="205" y="390"/>
                    </a:lnTo>
                    <a:lnTo>
                      <a:pt x="207" y="388"/>
                    </a:lnTo>
                    <a:lnTo>
                      <a:pt x="209" y="382"/>
                    </a:lnTo>
                    <a:lnTo>
                      <a:pt x="209" y="382"/>
                    </a:lnTo>
                    <a:lnTo>
                      <a:pt x="209" y="377"/>
                    </a:lnTo>
                    <a:lnTo>
                      <a:pt x="209" y="377"/>
                    </a:lnTo>
                    <a:lnTo>
                      <a:pt x="210" y="372"/>
                    </a:lnTo>
                    <a:lnTo>
                      <a:pt x="210" y="365"/>
                    </a:lnTo>
                    <a:lnTo>
                      <a:pt x="210" y="365"/>
                    </a:lnTo>
                    <a:lnTo>
                      <a:pt x="209" y="353"/>
                    </a:lnTo>
                    <a:lnTo>
                      <a:pt x="209" y="353"/>
                    </a:lnTo>
                    <a:lnTo>
                      <a:pt x="210" y="351"/>
                    </a:lnTo>
                    <a:lnTo>
                      <a:pt x="210" y="349"/>
                    </a:lnTo>
                    <a:lnTo>
                      <a:pt x="210" y="349"/>
                    </a:lnTo>
                    <a:lnTo>
                      <a:pt x="214" y="344"/>
                    </a:lnTo>
                    <a:lnTo>
                      <a:pt x="214" y="341"/>
                    </a:lnTo>
                    <a:lnTo>
                      <a:pt x="212" y="339"/>
                    </a:lnTo>
                    <a:lnTo>
                      <a:pt x="212" y="339"/>
                    </a:lnTo>
                    <a:lnTo>
                      <a:pt x="210" y="332"/>
                    </a:lnTo>
                    <a:lnTo>
                      <a:pt x="210" y="332"/>
                    </a:lnTo>
                    <a:lnTo>
                      <a:pt x="210" y="329"/>
                    </a:lnTo>
                    <a:lnTo>
                      <a:pt x="214" y="324"/>
                    </a:lnTo>
                    <a:lnTo>
                      <a:pt x="214" y="324"/>
                    </a:lnTo>
                    <a:lnTo>
                      <a:pt x="215" y="322"/>
                    </a:lnTo>
                    <a:lnTo>
                      <a:pt x="215" y="319"/>
                    </a:lnTo>
                    <a:lnTo>
                      <a:pt x="215" y="312"/>
                    </a:lnTo>
                    <a:lnTo>
                      <a:pt x="215" y="312"/>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9" name="Freeform 69">
                <a:extLst>
                  <a:ext uri="{FF2B5EF4-FFF2-40B4-BE49-F238E27FC236}">
                    <a16:creationId xmlns:a16="http://schemas.microsoft.com/office/drawing/2014/main" id="{7E92F8CA-7A6B-9447-8870-4B173E9AB8F4}"/>
                  </a:ext>
                </a:extLst>
              </p:cNvPr>
              <p:cNvSpPr>
                <a:spLocks/>
              </p:cNvSpPr>
              <p:nvPr/>
            </p:nvSpPr>
            <p:spPr bwMode="auto">
              <a:xfrm>
                <a:off x="7764463" y="3222626"/>
                <a:ext cx="3175"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0" name="Freeform 70">
                <a:extLst>
                  <a:ext uri="{FF2B5EF4-FFF2-40B4-BE49-F238E27FC236}">
                    <a16:creationId xmlns:a16="http://schemas.microsoft.com/office/drawing/2014/main" id="{B086FDA5-BB71-544C-BC89-7D7F5AEF3A9F}"/>
                  </a:ext>
                </a:extLst>
              </p:cNvPr>
              <p:cNvSpPr>
                <a:spLocks/>
              </p:cNvSpPr>
              <p:nvPr/>
            </p:nvSpPr>
            <p:spPr bwMode="auto">
              <a:xfrm>
                <a:off x="4933950" y="2225676"/>
                <a:ext cx="687387" cy="811213"/>
              </a:xfrm>
              <a:custGeom>
                <a:avLst/>
                <a:gdLst>
                  <a:gd name="T0" fmla="*/ 102 w 433"/>
                  <a:gd name="T1" fmla="*/ 61 h 511"/>
                  <a:gd name="T2" fmla="*/ 102 w 433"/>
                  <a:gd name="T3" fmla="*/ 68 h 511"/>
                  <a:gd name="T4" fmla="*/ 95 w 433"/>
                  <a:gd name="T5" fmla="*/ 72 h 511"/>
                  <a:gd name="T6" fmla="*/ 92 w 433"/>
                  <a:gd name="T7" fmla="*/ 73 h 511"/>
                  <a:gd name="T8" fmla="*/ 85 w 433"/>
                  <a:gd name="T9" fmla="*/ 73 h 511"/>
                  <a:gd name="T10" fmla="*/ 78 w 433"/>
                  <a:gd name="T11" fmla="*/ 68 h 511"/>
                  <a:gd name="T12" fmla="*/ 68 w 433"/>
                  <a:gd name="T13" fmla="*/ 65 h 511"/>
                  <a:gd name="T14" fmla="*/ 61 w 433"/>
                  <a:gd name="T15" fmla="*/ 65 h 511"/>
                  <a:gd name="T16" fmla="*/ 59 w 433"/>
                  <a:gd name="T17" fmla="*/ 72 h 511"/>
                  <a:gd name="T18" fmla="*/ 61 w 433"/>
                  <a:gd name="T19" fmla="*/ 87 h 511"/>
                  <a:gd name="T20" fmla="*/ 56 w 433"/>
                  <a:gd name="T21" fmla="*/ 94 h 511"/>
                  <a:gd name="T22" fmla="*/ 56 w 433"/>
                  <a:gd name="T23" fmla="*/ 99 h 511"/>
                  <a:gd name="T24" fmla="*/ 53 w 433"/>
                  <a:gd name="T25" fmla="*/ 114 h 511"/>
                  <a:gd name="T26" fmla="*/ 53 w 433"/>
                  <a:gd name="T27" fmla="*/ 121 h 511"/>
                  <a:gd name="T28" fmla="*/ 53 w 433"/>
                  <a:gd name="T29" fmla="*/ 134 h 511"/>
                  <a:gd name="T30" fmla="*/ 49 w 433"/>
                  <a:gd name="T31" fmla="*/ 138 h 511"/>
                  <a:gd name="T32" fmla="*/ 51 w 433"/>
                  <a:gd name="T33" fmla="*/ 143 h 511"/>
                  <a:gd name="T34" fmla="*/ 51 w 433"/>
                  <a:gd name="T35" fmla="*/ 155 h 511"/>
                  <a:gd name="T36" fmla="*/ 51 w 433"/>
                  <a:gd name="T37" fmla="*/ 158 h 511"/>
                  <a:gd name="T38" fmla="*/ 51 w 433"/>
                  <a:gd name="T39" fmla="*/ 170 h 511"/>
                  <a:gd name="T40" fmla="*/ 51 w 433"/>
                  <a:gd name="T41" fmla="*/ 177 h 511"/>
                  <a:gd name="T42" fmla="*/ 53 w 433"/>
                  <a:gd name="T43" fmla="*/ 185 h 511"/>
                  <a:gd name="T44" fmla="*/ 51 w 433"/>
                  <a:gd name="T45" fmla="*/ 190 h 511"/>
                  <a:gd name="T46" fmla="*/ 49 w 433"/>
                  <a:gd name="T47" fmla="*/ 194 h 511"/>
                  <a:gd name="T48" fmla="*/ 56 w 433"/>
                  <a:gd name="T49" fmla="*/ 201 h 511"/>
                  <a:gd name="T50" fmla="*/ 61 w 433"/>
                  <a:gd name="T51" fmla="*/ 207 h 511"/>
                  <a:gd name="T52" fmla="*/ 64 w 433"/>
                  <a:gd name="T53" fmla="*/ 213 h 511"/>
                  <a:gd name="T54" fmla="*/ 64 w 433"/>
                  <a:gd name="T55" fmla="*/ 214 h 511"/>
                  <a:gd name="T56" fmla="*/ 64 w 433"/>
                  <a:gd name="T57" fmla="*/ 214 h 511"/>
                  <a:gd name="T58" fmla="*/ 64 w 433"/>
                  <a:gd name="T59" fmla="*/ 214 h 511"/>
                  <a:gd name="T60" fmla="*/ 68 w 433"/>
                  <a:gd name="T61" fmla="*/ 219 h 511"/>
                  <a:gd name="T62" fmla="*/ 66 w 433"/>
                  <a:gd name="T63" fmla="*/ 226 h 511"/>
                  <a:gd name="T64" fmla="*/ 64 w 433"/>
                  <a:gd name="T65" fmla="*/ 228 h 511"/>
                  <a:gd name="T66" fmla="*/ 63 w 433"/>
                  <a:gd name="T67" fmla="*/ 230 h 511"/>
                  <a:gd name="T68" fmla="*/ 59 w 433"/>
                  <a:gd name="T69" fmla="*/ 230 h 511"/>
                  <a:gd name="T70" fmla="*/ 49 w 433"/>
                  <a:gd name="T71" fmla="*/ 233 h 511"/>
                  <a:gd name="T72" fmla="*/ 42 w 433"/>
                  <a:gd name="T73" fmla="*/ 238 h 511"/>
                  <a:gd name="T74" fmla="*/ 41 w 433"/>
                  <a:gd name="T75" fmla="*/ 247 h 511"/>
                  <a:gd name="T76" fmla="*/ 37 w 433"/>
                  <a:gd name="T77" fmla="*/ 250 h 511"/>
                  <a:gd name="T78" fmla="*/ 34 w 433"/>
                  <a:gd name="T79" fmla="*/ 252 h 511"/>
                  <a:gd name="T80" fmla="*/ 37 w 433"/>
                  <a:gd name="T81" fmla="*/ 253 h 511"/>
                  <a:gd name="T82" fmla="*/ 36 w 433"/>
                  <a:gd name="T83" fmla="*/ 262 h 511"/>
                  <a:gd name="T84" fmla="*/ 37 w 433"/>
                  <a:gd name="T85" fmla="*/ 270 h 511"/>
                  <a:gd name="T86" fmla="*/ 34 w 433"/>
                  <a:gd name="T87" fmla="*/ 277 h 511"/>
                  <a:gd name="T88" fmla="*/ 27 w 433"/>
                  <a:gd name="T89" fmla="*/ 280 h 511"/>
                  <a:gd name="T90" fmla="*/ 25 w 433"/>
                  <a:gd name="T91" fmla="*/ 287 h 511"/>
                  <a:gd name="T92" fmla="*/ 19 w 433"/>
                  <a:gd name="T93" fmla="*/ 292 h 511"/>
                  <a:gd name="T94" fmla="*/ 15 w 433"/>
                  <a:gd name="T95" fmla="*/ 294 h 511"/>
                  <a:gd name="T96" fmla="*/ 12 w 433"/>
                  <a:gd name="T97" fmla="*/ 299 h 511"/>
                  <a:gd name="T98" fmla="*/ 14 w 433"/>
                  <a:gd name="T99" fmla="*/ 306 h 511"/>
                  <a:gd name="T100" fmla="*/ 17 w 433"/>
                  <a:gd name="T101" fmla="*/ 314 h 511"/>
                  <a:gd name="T102" fmla="*/ 20 w 433"/>
                  <a:gd name="T103" fmla="*/ 316 h 511"/>
                  <a:gd name="T104" fmla="*/ 24 w 433"/>
                  <a:gd name="T105" fmla="*/ 318 h 511"/>
                  <a:gd name="T106" fmla="*/ 27 w 433"/>
                  <a:gd name="T107" fmla="*/ 319 h 511"/>
                  <a:gd name="T108" fmla="*/ 24 w 433"/>
                  <a:gd name="T109" fmla="*/ 323 h 511"/>
                  <a:gd name="T110" fmla="*/ 24 w 433"/>
                  <a:gd name="T111" fmla="*/ 331 h 511"/>
                  <a:gd name="T112" fmla="*/ 19 w 433"/>
                  <a:gd name="T113" fmla="*/ 335 h 511"/>
                  <a:gd name="T114" fmla="*/ 10 w 433"/>
                  <a:gd name="T115" fmla="*/ 336 h 511"/>
                  <a:gd name="T116" fmla="*/ 0 w 433"/>
                  <a:gd name="T117" fmla="*/ 359 h 511"/>
                  <a:gd name="T118" fmla="*/ 241 w 433"/>
                  <a:gd name="T119" fmla="*/ 494 h 511"/>
                  <a:gd name="T120" fmla="*/ 433 w 433"/>
                  <a:gd name="T121" fmla="*/ 50 h 511"/>
                  <a:gd name="T122" fmla="*/ 192 w 433"/>
                  <a:gd name="T123" fmla="*/ 1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3" h="511">
                    <a:moveTo>
                      <a:pt x="102" y="68"/>
                    </a:moveTo>
                    <a:lnTo>
                      <a:pt x="102" y="61"/>
                    </a:lnTo>
                    <a:lnTo>
                      <a:pt x="102" y="61"/>
                    </a:lnTo>
                    <a:lnTo>
                      <a:pt x="102" y="67"/>
                    </a:lnTo>
                    <a:lnTo>
                      <a:pt x="102" y="67"/>
                    </a:lnTo>
                    <a:lnTo>
                      <a:pt x="102" y="68"/>
                    </a:lnTo>
                    <a:lnTo>
                      <a:pt x="100" y="70"/>
                    </a:lnTo>
                    <a:lnTo>
                      <a:pt x="100" y="70"/>
                    </a:lnTo>
                    <a:lnTo>
                      <a:pt x="95" y="72"/>
                    </a:lnTo>
                    <a:lnTo>
                      <a:pt x="93" y="72"/>
                    </a:lnTo>
                    <a:lnTo>
                      <a:pt x="92" y="73"/>
                    </a:lnTo>
                    <a:lnTo>
                      <a:pt x="92" y="73"/>
                    </a:lnTo>
                    <a:lnTo>
                      <a:pt x="88" y="75"/>
                    </a:lnTo>
                    <a:lnTo>
                      <a:pt x="87" y="75"/>
                    </a:lnTo>
                    <a:lnTo>
                      <a:pt x="85" y="73"/>
                    </a:lnTo>
                    <a:lnTo>
                      <a:pt x="85" y="73"/>
                    </a:lnTo>
                    <a:lnTo>
                      <a:pt x="81" y="70"/>
                    </a:lnTo>
                    <a:lnTo>
                      <a:pt x="78" y="68"/>
                    </a:lnTo>
                    <a:lnTo>
                      <a:pt x="78" y="68"/>
                    </a:lnTo>
                    <a:lnTo>
                      <a:pt x="73" y="68"/>
                    </a:lnTo>
                    <a:lnTo>
                      <a:pt x="68" y="65"/>
                    </a:lnTo>
                    <a:lnTo>
                      <a:pt x="68" y="65"/>
                    </a:lnTo>
                    <a:lnTo>
                      <a:pt x="63" y="65"/>
                    </a:lnTo>
                    <a:lnTo>
                      <a:pt x="61" y="65"/>
                    </a:lnTo>
                    <a:lnTo>
                      <a:pt x="59" y="67"/>
                    </a:lnTo>
                    <a:lnTo>
                      <a:pt x="59" y="67"/>
                    </a:lnTo>
                    <a:lnTo>
                      <a:pt x="59" y="72"/>
                    </a:lnTo>
                    <a:lnTo>
                      <a:pt x="59" y="77"/>
                    </a:lnTo>
                    <a:lnTo>
                      <a:pt x="61" y="82"/>
                    </a:lnTo>
                    <a:lnTo>
                      <a:pt x="61" y="87"/>
                    </a:lnTo>
                    <a:lnTo>
                      <a:pt x="61" y="87"/>
                    </a:lnTo>
                    <a:lnTo>
                      <a:pt x="59" y="90"/>
                    </a:lnTo>
                    <a:lnTo>
                      <a:pt x="56" y="94"/>
                    </a:lnTo>
                    <a:lnTo>
                      <a:pt x="56" y="94"/>
                    </a:lnTo>
                    <a:lnTo>
                      <a:pt x="56" y="97"/>
                    </a:lnTo>
                    <a:lnTo>
                      <a:pt x="56" y="99"/>
                    </a:lnTo>
                    <a:lnTo>
                      <a:pt x="56" y="104"/>
                    </a:lnTo>
                    <a:lnTo>
                      <a:pt x="56" y="104"/>
                    </a:lnTo>
                    <a:lnTo>
                      <a:pt x="53" y="114"/>
                    </a:lnTo>
                    <a:lnTo>
                      <a:pt x="51" y="119"/>
                    </a:lnTo>
                    <a:lnTo>
                      <a:pt x="51" y="121"/>
                    </a:lnTo>
                    <a:lnTo>
                      <a:pt x="53" y="121"/>
                    </a:lnTo>
                    <a:lnTo>
                      <a:pt x="53" y="121"/>
                    </a:lnTo>
                    <a:lnTo>
                      <a:pt x="54" y="128"/>
                    </a:lnTo>
                    <a:lnTo>
                      <a:pt x="53" y="134"/>
                    </a:lnTo>
                    <a:lnTo>
                      <a:pt x="53" y="134"/>
                    </a:lnTo>
                    <a:lnTo>
                      <a:pt x="51" y="136"/>
                    </a:lnTo>
                    <a:lnTo>
                      <a:pt x="49" y="138"/>
                    </a:lnTo>
                    <a:lnTo>
                      <a:pt x="49" y="138"/>
                    </a:lnTo>
                    <a:lnTo>
                      <a:pt x="51" y="143"/>
                    </a:lnTo>
                    <a:lnTo>
                      <a:pt x="51" y="143"/>
                    </a:lnTo>
                    <a:lnTo>
                      <a:pt x="49" y="150"/>
                    </a:lnTo>
                    <a:lnTo>
                      <a:pt x="49" y="150"/>
                    </a:lnTo>
                    <a:lnTo>
                      <a:pt x="51" y="155"/>
                    </a:lnTo>
                    <a:lnTo>
                      <a:pt x="51" y="155"/>
                    </a:lnTo>
                    <a:lnTo>
                      <a:pt x="51" y="158"/>
                    </a:lnTo>
                    <a:lnTo>
                      <a:pt x="51" y="158"/>
                    </a:lnTo>
                    <a:lnTo>
                      <a:pt x="51" y="165"/>
                    </a:lnTo>
                    <a:lnTo>
                      <a:pt x="51" y="165"/>
                    </a:lnTo>
                    <a:lnTo>
                      <a:pt x="51" y="170"/>
                    </a:lnTo>
                    <a:lnTo>
                      <a:pt x="49" y="175"/>
                    </a:lnTo>
                    <a:lnTo>
                      <a:pt x="49" y="175"/>
                    </a:lnTo>
                    <a:lnTo>
                      <a:pt x="51" y="177"/>
                    </a:lnTo>
                    <a:lnTo>
                      <a:pt x="53" y="180"/>
                    </a:lnTo>
                    <a:lnTo>
                      <a:pt x="53" y="180"/>
                    </a:lnTo>
                    <a:lnTo>
                      <a:pt x="53" y="185"/>
                    </a:lnTo>
                    <a:lnTo>
                      <a:pt x="53" y="185"/>
                    </a:lnTo>
                    <a:lnTo>
                      <a:pt x="51" y="187"/>
                    </a:lnTo>
                    <a:lnTo>
                      <a:pt x="51" y="190"/>
                    </a:lnTo>
                    <a:lnTo>
                      <a:pt x="51" y="190"/>
                    </a:lnTo>
                    <a:lnTo>
                      <a:pt x="49" y="192"/>
                    </a:lnTo>
                    <a:lnTo>
                      <a:pt x="49" y="194"/>
                    </a:lnTo>
                    <a:lnTo>
                      <a:pt x="49" y="194"/>
                    </a:lnTo>
                    <a:lnTo>
                      <a:pt x="51" y="199"/>
                    </a:lnTo>
                    <a:lnTo>
                      <a:pt x="56" y="201"/>
                    </a:lnTo>
                    <a:lnTo>
                      <a:pt x="56" y="201"/>
                    </a:lnTo>
                    <a:lnTo>
                      <a:pt x="58" y="204"/>
                    </a:lnTo>
                    <a:lnTo>
                      <a:pt x="61" y="207"/>
                    </a:lnTo>
                    <a:lnTo>
                      <a:pt x="61" y="207"/>
                    </a:lnTo>
                    <a:lnTo>
                      <a:pt x="64" y="213"/>
                    </a:lnTo>
                    <a:lnTo>
                      <a:pt x="64" y="213"/>
                    </a:lnTo>
                    <a:lnTo>
                      <a:pt x="64" y="213"/>
                    </a:lnTo>
                    <a:lnTo>
                      <a:pt x="64" y="214"/>
                    </a:lnTo>
                    <a:lnTo>
                      <a:pt x="64" y="214"/>
                    </a:lnTo>
                    <a:lnTo>
                      <a:pt x="66" y="214"/>
                    </a:lnTo>
                    <a:lnTo>
                      <a:pt x="66" y="214"/>
                    </a:lnTo>
                    <a:lnTo>
                      <a:pt x="64" y="214"/>
                    </a:lnTo>
                    <a:lnTo>
                      <a:pt x="64" y="214"/>
                    </a:lnTo>
                    <a:lnTo>
                      <a:pt x="64" y="214"/>
                    </a:lnTo>
                    <a:lnTo>
                      <a:pt x="64" y="214"/>
                    </a:lnTo>
                    <a:lnTo>
                      <a:pt x="68" y="216"/>
                    </a:lnTo>
                    <a:lnTo>
                      <a:pt x="68" y="216"/>
                    </a:lnTo>
                    <a:lnTo>
                      <a:pt x="68" y="219"/>
                    </a:lnTo>
                    <a:lnTo>
                      <a:pt x="68" y="223"/>
                    </a:lnTo>
                    <a:lnTo>
                      <a:pt x="68" y="223"/>
                    </a:lnTo>
                    <a:lnTo>
                      <a:pt x="66" y="226"/>
                    </a:lnTo>
                    <a:lnTo>
                      <a:pt x="64" y="228"/>
                    </a:lnTo>
                    <a:lnTo>
                      <a:pt x="64" y="228"/>
                    </a:lnTo>
                    <a:lnTo>
                      <a:pt x="64" y="228"/>
                    </a:lnTo>
                    <a:lnTo>
                      <a:pt x="63" y="230"/>
                    </a:lnTo>
                    <a:lnTo>
                      <a:pt x="63" y="230"/>
                    </a:lnTo>
                    <a:lnTo>
                      <a:pt x="63" y="230"/>
                    </a:lnTo>
                    <a:lnTo>
                      <a:pt x="63" y="230"/>
                    </a:lnTo>
                    <a:lnTo>
                      <a:pt x="59" y="230"/>
                    </a:lnTo>
                    <a:lnTo>
                      <a:pt x="59" y="230"/>
                    </a:lnTo>
                    <a:lnTo>
                      <a:pt x="54" y="233"/>
                    </a:lnTo>
                    <a:lnTo>
                      <a:pt x="54" y="233"/>
                    </a:lnTo>
                    <a:lnTo>
                      <a:pt x="49" y="233"/>
                    </a:lnTo>
                    <a:lnTo>
                      <a:pt x="44" y="236"/>
                    </a:lnTo>
                    <a:lnTo>
                      <a:pt x="44" y="236"/>
                    </a:lnTo>
                    <a:lnTo>
                      <a:pt x="42" y="238"/>
                    </a:lnTo>
                    <a:lnTo>
                      <a:pt x="42" y="241"/>
                    </a:lnTo>
                    <a:lnTo>
                      <a:pt x="41" y="245"/>
                    </a:lnTo>
                    <a:lnTo>
                      <a:pt x="41" y="247"/>
                    </a:lnTo>
                    <a:lnTo>
                      <a:pt x="41" y="247"/>
                    </a:lnTo>
                    <a:lnTo>
                      <a:pt x="37" y="250"/>
                    </a:lnTo>
                    <a:lnTo>
                      <a:pt x="37" y="250"/>
                    </a:lnTo>
                    <a:lnTo>
                      <a:pt x="36" y="250"/>
                    </a:lnTo>
                    <a:lnTo>
                      <a:pt x="34" y="252"/>
                    </a:lnTo>
                    <a:lnTo>
                      <a:pt x="34" y="252"/>
                    </a:lnTo>
                    <a:lnTo>
                      <a:pt x="36" y="253"/>
                    </a:lnTo>
                    <a:lnTo>
                      <a:pt x="37" y="253"/>
                    </a:lnTo>
                    <a:lnTo>
                      <a:pt x="37" y="253"/>
                    </a:lnTo>
                    <a:lnTo>
                      <a:pt x="37" y="257"/>
                    </a:lnTo>
                    <a:lnTo>
                      <a:pt x="37" y="257"/>
                    </a:lnTo>
                    <a:lnTo>
                      <a:pt x="36" y="262"/>
                    </a:lnTo>
                    <a:lnTo>
                      <a:pt x="36" y="262"/>
                    </a:lnTo>
                    <a:lnTo>
                      <a:pt x="36" y="265"/>
                    </a:lnTo>
                    <a:lnTo>
                      <a:pt x="37" y="270"/>
                    </a:lnTo>
                    <a:lnTo>
                      <a:pt x="37" y="270"/>
                    </a:lnTo>
                    <a:lnTo>
                      <a:pt x="37" y="274"/>
                    </a:lnTo>
                    <a:lnTo>
                      <a:pt x="34" y="277"/>
                    </a:lnTo>
                    <a:lnTo>
                      <a:pt x="34" y="277"/>
                    </a:lnTo>
                    <a:lnTo>
                      <a:pt x="31" y="279"/>
                    </a:lnTo>
                    <a:lnTo>
                      <a:pt x="27" y="280"/>
                    </a:lnTo>
                    <a:lnTo>
                      <a:pt x="27" y="280"/>
                    </a:lnTo>
                    <a:lnTo>
                      <a:pt x="25" y="284"/>
                    </a:lnTo>
                    <a:lnTo>
                      <a:pt x="25" y="287"/>
                    </a:lnTo>
                    <a:lnTo>
                      <a:pt x="25" y="287"/>
                    </a:lnTo>
                    <a:lnTo>
                      <a:pt x="22" y="291"/>
                    </a:lnTo>
                    <a:lnTo>
                      <a:pt x="19" y="292"/>
                    </a:lnTo>
                    <a:lnTo>
                      <a:pt x="19" y="292"/>
                    </a:lnTo>
                    <a:lnTo>
                      <a:pt x="17" y="292"/>
                    </a:lnTo>
                    <a:lnTo>
                      <a:pt x="15" y="294"/>
                    </a:lnTo>
                    <a:lnTo>
                      <a:pt x="12" y="297"/>
                    </a:lnTo>
                    <a:lnTo>
                      <a:pt x="12" y="297"/>
                    </a:lnTo>
                    <a:lnTo>
                      <a:pt x="12" y="299"/>
                    </a:lnTo>
                    <a:lnTo>
                      <a:pt x="12" y="301"/>
                    </a:lnTo>
                    <a:lnTo>
                      <a:pt x="12" y="301"/>
                    </a:lnTo>
                    <a:lnTo>
                      <a:pt x="14" y="306"/>
                    </a:lnTo>
                    <a:lnTo>
                      <a:pt x="14" y="306"/>
                    </a:lnTo>
                    <a:lnTo>
                      <a:pt x="14" y="309"/>
                    </a:lnTo>
                    <a:lnTo>
                      <a:pt x="17" y="314"/>
                    </a:lnTo>
                    <a:lnTo>
                      <a:pt x="17" y="314"/>
                    </a:lnTo>
                    <a:lnTo>
                      <a:pt x="20" y="316"/>
                    </a:lnTo>
                    <a:lnTo>
                      <a:pt x="20" y="316"/>
                    </a:lnTo>
                    <a:lnTo>
                      <a:pt x="22" y="318"/>
                    </a:lnTo>
                    <a:lnTo>
                      <a:pt x="22" y="318"/>
                    </a:lnTo>
                    <a:lnTo>
                      <a:pt x="24" y="318"/>
                    </a:lnTo>
                    <a:lnTo>
                      <a:pt x="24" y="319"/>
                    </a:lnTo>
                    <a:lnTo>
                      <a:pt x="24" y="319"/>
                    </a:lnTo>
                    <a:lnTo>
                      <a:pt x="27" y="319"/>
                    </a:lnTo>
                    <a:lnTo>
                      <a:pt x="27" y="319"/>
                    </a:lnTo>
                    <a:lnTo>
                      <a:pt x="25" y="321"/>
                    </a:lnTo>
                    <a:lnTo>
                      <a:pt x="24" y="323"/>
                    </a:lnTo>
                    <a:lnTo>
                      <a:pt x="24" y="323"/>
                    </a:lnTo>
                    <a:lnTo>
                      <a:pt x="24" y="328"/>
                    </a:lnTo>
                    <a:lnTo>
                      <a:pt x="24" y="331"/>
                    </a:lnTo>
                    <a:lnTo>
                      <a:pt x="24" y="331"/>
                    </a:lnTo>
                    <a:lnTo>
                      <a:pt x="20" y="333"/>
                    </a:lnTo>
                    <a:lnTo>
                      <a:pt x="19" y="335"/>
                    </a:lnTo>
                    <a:lnTo>
                      <a:pt x="14" y="335"/>
                    </a:lnTo>
                    <a:lnTo>
                      <a:pt x="14" y="335"/>
                    </a:lnTo>
                    <a:lnTo>
                      <a:pt x="10" y="336"/>
                    </a:lnTo>
                    <a:lnTo>
                      <a:pt x="10" y="336"/>
                    </a:lnTo>
                    <a:lnTo>
                      <a:pt x="12" y="336"/>
                    </a:lnTo>
                    <a:lnTo>
                      <a:pt x="0" y="359"/>
                    </a:lnTo>
                    <a:lnTo>
                      <a:pt x="0" y="359"/>
                    </a:lnTo>
                    <a:lnTo>
                      <a:pt x="241" y="494"/>
                    </a:lnTo>
                    <a:lnTo>
                      <a:pt x="241" y="494"/>
                    </a:lnTo>
                    <a:lnTo>
                      <a:pt x="373" y="511"/>
                    </a:lnTo>
                    <a:lnTo>
                      <a:pt x="433" y="50"/>
                    </a:lnTo>
                    <a:lnTo>
                      <a:pt x="433" y="50"/>
                    </a:lnTo>
                    <a:lnTo>
                      <a:pt x="351" y="39"/>
                    </a:lnTo>
                    <a:lnTo>
                      <a:pt x="270" y="28"/>
                    </a:lnTo>
                    <a:lnTo>
                      <a:pt x="192" y="16"/>
                    </a:lnTo>
                    <a:lnTo>
                      <a:pt x="114" y="0"/>
                    </a:lnTo>
                    <a:lnTo>
                      <a:pt x="102" y="68"/>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 name="Freeform 71">
                <a:extLst>
                  <a:ext uri="{FF2B5EF4-FFF2-40B4-BE49-F238E27FC236}">
                    <a16:creationId xmlns:a16="http://schemas.microsoft.com/office/drawing/2014/main" id="{A20AD9A7-D0F6-FF4C-A105-26675DEAAEDE}"/>
                  </a:ext>
                </a:extLst>
              </p:cNvPr>
              <p:cNvSpPr>
                <a:spLocks/>
              </p:cNvSpPr>
              <p:nvPr/>
            </p:nvSpPr>
            <p:spPr bwMode="auto">
              <a:xfrm>
                <a:off x="8589963" y="1803401"/>
                <a:ext cx="476250" cy="325438"/>
              </a:xfrm>
              <a:custGeom>
                <a:avLst/>
                <a:gdLst>
                  <a:gd name="T0" fmla="*/ 295 w 300"/>
                  <a:gd name="T1" fmla="*/ 110 h 205"/>
                  <a:gd name="T2" fmla="*/ 290 w 300"/>
                  <a:gd name="T3" fmla="*/ 114 h 205"/>
                  <a:gd name="T4" fmla="*/ 283 w 300"/>
                  <a:gd name="T5" fmla="*/ 124 h 205"/>
                  <a:gd name="T6" fmla="*/ 276 w 300"/>
                  <a:gd name="T7" fmla="*/ 122 h 205"/>
                  <a:gd name="T8" fmla="*/ 285 w 300"/>
                  <a:gd name="T9" fmla="*/ 129 h 205"/>
                  <a:gd name="T10" fmla="*/ 291 w 300"/>
                  <a:gd name="T11" fmla="*/ 132 h 205"/>
                  <a:gd name="T12" fmla="*/ 281 w 300"/>
                  <a:gd name="T13" fmla="*/ 154 h 205"/>
                  <a:gd name="T14" fmla="*/ 269 w 300"/>
                  <a:gd name="T15" fmla="*/ 170 h 205"/>
                  <a:gd name="T16" fmla="*/ 266 w 300"/>
                  <a:gd name="T17" fmla="*/ 183 h 205"/>
                  <a:gd name="T18" fmla="*/ 266 w 300"/>
                  <a:gd name="T19" fmla="*/ 204 h 205"/>
                  <a:gd name="T20" fmla="*/ 258 w 300"/>
                  <a:gd name="T21" fmla="*/ 193 h 205"/>
                  <a:gd name="T22" fmla="*/ 254 w 300"/>
                  <a:gd name="T23" fmla="*/ 178 h 205"/>
                  <a:gd name="T24" fmla="*/ 256 w 300"/>
                  <a:gd name="T25" fmla="*/ 170 h 205"/>
                  <a:gd name="T26" fmla="*/ 256 w 300"/>
                  <a:gd name="T27" fmla="*/ 159 h 205"/>
                  <a:gd name="T28" fmla="*/ 259 w 300"/>
                  <a:gd name="T29" fmla="*/ 154 h 205"/>
                  <a:gd name="T30" fmla="*/ 266 w 300"/>
                  <a:gd name="T31" fmla="*/ 148 h 205"/>
                  <a:gd name="T32" fmla="*/ 263 w 300"/>
                  <a:gd name="T33" fmla="*/ 144 h 205"/>
                  <a:gd name="T34" fmla="*/ 256 w 300"/>
                  <a:gd name="T35" fmla="*/ 142 h 205"/>
                  <a:gd name="T36" fmla="*/ 249 w 300"/>
                  <a:gd name="T37" fmla="*/ 131 h 205"/>
                  <a:gd name="T38" fmla="*/ 246 w 300"/>
                  <a:gd name="T39" fmla="*/ 122 h 205"/>
                  <a:gd name="T40" fmla="*/ 247 w 300"/>
                  <a:gd name="T41" fmla="*/ 107 h 205"/>
                  <a:gd name="T42" fmla="*/ 234 w 300"/>
                  <a:gd name="T43" fmla="*/ 117 h 205"/>
                  <a:gd name="T44" fmla="*/ 222 w 300"/>
                  <a:gd name="T45" fmla="*/ 103 h 205"/>
                  <a:gd name="T46" fmla="*/ 212 w 300"/>
                  <a:gd name="T47" fmla="*/ 86 h 205"/>
                  <a:gd name="T48" fmla="*/ 198 w 300"/>
                  <a:gd name="T49" fmla="*/ 71 h 205"/>
                  <a:gd name="T50" fmla="*/ 213 w 300"/>
                  <a:gd name="T51" fmla="*/ 124 h 205"/>
                  <a:gd name="T52" fmla="*/ 200 w 300"/>
                  <a:gd name="T53" fmla="*/ 127 h 205"/>
                  <a:gd name="T54" fmla="*/ 185 w 300"/>
                  <a:gd name="T55" fmla="*/ 124 h 205"/>
                  <a:gd name="T56" fmla="*/ 161 w 300"/>
                  <a:gd name="T57" fmla="*/ 120 h 205"/>
                  <a:gd name="T58" fmla="*/ 154 w 300"/>
                  <a:gd name="T59" fmla="*/ 126 h 205"/>
                  <a:gd name="T60" fmla="*/ 152 w 300"/>
                  <a:gd name="T61" fmla="*/ 124 h 205"/>
                  <a:gd name="T62" fmla="*/ 159 w 300"/>
                  <a:gd name="T63" fmla="*/ 114 h 205"/>
                  <a:gd name="T64" fmla="*/ 161 w 300"/>
                  <a:gd name="T65" fmla="*/ 102 h 205"/>
                  <a:gd name="T66" fmla="*/ 159 w 300"/>
                  <a:gd name="T67" fmla="*/ 98 h 205"/>
                  <a:gd name="T68" fmla="*/ 159 w 300"/>
                  <a:gd name="T69" fmla="*/ 97 h 205"/>
                  <a:gd name="T70" fmla="*/ 159 w 300"/>
                  <a:gd name="T71" fmla="*/ 88 h 205"/>
                  <a:gd name="T72" fmla="*/ 157 w 300"/>
                  <a:gd name="T73" fmla="*/ 86 h 205"/>
                  <a:gd name="T74" fmla="*/ 142 w 300"/>
                  <a:gd name="T75" fmla="*/ 76 h 205"/>
                  <a:gd name="T76" fmla="*/ 135 w 300"/>
                  <a:gd name="T77" fmla="*/ 75 h 205"/>
                  <a:gd name="T78" fmla="*/ 134 w 300"/>
                  <a:gd name="T79" fmla="*/ 75 h 205"/>
                  <a:gd name="T80" fmla="*/ 132 w 300"/>
                  <a:gd name="T81" fmla="*/ 71 h 205"/>
                  <a:gd name="T82" fmla="*/ 130 w 300"/>
                  <a:gd name="T83" fmla="*/ 68 h 205"/>
                  <a:gd name="T84" fmla="*/ 129 w 300"/>
                  <a:gd name="T85" fmla="*/ 64 h 205"/>
                  <a:gd name="T86" fmla="*/ 129 w 300"/>
                  <a:gd name="T87" fmla="*/ 61 h 205"/>
                  <a:gd name="T88" fmla="*/ 125 w 300"/>
                  <a:gd name="T89" fmla="*/ 59 h 205"/>
                  <a:gd name="T90" fmla="*/ 117 w 300"/>
                  <a:gd name="T91" fmla="*/ 59 h 205"/>
                  <a:gd name="T92" fmla="*/ 115 w 300"/>
                  <a:gd name="T93" fmla="*/ 59 h 205"/>
                  <a:gd name="T94" fmla="*/ 113 w 300"/>
                  <a:gd name="T95" fmla="*/ 56 h 205"/>
                  <a:gd name="T96" fmla="*/ 110 w 300"/>
                  <a:gd name="T97" fmla="*/ 53 h 205"/>
                  <a:gd name="T98" fmla="*/ 106 w 300"/>
                  <a:gd name="T99" fmla="*/ 51 h 205"/>
                  <a:gd name="T100" fmla="*/ 98 w 300"/>
                  <a:gd name="T101" fmla="*/ 49 h 205"/>
                  <a:gd name="T102" fmla="*/ 79 w 300"/>
                  <a:gd name="T103" fmla="*/ 44 h 205"/>
                  <a:gd name="T104" fmla="*/ 73 w 300"/>
                  <a:gd name="T105" fmla="*/ 46 h 205"/>
                  <a:gd name="T106" fmla="*/ 67 w 300"/>
                  <a:gd name="T107" fmla="*/ 46 h 205"/>
                  <a:gd name="T108" fmla="*/ 61 w 300"/>
                  <a:gd name="T109" fmla="*/ 44 h 205"/>
                  <a:gd name="T110" fmla="*/ 37 w 300"/>
                  <a:gd name="T111" fmla="*/ 53 h 205"/>
                  <a:gd name="T112" fmla="*/ 22 w 300"/>
                  <a:gd name="T113" fmla="*/ 66 h 205"/>
                  <a:gd name="T114" fmla="*/ 10 w 300"/>
                  <a:gd name="T115" fmla="*/ 83 h 205"/>
                  <a:gd name="T116" fmla="*/ 3 w 300"/>
                  <a:gd name="T117" fmla="*/ 76 h 205"/>
                  <a:gd name="T118" fmla="*/ 230 w 300"/>
                  <a:gd name="T119" fmla="*/ 0 h 205"/>
                  <a:gd name="T120" fmla="*/ 298 w 300"/>
                  <a:gd name="T121" fmla="*/ 10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0" h="205">
                    <a:moveTo>
                      <a:pt x="298" y="100"/>
                    </a:moveTo>
                    <a:lnTo>
                      <a:pt x="298" y="100"/>
                    </a:lnTo>
                    <a:lnTo>
                      <a:pt x="297" y="103"/>
                    </a:lnTo>
                    <a:lnTo>
                      <a:pt x="297" y="107"/>
                    </a:lnTo>
                    <a:lnTo>
                      <a:pt x="297" y="107"/>
                    </a:lnTo>
                    <a:lnTo>
                      <a:pt x="297" y="110"/>
                    </a:lnTo>
                    <a:lnTo>
                      <a:pt x="295" y="110"/>
                    </a:lnTo>
                    <a:lnTo>
                      <a:pt x="293" y="110"/>
                    </a:lnTo>
                    <a:lnTo>
                      <a:pt x="293" y="110"/>
                    </a:lnTo>
                    <a:lnTo>
                      <a:pt x="293" y="109"/>
                    </a:lnTo>
                    <a:lnTo>
                      <a:pt x="293" y="109"/>
                    </a:lnTo>
                    <a:lnTo>
                      <a:pt x="291" y="110"/>
                    </a:lnTo>
                    <a:lnTo>
                      <a:pt x="290" y="114"/>
                    </a:lnTo>
                    <a:lnTo>
                      <a:pt x="290" y="114"/>
                    </a:lnTo>
                    <a:lnTo>
                      <a:pt x="288" y="117"/>
                    </a:lnTo>
                    <a:lnTo>
                      <a:pt x="288" y="117"/>
                    </a:lnTo>
                    <a:lnTo>
                      <a:pt x="285" y="120"/>
                    </a:lnTo>
                    <a:lnTo>
                      <a:pt x="285" y="120"/>
                    </a:lnTo>
                    <a:lnTo>
                      <a:pt x="285" y="122"/>
                    </a:lnTo>
                    <a:lnTo>
                      <a:pt x="283" y="124"/>
                    </a:lnTo>
                    <a:lnTo>
                      <a:pt x="283" y="124"/>
                    </a:lnTo>
                    <a:lnTo>
                      <a:pt x="283" y="120"/>
                    </a:lnTo>
                    <a:lnTo>
                      <a:pt x="281" y="119"/>
                    </a:lnTo>
                    <a:lnTo>
                      <a:pt x="281" y="117"/>
                    </a:lnTo>
                    <a:lnTo>
                      <a:pt x="281" y="117"/>
                    </a:lnTo>
                    <a:lnTo>
                      <a:pt x="278" y="117"/>
                    </a:lnTo>
                    <a:lnTo>
                      <a:pt x="278" y="119"/>
                    </a:lnTo>
                    <a:lnTo>
                      <a:pt x="276" y="122"/>
                    </a:lnTo>
                    <a:lnTo>
                      <a:pt x="276" y="122"/>
                    </a:lnTo>
                    <a:lnTo>
                      <a:pt x="276" y="126"/>
                    </a:lnTo>
                    <a:lnTo>
                      <a:pt x="280" y="129"/>
                    </a:lnTo>
                    <a:lnTo>
                      <a:pt x="280" y="129"/>
                    </a:lnTo>
                    <a:lnTo>
                      <a:pt x="285" y="132"/>
                    </a:lnTo>
                    <a:lnTo>
                      <a:pt x="285" y="132"/>
                    </a:lnTo>
                    <a:lnTo>
                      <a:pt x="285" y="129"/>
                    </a:lnTo>
                    <a:lnTo>
                      <a:pt x="286" y="126"/>
                    </a:lnTo>
                    <a:lnTo>
                      <a:pt x="286" y="126"/>
                    </a:lnTo>
                    <a:lnTo>
                      <a:pt x="288" y="124"/>
                    </a:lnTo>
                    <a:lnTo>
                      <a:pt x="290" y="126"/>
                    </a:lnTo>
                    <a:lnTo>
                      <a:pt x="291" y="129"/>
                    </a:lnTo>
                    <a:lnTo>
                      <a:pt x="291" y="129"/>
                    </a:lnTo>
                    <a:lnTo>
                      <a:pt x="291" y="132"/>
                    </a:lnTo>
                    <a:lnTo>
                      <a:pt x="290" y="134"/>
                    </a:lnTo>
                    <a:lnTo>
                      <a:pt x="285" y="139"/>
                    </a:lnTo>
                    <a:lnTo>
                      <a:pt x="285" y="139"/>
                    </a:lnTo>
                    <a:lnTo>
                      <a:pt x="281" y="142"/>
                    </a:lnTo>
                    <a:lnTo>
                      <a:pt x="281" y="146"/>
                    </a:lnTo>
                    <a:lnTo>
                      <a:pt x="281" y="151"/>
                    </a:lnTo>
                    <a:lnTo>
                      <a:pt x="281" y="154"/>
                    </a:lnTo>
                    <a:lnTo>
                      <a:pt x="281" y="154"/>
                    </a:lnTo>
                    <a:lnTo>
                      <a:pt x="278" y="161"/>
                    </a:lnTo>
                    <a:lnTo>
                      <a:pt x="271" y="165"/>
                    </a:lnTo>
                    <a:lnTo>
                      <a:pt x="271" y="165"/>
                    </a:lnTo>
                    <a:lnTo>
                      <a:pt x="269" y="166"/>
                    </a:lnTo>
                    <a:lnTo>
                      <a:pt x="269" y="166"/>
                    </a:lnTo>
                    <a:lnTo>
                      <a:pt x="269" y="170"/>
                    </a:lnTo>
                    <a:lnTo>
                      <a:pt x="273" y="173"/>
                    </a:lnTo>
                    <a:lnTo>
                      <a:pt x="274" y="176"/>
                    </a:lnTo>
                    <a:lnTo>
                      <a:pt x="274" y="176"/>
                    </a:lnTo>
                    <a:lnTo>
                      <a:pt x="271" y="176"/>
                    </a:lnTo>
                    <a:lnTo>
                      <a:pt x="268" y="176"/>
                    </a:lnTo>
                    <a:lnTo>
                      <a:pt x="266" y="180"/>
                    </a:lnTo>
                    <a:lnTo>
                      <a:pt x="266" y="183"/>
                    </a:lnTo>
                    <a:lnTo>
                      <a:pt x="266" y="183"/>
                    </a:lnTo>
                    <a:lnTo>
                      <a:pt x="269" y="190"/>
                    </a:lnTo>
                    <a:lnTo>
                      <a:pt x="269" y="190"/>
                    </a:lnTo>
                    <a:lnTo>
                      <a:pt x="269" y="193"/>
                    </a:lnTo>
                    <a:lnTo>
                      <a:pt x="268" y="197"/>
                    </a:lnTo>
                    <a:lnTo>
                      <a:pt x="268" y="197"/>
                    </a:lnTo>
                    <a:lnTo>
                      <a:pt x="266" y="204"/>
                    </a:lnTo>
                    <a:lnTo>
                      <a:pt x="263" y="205"/>
                    </a:lnTo>
                    <a:lnTo>
                      <a:pt x="259" y="205"/>
                    </a:lnTo>
                    <a:lnTo>
                      <a:pt x="259" y="205"/>
                    </a:lnTo>
                    <a:lnTo>
                      <a:pt x="258" y="204"/>
                    </a:lnTo>
                    <a:lnTo>
                      <a:pt x="256" y="200"/>
                    </a:lnTo>
                    <a:lnTo>
                      <a:pt x="258" y="193"/>
                    </a:lnTo>
                    <a:lnTo>
                      <a:pt x="258" y="193"/>
                    </a:lnTo>
                    <a:lnTo>
                      <a:pt x="256" y="187"/>
                    </a:lnTo>
                    <a:lnTo>
                      <a:pt x="252" y="182"/>
                    </a:lnTo>
                    <a:lnTo>
                      <a:pt x="252" y="182"/>
                    </a:lnTo>
                    <a:lnTo>
                      <a:pt x="254" y="182"/>
                    </a:lnTo>
                    <a:lnTo>
                      <a:pt x="254" y="182"/>
                    </a:lnTo>
                    <a:lnTo>
                      <a:pt x="254" y="178"/>
                    </a:lnTo>
                    <a:lnTo>
                      <a:pt x="254" y="178"/>
                    </a:lnTo>
                    <a:lnTo>
                      <a:pt x="252" y="176"/>
                    </a:lnTo>
                    <a:lnTo>
                      <a:pt x="252" y="175"/>
                    </a:lnTo>
                    <a:lnTo>
                      <a:pt x="252" y="173"/>
                    </a:lnTo>
                    <a:lnTo>
                      <a:pt x="252" y="173"/>
                    </a:lnTo>
                    <a:lnTo>
                      <a:pt x="256" y="171"/>
                    </a:lnTo>
                    <a:lnTo>
                      <a:pt x="256" y="170"/>
                    </a:lnTo>
                    <a:lnTo>
                      <a:pt x="256" y="170"/>
                    </a:lnTo>
                    <a:lnTo>
                      <a:pt x="254" y="166"/>
                    </a:lnTo>
                    <a:lnTo>
                      <a:pt x="252" y="163"/>
                    </a:lnTo>
                    <a:lnTo>
                      <a:pt x="252" y="163"/>
                    </a:lnTo>
                    <a:lnTo>
                      <a:pt x="254" y="161"/>
                    </a:lnTo>
                    <a:lnTo>
                      <a:pt x="254" y="161"/>
                    </a:lnTo>
                    <a:lnTo>
                      <a:pt x="256" y="161"/>
                    </a:lnTo>
                    <a:lnTo>
                      <a:pt x="256" y="159"/>
                    </a:lnTo>
                    <a:lnTo>
                      <a:pt x="256" y="159"/>
                    </a:lnTo>
                    <a:lnTo>
                      <a:pt x="254" y="156"/>
                    </a:lnTo>
                    <a:lnTo>
                      <a:pt x="254" y="156"/>
                    </a:lnTo>
                    <a:lnTo>
                      <a:pt x="256" y="154"/>
                    </a:lnTo>
                    <a:lnTo>
                      <a:pt x="256" y="154"/>
                    </a:lnTo>
                    <a:lnTo>
                      <a:pt x="258" y="154"/>
                    </a:lnTo>
                    <a:lnTo>
                      <a:pt x="259" y="154"/>
                    </a:lnTo>
                    <a:lnTo>
                      <a:pt x="259" y="154"/>
                    </a:lnTo>
                    <a:lnTo>
                      <a:pt x="261" y="151"/>
                    </a:lnTo>
                    <a:lnTo>
                      <a:pt x="261" y="151"/>
                    </a:lnTo>
                    <a:lnTo>
                      <a:pt x="264" y="151"/>
                    </a:lnTo>
                    <a:lnTo>
                      <a:pt x="264" y="151"/>
                    </a:lnTo>
                    <a:lnTo>
                      <a:pt x="266" y="148"/>
                    </a:lnTo>
                    <a:lnTo>
                      <a:pt x="266" y="148"/>
                    </a:lnTo>
                    <a:lnTo>
                      <a:pt x="269" y="146"/>
                    </a:lnTo>
                    <a:lnTo>
                      <a:pt x="271" y="146"/>
                    </a:lnTo>
                    <a:lnTo>
                      <a:pt x="271" y="144"/>
                    </a:lnTo>
                    <a:lnTo>
                      <a:pt x="271" y="144"/>
                    </a:lnTo>
                    <a:lnTo>
                      <a:pt x="269" y="142"/>
                    </a:lnTo>
                    <a:lnTo>
                      <a:pt x="266" y="142"/>
                    </a:lnTo>
                    <a:lnTo>
                      <a:pt x="263" y="144"/>
                    </a:lnTo>
                    <a:lnTo>
                      <a:pt x="263" y="144"/>
                    </a:lnTo>
                    <a:lnTo>
                      <a:pt x="263" y="139"/>
                    </a:lnTo>
                    <a:lnTo>
                      <a:pt x="263" y="139"/>
                    </a:lnTo>
                    <a:lnTo>
                      <a:pt x="259" y="139"/>
                    </a:lnTo>
                    <a:lnTo>
                      <a:pt x="258" y="142"/>
                    </a:lnTo>
                    <a:lnTo>
                      <a:pt x="258" y="142"/>
                    </a:lnTo>
                    <a:lnTo>
                      <a:pt x="256" y="142"/>
                    </a:lnTo>
                    <a:lnTo>
                      <a:pt x="256" y="142"/>
                    </a:lnTo>
                    <a:lnTo>
                      <a:pt x="254" y="137"/>
                    </a:lnTo>
                    <a:lnTo>
                      <a:pt x="254" y="137"/>
                    </a:lnTo>
                    <a:lnTo>
                      <a:pt x="254" y="134"/>
                    </a:lnTo>
                    <a:lnTo>
                      <a:pt x="254" y="134"/>
                    </a:lnTo>
                    <a:lnTo>
                      <a:pt x="252" y="132"/>
                    </a:lnTo>
                    <a:lnTo>
                      <a:pt x="249" y="131"/>
                    </a:lnTo>
                    <a:lnTo>
                      <a:pt x="249" y="131"/>
                    </a:lnTo>
                    <a:lnTo>
                      <a:pt x="251" y="127"/>
                    </a:lnTo>
                    <a:lnTo>
                      <a:pt x="251" y="124"/>
                    </a:lnTo>
                    <a:lnTo>
                      <a:pt x="251" y="124"/>
                    </a:lnTo>
                    <a:lnTo>
                      <a:pt x="246" y="124"/>
                    </a:lnTo>
                    <a:lnTo>
                      <a:pt x="246" y="124"/>
                    </a:lnTo>
                    <a:lnTo>
                      <a:pt x="246" y="122"/>
                    </a:lnTo>
                    <a:lnTo>
                      <a:pt x="247" y="120"/>
                    </a:lnTo>
                    <a:lnTo>
                      <a:pt x="249" y="119"/>
                    </a:lnTo>
                    <a:lnTo>
                      <a:pt x="249" y="119"/>
                    </a:lnTo>
                    <a:lnTo>
                      <a:pt x="249" y="114"/>
                    </a:lnTo>
                    <a:lnTo>
                      <a:pt x="247" y="110"/>
                    </a:lnTo>
                    <a:lnTo>
                      <a:pt x="247" y="110"/>
                    </a:lnTo>
                    <a:lnTo>
                      <a:pt x="247" y="107"/>
                    </a:lnTo>
                    <a:lnTo>
                      <a:pt x="244" y="105"/>
                    </a:lnTo>
                    <a:lnTo>
                      <a:pt x="244" y="105"/>
                    </a:lnTo>
                    <a:lnTo>
                      <a:pt x="241" y="105"/>
                    </a:lnTo>
                    <a:lnTo>
                      <a:pt x="237" y="107"/>
                    </a:lnTo>
                    <a:lnTo>
                      <a:pt x="237" y="110"/>
                    </a:lnTo>
                    <a:lnTo>
                      <a:pt x="235" y="115"/>
                    </a:lnTo>
                    <a:lnTo>
                      <a:pt x="234" y="117"/>
                    </a:lnTo>
                    <a:lnTo>
                      <a:pt x="230" y="115"/>
                    </a:lnTo>
                    <a:lnTo>
                      <a:pt x="230" y="115"/>
                    </a:lnTo>
                    <a:lnTo>
                      <a:pt x="227" y="115"/>
                    </a:lnTo>
                    <a:lnTo>
                      <a:pt x="225" y="114"/>
                    </a:lnTo>
                    <a:lnTo>
                      <a:pt x="224" y="109"/>
                    </a:lnTo>
                    <a:lnTo>
                      <a:pt x="224" y="109"/>
                    </a:lnTo>
                    <a:lnTo>
                      <a:pt x="222" y="103"/>
                    </a:lnTo>
                    <a:lnTo>
                      <a:pt x="220" y="100"/>
                    </a:lnTo>
                    <a:lnTo>
                      <a:pt x="220" y="100"/>
                    </a:lnTo>
                    <a:lnTo>
                      <a:pt x="217" y="98"/>
                    </a:lnTo>
                    <a:lnTo>
                      <a:pt x="213" y="97"/>
                    </a:lnTo>
                    <a:lnTo>
                      <a:pt x="213" y="97"/>
                    </a:lnTo>
                    <a:lnTo>
                      <a:pt x="212" y="92"/>
                    </a:lnTo>
                    <a:lnTo>
                      <a:pt x="212" y="86"/>
                    </a:lnTo>
                    <a:lnTo>
                      <a:pt x="212" y="86"/>
                    </a:lnTo>
                    <a:lnTo>
                      <a:pt x="210" y="78"/>
                    </a:lnTo>
                    <a:lnTo>
                      <a:pt x="207" y="73"/>
                    </a:lnTo>
                    <a:lnTo>
                      <a:pt x="203" y="71"/>
                    </a:lnTo>
                    <a:lnTo>
                      <a:pt x="203" y="71"/>
                    </a:lnTo>
                    <a:lnTo>
                      <a:pt x="200" y="69"/>
                    </a:lnTo>
                    <a:lnTo>
                      <a:pt x="198" y="71"/>
                    </a:lnTo>
                    <a:lnTo>
                      <a:pt x="195" y="75"/>
                    </a:lnTo>
                    <a:lnTo>
                      <a:pt x="193" y="81"/>
                    </a:lnTo>
                    <a:lnTo>
                      <a:pt x="195" y="86"/>
                    </a:lnTo>
                    <a:lnTo>
                      <a:pt x="195" y="86"/>
                    </a:lnTo>
                    <a:lnTo>
                      <a:pt x="212" y="120"/>
                    </a:lnTo>
                    <a:lnTo>
                      <a:pt x="212" y="120"/>
                    </a:lnTo>
                    <a:lnTo>
                      <a:pt x="213" y="124"/>
                    </a:lnTo>
                    <a:lnTo>
                      <a:pt x="215" y="127"/>
                    </a:lnTo>
                    <a:lnTo>
                      <a:pt x="213" y="131"/>
                    </a:lnTo>
                    <a:lnTo>
                      <a:pt x="208" y="132"/>
                    </a:lnTo>
                    <a:lnTo>
                      <a:pt x="208" y="132"/>
                    </a:lnTo>
                    <a:lnTo>
                      <a:pt x="205" y="132"/>
                    </a:lnTo>
                    <a:lnTo>
                      <a:pt x="203" y="131"/>
                    </a:lnTo>
                    <a:lnTo>
                      <a:pt x="200" y="127"/>
                    </a:lnTo>
                    <a:lnTo>
                      <a:pt x="198" y="122"/>
                    </a:lnTo>
                    <a:lnTo>
                      <a:pt x="195" y="120"/>
                    </a:lnTo>
                    <a:lnTo>
                      <a:pt x="195" y="120"/>
                    </a:lnTo>
                    <a:lnTo>
                      <a:pt x="191" y="119"/>
                    </a:lnTo>
                    <a:lnTo>
                      <a:pt x="190" y="120"/>
                    </a:lnTo>
                    <a:lnTo>
                      <a:pt x="185" y="124"/>
                    </a:lnTo>
                    <a:lnTo>
                      <a:pt x="185" y="124"/>
                    </a:lnTo>
                    <a:lnTo>
                      <a:pt x="181" y="124"/>
                    </a:lnTo>
                    <a:lnTo>
                      <a:pt x="179" y="122"/>
                    </a:lnTo>
                    <a:lnTo>
                      <a:pt x="179" y="122"/>
                    </a:lnTo>
                    <a:lnTo>
                      <a:pt x="174" y="122"/>
                    </a:lnTo>
                    <a:lnTo>
                      <a:pt x="169" y="122"/>
                    </a:lnTo>
                    <a:lnTo>
                      <a:pt x="166" y="122"/>
                    </a:lnTo>
                    <a:lnTo>
                      <a:pt x="161" y="120"/>
                    </a:lnTo>
                    <a:lnTo>
                      <a:pt x="161" y="120"/>
                    </a:lnTo>
                    <a:lnTo>
                      <a:pt x="161" y="124"/>
                    </a:lnTo>
                    <a:lnTo>
                      <a:pt x="162" y="127"/>
                    </a:lnTo>
                    <a:lnTo>
                      <a:pt x="162" y="127"/>
                    </a:lnTo>
                    <a:lnTo>
                      <a:pt x="159" y="127"/>
                    </a:lnTo>
                    <a:lnTo>
                      <a:pt x="159" y="127"/>
                    </a:lnTo>
                    <a:lnTo>
                      <a:pt x="154" y="126"/>
                    </a:lnTo>
                    <a:lnTo>
                      <a:pt x="154" y="126"/>
                    </a:lnTo>
                    <a:lnTo>
                      <a:pt x="154" y="126"/>
                    </a:lnTo>
                    <a:lnTo>
                      <a:pt x="154" y="126"/>
                    </a:lnTo>
                    <a:lnTo>
                      <a:pt x="154" y="126"/>
                    </a:lnTo>
                    <a:lnTo>
                      <a:pt x="154" y="126"/>
                    </a:lnTo>
                    <a:lnTo>
                      <a:pt x="154" y="126"/>
                    </a:lnTo>
                    <a:lnTo>
                      <a:pt x="152" y="124"/>
                    </a:lnTo>
                    <a:lnTo>
                      <a:pt x="152" y="124"/>
                    </a:lnTo>
                    <a:lnTo>
                      <a:pt x="152" y="122"/>
                    </a:lnTo>
                    <a:lnTo>
                      <a:pt x="152" y="122"/>
                    </a:lnTo>
                    <a:lnTo>
                      <a:pt x="156" y="117"/>
                    </a:lnTo>
                    <a:lnTo>
                      <a:pt x="159" y="114"/>
                    </a:lnTo>
                    <a:lnTo>
                      <a:pt x="159" y="114"/>
                    </a:lnTo>
                    <a:lnTo>
                      <a:pt x="159" y="114"/>
                    </a:lnTo>
                    <a:lnTo>
                      <a:pt x="159" y="114"/>
                    </a:lnTo>
                    <a:lnTo>
                      <a:pt x="161" y="112"/>
                    </a:lnTo>
                    <a:lnTo>
                      <a:pt x="161" y="112"/>
                    </a:lnTo>
                    <a:lnTo>
                      <a:pt x="161" y="110"/>
                    </a:lnTo>
                    <a:lnTo>
                      <a:pt x="161" y="110"/>
                    </a:lnTo>
                    <a:lnTo>
                      <a:pt x="161" y="109"/>
                    </a:lnTo>
                    <a:lnTo>
                      <a:pt x="161" y="102"/>
                    </a:lnTo>
                    <a:lnTo>
                      <a:pt x="161" y="102"/>
                    </a:lnTo>
                    <a:lnTo>
                      <a:pt x="161" y="100"/>
                    </a:lnTo>
                    <a:lnTo>
                      <a:pt x="161" y="100"/>
                    </a:lnTo>
                    <a:lnTo>
                      <a:pt x="159" y="100"/>
                    </a:lnTo>
                    <a:lnTo>
                      <a:pt x="159" y="100"/>
                    </a:lnTo>
                    <a:lnTo>
                      <a:pt x="159" y="100"/>
                    </a:lnTo>
                    <a:lnTo>
                      <a:pt x="159" y="98"/>
                    </a:lnTo>
                    <a:lnTo>
                      <a:pt x="159" y="98"/>
                    </a:lnTo>
                    <a:lnTo>
                      <a:pt x="159" y="98"/>
                    </a:lnTo>
                    <a:lnTo>
                      <a:pt x="159" y="98"/>
                    </a:lnTo>
                    <a:lnTo>
                      <a:pt x="159" y="97"/>
                    </a:lnTo>
                    <a:lnTo>
                      <a:pt x="159" y="97"/>
                    </a:lnTo>
                    <a:lnTo>
                      <a:pt x="159" y="97"/>
                    </a:lnTo>
                    <a:lnTo>
                      <a:pt x="159" y="97"/>
                    </a:lnTo>
                    <a:lnTo>
                      <a:pt x="161" y="95"/>
                    </a:lnTo>
                    <a:lnTo>
                      <a:pt x="161" y="95"/>
                    </a:lnTo>
                    <a:lnTo>
                      <a:pt x="161" y="92"/>
                    </a:lnTo>
                    <a:lnTo>
                      <a:pt x="161" y="92"/>
                    </a:lnTo>
                    <a:lnTo>
                      <a:pt x="161" y="90"/>
                    </a:lnTo>
                    <a:lnTo>
                      <a:pt x="161" y="90"/>
                    </a:lnTo>
                    <a:lnTo>
                      <a:pt x="159" y="88"/>
                    </a:lnTo>
                    <a:lnTo>
                      <a:pt x="159" y="88"/>
                    </a:lnTo>
                    <a:lnTo>
                      <a:pt x="159" y="88"/>
                    </a:lnTo>
                    <a:lnTo>
                      <a:pt x="159" y="88"/>
                    </a:lnTo>
                    <a:lnTo>
                      <a:pt x="159" y="88"/>
                    </a:lnTo>
                    <a:lnTo>
                      <a:pt x="159" y="88"/>
                    </a:lnTo>
                    <a:lnTo>
                      <a:pt x="159" y="88"/>
                    </a:lnTo>
                    <a:lnTo>
                      <a:pt x="157" y="86"/>
                    </a:lnTo>
                    <a:lnTo>
                      <a:pt x="157" y="86"/>
                    </a:lnTo>
                    <a:lnTo>
                      <a:pt x="156" y="85"/>
                    </a:lnTo>
                    <a:lnTo>
                      <a:pt x="156" y="85"/>
                    </a:lnTo>
                    <a:lnTo>
                      <a:pt x="149" y="83"/>
                    </a:lnTo>
                    <a:lnTo>
                      <a:pt x="149" y="83"/>
                    </a:lnTo>
                    <a:lnTo>
                      <a:pt x="144" y="78"/>
                    </a:lnTo>
                    <a:lnTo>
                      <a:pt x="142" y="76"/>
                    </a:lnTo>
                    <a:lnTo>
                      <a:pt x="139" y="75"/>
                    </a:lnTo>
                    <a:lnTo>
                      <a:pt x="139" y="75"/>
                    </a:lnTo>
                    <a:lnTo>
                      <a:pt x="135" y="75"/>
                    </a:lnTo>
                    <a:lnTo>
                      <a:pt x="135" y="75"/>
                    </a:lnTo>
                    <a:lnTo>
                      <a:pt x="135" y="75"/>
                    </a:lnTo>
                    <a:lnTo>
                      <a:pt x="135" y="75"/>
                    </a:lnTo>
                    <a:lnTo>
                      <a:pt x="135" y="75"/>
                    </a:lnTo>
                    <a:lnTo>
                      <a:pt x="135" y="75"/>
                    </a:lnTo>
                    <a:lnTo>
                      <a:pt x="134" y="75"/>
                    </a:lnTo>
                    <a:lnTo>
                      <a:pt x="134" y="75"/>
                    </a:lnTo>
                    <a:lnTo>
                      <a:pt x="134" y="75"/>
                    </a:lnTo>
                    <a:lnTo>
                      <a:pt x="134" y="75"/>
                    </a:lnTo>
                    <a:lnTo>
                      <a:pt x="134" y="75"/>
                    </a:lnTo>
                    <a:lnTo>
                      <a:pt x="134" y="75"/>
                    </a:lnTo>
                    <a:lnTo>
                      <a:pt x="134" y="73"/>
                    </a:lnTo>
                    <a:lnTo>
                      <a:pt x="134" y="73"/>
                    </a:lnTo>
                    <a:lnTo>
                      <a:pt x="132" y="73"/>
                    </a:lnTo>
                    <a:lnTo>
                      <a:pt x="132" y="73"/>
                    </a:lnTo>
                    <a:lnTo>
                      <a:pt x="132" y="71"/>
                    </a:lnTo>
                    <a:lnTo>
                      <a:pt x="132" y="71"/>
                    </a:lnTo>
                    <a:lnTo>
                      <a:pt x="132" y="71"/>
                    </a:lnTo>
                    <a:lnTo>
                      <a:pt x="130" y="71"/>
                    </a:lnTo>
                    <a:lnTo>
                      <a:pt x="130" y="71"/>
                    </a:lnTo>
                    <a:lnTo>
                      <a:pt x="130" y="71"/>
                    </a:lnTo>
                    <a:lnTo>
                      <a:pt x="130" y="69"/>
                    </a:lnTo>
                    <a:lnTo>
                      <a:pt x="130" y="69"/>
                    </a:lnTo>
                    <a:lnTo>
                      <a:pt x="130" y="68"/>
                    </a:lnTo>
                    <a:lnTo>
                      <a:pt x="130" y="68"/>
                    </a:lnTo>
                    <a:lnTo>
                      <a:pt x="130" y="68"/>
                    </a:lnTo>
                    <a:lnTo>
                      <a:pt x="130" y="68"/>
                    </a:lnTo>
                    <a:lnTo>
                      <a:pt x="129" y="66"/>
                    </a:lnTo>
                    <a:lnTo>
                      <a:pt x="129" y="66"/>
                    </a:lnTo>
                    <a:lnTo>
                      <a:pt x="129" y="66"/>
                    </a:lnTo>
                    <a:lnTo>
                      <a:pt x="129" y="64"/>
                    </a:lnTo>
                    <a:lnTo>
                      <a:pt x="129" y="64"/>
                    </a:lnTo>
                    <a:lnTo>
                      <a:pt x="129" y="63"/>
                    </a:lnTo>
                    <a:lnTo>
                      <a:pt x="129" y="63"/>
                    </a:lnTo>
                    <a:lnTo>
                      <a:pt x="129" y="63"/>
                    </a:lnTo>
                    <a:lnTo>
                      <a:pt x="129" y="63"/>
                    </a:lnTo>
                    <a:lnTo>
                      <a:pt x="129" y="63"/>
                    </a:lnTo>
                    <a:lnTo>
                      <a:pt x="129" y="61"/>
                    </a:lnTo>
                    <a:lnTo>
                      <a:pt x="129" y="61"/>
                    </a:lnTo>
                    <a:lnTo>
                      <a:pt x="129" y="61"/>
                    </a:lnTo>
                    <a:lnTo>
                      <a:pt x="127" y="61"/>
                    </a:lnTo>
                    <a:lnTo>
                      <a:pt x="127" y="61"/>
                    </a:lnTo>
                    <a:lnTo>
                      <a:pt x="127" y="59"/>
                    </a:lnTo>
                    <a:lnTo>
                      <a:pt x="127" y="59"/>
                    </a:lnTo>
                    <a:lnTo>
                      <a:pt x="127" y="59"/>
                    </a:lnTo>
                    <a:lnTo>
                      <a:pt x="125" y="59"/>
                    </a:lnTo>
                    <a:lnTo>
                      <a:pt x="125" y="59"/>
                    </a:lnTo>
                    <a:lnTo>
                      <a:pt x="125" y="59"/>
                    </a:lnTo>
                    <a:lnTo>
                      <a:pt x="123" y="59"/>
                    </a:lnTo>
                    <a:lnTo>
                      <a:pt x="123" y="59"/>
                    </a:lnTo>
                    <a:lnTo>
                      <a:pt x="120" y="58"/>
                    </a:lnTo>
                    <a:lnTo>
                      <a:pt x="117" y="59"/>
                    </a:lnTo>
                    <a:lnTo>
                      <a:pt x="117" y="59"/>
                    </a:lnTo>
                    <a:lnTo>
                      <a:pt x="117" y="59"/>
                    </a:lnTo>
                    <a:lnTo>
                      <a:pt x="117" y="59"/>
                    </a:lnTo>
                    <a:lnTo>
                      <a:pt x="117" y="59"/>
                    </a:lnTo>
                    <a:lnTo>
                      <a:pt x="117" y="59"/>
                    </a:lnTo>
                    <a:lnTo>
                      <a:pt x="115" y="59"/>
                    </a:lnTo>
                    <a:lnTo>
                      <a:pt x="115" y="59"/>
                    </a:lnTo>
                    <a:lnTo>
                      <a:pt x="115" y="59"/>
                    </a:lnTo>
                    <a:lnTo>
                      <a:pt x="115" y="59"/>
                    </a:lnTo>
                    <a:lnTo>
                      <a:pt x="115" y="59"/>
                    </a:lnTo>
                    <a:lnTo>
                      <a:pt x="115" y="59"/>
                    </a:lnTo>
                    <a:lnTo>
                      <a:pt x="115" y="59"/>
                    </a:lnTo>
                    <a:lnTo>
                      <a:pt x="115" y="59"/>
                    </a:lnTo>
                    <a:lnTo>
                      <a:pt x="113" y="56"/>
                    </a:lnTo>
                    <a:lnTo>
                      <a:pt x="113" y="56"/>
                    </a:lnTo>
                    <a:lnTo>
                      <a:pt x="113" y="56"/>
                    </a:lnTo>
                    <a:lnTo>
                      <a:pt x="113" y="56"/>
                    </a:lnTo>
                    <a:lnTo>
                      <a:pt x="112" y="54"/>
                    </a:lnTo>
                    <a:lnTo>
                      <a:pt x="112" y="54"/>
                    </a:lnTo>
                    <a:lnTo>
                      <a:pt x="112" y="54"/>
                    </a:lnTo>
                    <a:lnTo>
                      <a:pt x="112" y="54"/>
                    </a:lnTo>
                    <a:lnTo>
                      <a:pt x="110" y="53"/>
                    </a:lnTo>
                    <a:lnTo>
                      <a:pt x="110" y="53"/>
                    </a:lnTo>
                    <a:lnTo>
                      <a:pt x="108" y="51"/>
                    </a:lnTo>
                    <a:lnTo>
                      <a:pt x="108" y="51"/>
                    </a:lnTo>
                    <a:lnTo>
                      <a:pt x="106" y="51"/>
                    </a:lnTo>
                    <a:lnTo>
                      <a:pt x="106" y="51"/>
                    </a:lnTo>
                    <a:lnTo>
                      <a:pt x="106" y="51"/>
                    </a:lnTo>
                    <a:lnTo>
                      <a:pt x="106" y="51"/>
                    </a:lnTo>
                    <a:lnTo>
                      <a:pt x="100" y="49"/>
                    </a:lnTo>
                    <a:lnTo>
                      <a:pt x="100" y="49"/>
                    </a:lnTo>
                    <a:lnTo>
                      <a:pt x="100" y="49"/>
                    </a:lnTo>
                    <a:lnTo>
                      <a:pt x="100" y="49"/>
                    </a:lnTo>
                    <a:lnTo>
                      <a:pt x="98" y="49"/>
                    </a:lnTo>
                    <a:lnTo>
                      <a:pt x="98" y="49"/>
                    </a:lnTo>
                    <a:lnTo>
                      <a:pt x="98" y="49"/>
                    </a:lnTo>
                    <a:lnTo>
                      <a:pt x="98" y="49"/>
                    </a:lnTo>
                    <a:lnTo>
                      <a:pt x="93" y="44"/>
                    </a:lnTo>
                    <a:lnTo>
                      <a:pt x="93" y="44"/>
                    </a:lnTo>
                    <a:lnTo>
                      <a:pt x="86" y="44"/>
                    </a:lnTo>
                    <a:lnTo>
                      <a:pt x="86" y="44"/>
                    </a:lnTo>
                    <a:lnTo>
                      <a:pt x="79" y="44"/>
                    </a:lnTo>
                    <a:lnTo>
                      <a:pt x="79" y="44"/>
                    </a:lnTo>
                    <a:lnTo>
                      <a:pt x="76" y="46"/>
                    </a:lnTo>
                    <a:lnTo>
                      <a:pt x="76" y="46"/>
                    </a:lnTo>
                    <a:lnTo>
                      <a:pt x="74" y="46"/>
                    </a:lnTo>
                    <a:lnTo>
                      <a:pt x="74" y="46"/>
                    </a:lnTo>
                    <a:lnTo>
                      <a:pt x="74" y="46"/>
                    </a:lnTo>
                    <a:lnTo>
                      <a:pt x="74" y="46"/>
                    </a:lnTo>
                    <a:lnTo>
                      <a:pt x="73" y="46"/>
                    </a:lnTo>
                    <a:lnTo>
                      <a:pt x="73" y="46"/>
                    </a:lnTo>
                    <a:lnTo>
                      <a:pt x="69" y="46"/>
                    </a:lnTo>
                    <a:lnTo>
                      <a:pt x="69" y="46"/>
                    </a:lnTo>
                    <a:lnTo>
                      <a:pt x="69" y="46"/>
                    </a:lnTo>
                    <a:lnTo>
                      <a:pt x="69" y="46"/>
                    </a:lnTo>
                    <a:lnTo>
                      <a:pt x="67" y="46"/>
                    </a:lnTo>
                    <a:lnTo>
                      <a:pt x="67" y="46"/>
                    </a:lnTo>
                    <a:lnTo>
                      <a:pt x="64" y="46"/>
                    </a:lnTo>
                    <a:lnTo>
                      <a:pt x="64" y="46"/>
                    </a:lnTo>
                    <a:lnTo>
                      <a:pt x="62" y="46"/>
                    </a:lnTo>
                    <a:lnTo>
                      <a:pt x="62" y="46"/>
                    </a:lnTo>
                    <a:lnTo>
                      <a:pt x="62" y="46"/>
                    </a:lnTo>
                    <a:lnTo>
                      <a:pt x="62" y="46"/>
                    </a:lnTo>
                    <a:lnTo>
                      <a:pt x="61" y="44"/>
                    </a:lnTo>
                    <a:lnTo>
                      <a:pt x="61" y="44"/>
                    </a:lnTo>
                    <a:lnTo>
                      <a:pt x="59" y="44"/>
                    </a:lnTo>
                    <a:lnTo>
                      <a:pt x="59" y="44"/>
                    </a:lnTo>
                    <a:lnTo>
                      <a:pt x="50" y="46"/>
                    </a:lnTo>
                    <a:lnTo>
                      <a:pt x="40" y="51"/>
                    </a:lnTo>
                    <a:lnTo>
                      <a:pt x="40" y="51"/>
                    </a:lnTo>
                    <a:lnTo>
                      <a:pt x="37" y="53"/>
                    </a:lnTo>
                    <a:lnTo>
                      <a:pt x="34" y="56"/>
                    </a:lnTo>
                    <a:lnTo>
                      <a:pt x="34" y="56"/>
                    </a:lnTo>
                    <a:lnTo>
                      <a:pt x="30" y="59"/>
                    </a:lnTo>
                    <a:lnTo>
                      <a:pt x="28" y="64"/>
                    </a:lnTo>
                    <a:lnTo>
                      <a:pt x="28" y="64"/>
                    </a:lnTo>
                    <a:lnTo>
                      <a:pt x="25" y="66"/>
                    </a:lnTo>
                    <a:lnTo>
                      <a:pt x="22" y="66"/>
                    </a:lnTo>
                    <a:lnTo>
                      <a:pt x="18" y="68"/>
                    </a:lnTo>
                    <a:lnTo>
                      <a:pt x="15" y="69"/>
                    </a:lnTo>
                    <a:lnTo>
                      <a:pt x="15" y="69"/>
                    </a:lnTo>
                    <a:lnTo>
                      <a:pt x="13" y="75"/>
                    </a:lnTo>
                    <a:lnTo>
                      <a:pt x="13" y="80"/>
                    </a:lnTo>
                    <a:lnTo>
                      <a:pt x="13" y="80"/>
                    </a:lnTo>
                    <a:lnTo>
                      <a:pt x="10" y="83"/>
                    </a:lnTo>
                    <a:lnTo>
                      <a:pt x="6" y="85"/>
                    </a:lnTo>
                    <a:lnTo>
                      <a:pt x="6" y="85"/>
                    </a:lnTo>
                    <a:lnTo>
                      <a:pt x="6" y="86"/>
                    </a:lnTo>
                    <a:lnTo>
                      <a:pt x="5" y="88"/>
                    </a:lnTo>
                    <a:lnTo>
                      <a:pt x="5" y="88"/>
                    </a:lnTo>
                    <a:lnTo>
                      <a:pt x="3" y="76"/>
                    </a:lnTo>
                    <a:lnTo>
                      <a:pt x="3" y="76"/>
                    </a:lnTo>
                    <a:lnTo>
                      <a:pt x="1" y="61"/>
                    </a:lnTo>
                    <a:lnTo>
                      <a:pt x="1" y="61"/>
                    </a:lnTo>
                    <a:lnTo>
                      <a:pt x="0" y="47"/>
                    </a:lnTo>
                    <a:lnTo>
                      <a:pt x="0" y="47"/>
                    </a:lnTo>
                    <a:lnTo>
                      <a:pt x="0" y="41"/>
                    </a:lnTo>
                    <a:lnTo>
                      <a:pt x="213" y="3"/>
                    </a:lnTo>
                    <a:lnTo>
                      <a:pt x="230" y="0"/>
                    </a:lnTo>
                    <a:lnTo>
                      <a:pt x="247" y="81"/>
                    </a:lnTo>
                    <a:lnTo>
                      <a:pt x="290" y="69"/>
                    </a:lnTo>
                    <a:lnTo>
                      <a:pt x="290" y="69"/>
                    </a:lnTo>
                    <a:lnTo>
                      <a:pt x="297" y="85"/>
                    </a:lnTo>
                    <a:lnTo>
                      <a:pt x="300" y="93"/>
                    </a:lnTo>
                    <a:lnTo>
                      <a:pt x="300" y="97"/>
                    </a:lnTo>
                    <a:lnTo>
                      <a:pt x="298" y="100"/>
                    </a:lnTo>
                    <a:lnTo>
                      <a:pt x="298" y="100"/>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2" name="Freeform 72">
                <a:extLst>
                  <a:ext uri="{FF2B5EF4-FFF2-40B4-BE49-F238E27FC236}">
                    <a16:creationId xmlns:a16="http://schemas.microsoft.com/office/drawing/2014/main" id="{8B31CAF5-97CA-1248-9C15-113D26FA4E40}"/>
                  </a:ext>
                </a:extLst>
              </p:cNvPr>
              <p:cNvSpPr>
                <a:spLocks/>
              </p:cNvSpPr>
              <p:nvPr/>
            </p:nvSpPr>
            <p:spPr bwMode="auto">
              <a:xfrm>
                <a:off x="8705850" y="1876426"/>
                <a:ext cx="1587" cy="0"/>
              </a:xfrm>
              <a:custGeom>
                <a:avLst/>
                <a:gdLst>
                  <a:gd name="T0" fmla="*/ 1 w 1"/>
                  <a:gd name="T1" fmla="*/ 1 w 1"/>
                  <a:gd name="T2" fmla="*/ 1 w 1"/>
                  <a:gd name="T3" fmla="*/ 0 w 1"/>
                  <a:gd name="T4" fmla="*/ 0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lnTo>
                      <a:pt x="1" y="0"/>
                    </a:lnTo>
                    <a:lnTo>
                      <a:pt x="1" y="0"/>
                    </a:lnTo>
                    <a:lnTo>
                      <a:pt x="0" y="0"/>
                    </a:lnTo>
                    <a:lnTo>
                      <a:pt x="0" y="0"/>
                    </a:lnTo>
                    <a:lnTo>
                      <a:pt x="1" y="0"/>
                    </a:lnTo>
                    <a:lnTo>
                      <a:pt x="1"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3" name="Freeform 73">
                <a:extLst>
                  <a:ext uri="{FF2B5EF4-FFF2-40B4-BE49-F238E27FC236}">
                    <a16:creationId xmlns:a16="http://schemas.microsoft.com/office/drawing/2014/main" id="{774D2462-7FF3-2447-BA6C-0BD22157275A}"/>
                  </a:ext>
                </a:extLst>
              </p:cNvPr>
              <p:cNvSpPr>
                <a:spLocks/>
              </p:cNvSpPr>
              <p:nvPr/>
            </p:nvSpPr>
            <p:spPr bwMode="auto">
              <a:xfrm>
                <a:off x="8758238" y="1884363"/>
                <a:ext cx="3175" cy="0"/>
              </a:xfrm>
              <a:custGeom>
                <a:avLst/>
                <a:gdLst>
                  <a:gd name="T0" fmla="*/ 2 w 2"/>
                  <a:gd name="T1" fmla="*/ 2 w 2"/>
                  <a:gd name="T2" fmla="*/ 0 w 2"/>
                  <a:gd name="T3" fmla="*/ 0 w 2"/>
                  <a:gd name="T4" fmla="*/ 0 w 2"/>
                  <a:gd name="T5" fmla="*/ 0 w 2"/>
                  <a:gd name="T6" fmla="*/ 0 w 2"/>
                  <a:gd name="T7" fmla="*/ 0 w 2"/>
                  <a:gd name="T8" fmla="*/ 2 w 2"/>
                  <a:gd name="T9"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
                    <a:moveTo>
                      <a:pt x="2" y="0"/>
                    </a:moveTo>
                    <a:lnTo>
                      <a:pt x="2" y="0"/>
                    </a:lnTo>
                    <a:lnTo>
                      <a:pt x="0" y="0"/>
                    </a:lnTo>
                    <a:lnTo>
                      <a:pt x="0" y="0"/>
                    </a:lnTo>
                    <a:lnTo>
                      <a:pt x="0" y="0"/>
                    </a:lnTo>
                    <a:lnTo>
                      <a:pt x="0" y="0"/>
                    </a:lnTo>
                    <a:lnTo>
                      <a:pt x="0" y="0"/>
                    </a:lnTo>
                    <a:lnTo>
                      <a:pt x="0" y="0"/>
                    </a:lnTo>
                    <a:lnTo>
                      <a:pt x="2" y="0"/>
                    </a:lnTo>
                    <a:lnTo>
                      <a:pt x="2"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4" name="Freeform 74">
                <a:extLst>
                  <a:ext uri="{FF2B5EF4-FFF2-40B4-BE49-F238E27FC236}">
                    <a16:creationId xmlns:a16="http://schemas.microsoft.com/office/drawing/2014/main" id="{03171A28-38A3-A84C-B5D0-20D0AF7B1290}"/>
                  </a:ext>
                </a:extLst>
              </p:cNvPr>
              <p:cNvSpPr>
                <a:spLocks/>
              </p:cNvSpPr>
              <p:nvPr/>
            </p:nvSpPr>
            <p:spPr bwMode="auto">
              <a:xfrm>
                <a:off x="8772525" y="189706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5" name="Freeform 75">
                <a:extLst>
                  <a:ext uri="{FF2B5EF4-FFF2-40B4-BE49-F238E27FC236}">
                    <a16:creationId xmlns:a16="http://schemas.microsoft.com/office/drawing/2014/main" id="{1B3DC151-56D8-FA47-AFDE-612D09EAE976}"/>
                  </a:ext>
                </a:extLst>
              </p:cNvPr>
              <p:cNvSpPr>
                <a:spLocks/>
              </p:cNvSpPr>
              <p:nvPr/>
            </p:nvSpPr>
            <p:spPr bwMode="auto">
              <a:xfrm>
                <a:off x="8772525" y="1897063"/>
                <a:ext cx="3175" cy="0"/>
              </a:xfrm>
              <a:custGeom>
                <a:avLst/>
                <a:gdLst>
                  <a:gd name="T0" fmla="*/ 2 w 2"/>
                  <a:gd name="T1" fmla="*/ 2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0" y="0"/>
                    </a:lnTo>
                    <a:lnTo>
                      <a:pt x="0" y="0"/>
                    </a:lnTo>
                    <a:lnTo>
                      <a:pt x="2" y="0"/>
                    </a:lnTo>
                    <a:lnTo>
                      <a:pt x="2"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6" name="Freeform 76">
                <a:extLst>
                  <a:ext uri="{FF2B5EF4-FFF2-40B4-BE49-F238E27FC236}">
                    <a16:creationId xmlns:a16="http://schemas.microsoft.com/office/drawing/2014/main" id="{78467EEC-40F4-3248-84C1-4674A8DC0274}"/>
                  </a:ext>
                </a:extLst>
              </p:cNvPr>
              <p:cNvSpPr>
                <a:spLocks/>
              </p:cNvSpPr>
              <p:nvPr/>
            </p:nvSpPr>
            <p:spPr bwMode="auto">
              <a:xfrm>
                <a:off x="8775700" y="1895476"/>
                <a:ext cx="12700" cy="1588"/>
              </a:xfrm>
              <a:custGeom>
                <a:avLst/>
                <a:gdLst>
                  <a:gd name="T0" fmla="*/ 8 w 8"/>
                  <a:gd name="T1" fmla="*/ 1 h 1"/>
                  <a:gd name="T2" fmla="*/ 8 w 8"/>
                  <a:gd name="T3" fmla="*/ 1 h 1"/>
                  <a:gd name="T4" fmla="*/ 6 w 8"/>
                  <a:gd name="T5" fmla="*/ 1 h 1"/>
                  <a:gd name="T6" fmla="*/ 6 w 8"/>
                  <a:gd name="T7" fmla="*/ 1 h 1"/>
                  <a:gd name="T8" fmla="*/ 3 w 8"/>
                  <a:gd name="T9" fmla="*/ 0 h 1"/>
                  <a:gd name="T10" fmla="*/ 0 w 8"/>
                  <a:gd name="T11" fmla="*/ 1 h 1"/>
                  <a:gd name="T12" fmla="*/ 0 w 8"/>
                  <a:gd name="T13" fmla="*/ 1 h 1"/>
                  <a:gd name="T14" fmla="*/ 0 w 8"/>
                  <a:gd name="T15" fmla="*/ 1 h 1"/>
                  <a:gd name="T16" fmla="*/ 0 w 8"/>
                  <a:gd name="T17" fmla="*/ 1 h 1"/>
                  <a:gd name="T18" fmla="*/ 0 w 8"/>
                  <a:gd name="T19" fmla="*/ 1 h 1"/>
                  <a:gd name="T20" fmla="*/ 0 w 8"/>
                  <a:gd name="T21" fmla="*/ 1 h 1"/>
                  <a:gd name="T22" fmla="*/ 3 w 8"/>
                  <a:gd name="T23" fmla="*/ 0 h 1"/>
                  <a:gd name="T24" fmla="*/ 6 w 8"/>
                  <a:gd name="T25" fmla="*/ 1 h 1"/>
                  <a:gd name="T26" fmla="*/ 6 w 8"/>
                  <a:gd name="T27" fmla="*/ 1 h 1"/>
                  <a:gd name="T28" fmla="*/ 8 w 8"/>
                  <a:gd name="T29" fmla="*/ 1 h 1"/>
                  <a:gd name="T30" fmla="*/ 8 w 8"/>
                  <a:gd name="T3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
                    <a:moveTo>
                      <a:pt x="8" y="1"/>
                    </a:moveTo>
                    <a:lnTo>
                      <a:pt x="8" y="1"/>
                    </a:lnTo>
                    <a:lnTo>
                      <a:pt x="6" y="1"/>
                    </a:lnTo>
                    <a:lnTo>
                      <a:pt x="6" y="1"/>
                    </a:lnTo>
                    <a:lnTo>
                      <a:pt x="3" y="0"/>
                    </a:lnTo>
                    <a:lnTo>
                      <a:pt x="0" y="1"/>
                    </a:lnTo>
                    <a:lnTo>
                      <a:pt x="0" y="1"/>
                    </a:lnTo>
                    <a:lnTo>
                      <a:pt x="0" y="1"/>
                    </a:lnTo>
                    <a:lnTo>
                      <a:pt x="0" y="1"/>
                    </a:lnTo>
                    <a:lnTo>
                      <a:pt x="0" y="1"/>
                    </a:lnTo>
                    <a:lnTo>
                      <a:pt x="0" y="1"/>
                    </a:lnTo>
                    <a:lnTo>
                      <a:pt x="3" y="0"/>
                    </a:lnTo>
                    <a:lnTo>
                      <a:pt x="6" y="1"/>
                    </a:lnTo>
                    <a:lnTo>
                      <a:pt x="6" y="1"/>
                    </a:lnTo>
                    <a:lnTo>
                      <a:pt x="8" y="1"/>
                    </a:lnTo>
                    <a:lnTo>
                      <a:pt x="8" y="1"/>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7" name="Freeform 77">
                <a:extLst>
                  <a:ext uri="{FF2B5EF4-FFF2-40B4-BE49-F238E27FC236}">
                    <a16:creationId xmlns:a16="http://schemas.microsoft.com/office/drawing/2014/main" id="{530F9D67-B23E-F849-AEA6-EB140E97F9D7}"/>
                  </a:ext>
                </a:extLst>
              </p:cNvPr>
              <p:cNvSpPr>
                <a:spLocks/>
              </p:cNvSpPr>
              <p:nvPr/>
            </p:nvSpPr>
            <p:spPr bwMode="auto">
              <a:xfrm>
                <a:off x="8788400" y="1897063"/>
                <a:ext cx="3175" cy="0"/>
              </a:xfrm>
              <a:custGeom>
                <a:avLst/>
                <a:gdLst>
                  <a:gd name="T0" fmla="*/ 2 w 2"/>
                  <a:gd name="T1" fmla="*/ 2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0" y="0"/>
                    </a:lnTo>
                    <a:lnTo>
                      <a:pt x="0" y="0"/>
                    </a:lnTo>
                    <a:lnTo>
                      <a:pt x="2" y="0"/>
                    </a:lnTo>
                    <a:lnTo>
                      <a:pt x="2"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 name="Freeform 78">
                <a:extLst>
                  <a:ext uri="{FF2B5EF4-FFF2-40B4-BE49-F238E27FC236}">
                    <a16:creationId xmlns:a16="http://schemas.microsoft.com/office/drawing/2014/main" id="{4E474B5E-78E1-D841-B0FB-EE90C4035F1E}"/>
                  </a:ext>
                </a:extLst>
              </p:cNvPr>
              <p:cNvSpPr>
                <a:spLocks/>
              </p:cNvSpPr>
              <p:nvPr/>
            </p:nvSpPr>
            <p:spPr bwMode="auto">
              <a:xfrm>
                <a:off x="8791575" y="1900238"/>
                <a:ext cx="3175" cy="0"/>
              </a:xfrm>
              <a:custGeom>
                <a:avLst/>
                <a:gdLst>
                  <a:gd name="T0" fmla="*/ 2 w 2"/>
                  <a:gd name="T1" fmla="*/ 2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0" y="0"/>
                    </a:lnTo>
                    <a:lnTo>
                      <a:pt x="0" y="0"/>
                    </a:lnTo>
                    <a:lnTo>
                      <a:pt x="2" y="0"/>
                    </a:lnTo>
                    <a:lnTo>
                      <a:pt x="2"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9" name="Freeform 79">
                <a:extLst>
                  <a:ext uri="{FF2B5EF4-FFF2-40B4-BE49-F238E27FC236}">
                    <a16:creationId xmlns:a16="http://schemas.microsoft.com/office/drawing/2014/main" id="{3E8794B9-5EB1-8A4E-BF95-C905A78984C9}"/>
                  </a:ext>
                </a:extLst>
              </p:cNvPr>
              <p:cNvSpPr>
                <a:spLocks/>
              </p:cNvSpPr>
              <p:nvPr/>
            </p:nvSpPr>
            <p:spPr bwMode="auto">
              <a:xfrm>
                <a:off x="8796338" y="1912938"/>
                <a:ext cx="0" cy="3175"/>
              </a:xfrm>
              <a:custGeom>
                <a:avLst/>
                <a:gdLst>
                  <a:gd name="T0" fmla="*/ 2 h 2"/>
                  <a:gd name="T1" fmla="*/ 2 h 2"/>
                  <a:gd name="T2" fmla="*/ 0 h 2"/>
                  <a:gd name="T3" fmla="*/ 0 h 2"/>
                  <a:gd name="T4" fmla="*/ 2 h 2"/>
                  <a:gd name="T5" fmla="*/ 2 h 2"/>
                </a:gdLst>
                <a:ahLst/>
                <a:cxnLst>
                  <a:cxn ang="0">
                    <a:pos x="0" y="T0"/>
                  </a:cxn>
                  <a:cxn ang="0">
                    <a:pos x="0" y="T1"/>
                  </a:cxn>
                  <a:cxn ang="0">
                    <a:pos x="0" y="T2"/>
                  </a:cxn>
                  <a:cxn ang="0">
                    <a:pos x="0" y="T3"/>
                  </a:cxn>
                  <a:cxn ang="0">
                    <a:pos x="0" y="T4"/>
                  </a:cxn>
                  <a:cxn ang="0">
                    <a:pos x="0" y="T5"/>
                  </a:cxn>
                </a:cxnLst>
                <a:rect l="0" t="0" r="r" b="b"/>
                <a:pathLst>
                  <a:path h="2">
                    <a:moveTo>
                      <a:pt x="0" y="2"/>
                    </a:moveTo>
                    <a:lnTo>
                      <a:pt x="0" y="2"/>
                    </a:lnTo>
                    <a:lnTo>
                      <a:pt x="0" y="0"/>
                    </a:lnTo>
                    <a:lnTo>
                      <a:pt x="0" y="0"/>
                    </a:lnTo>
                    <a:lnTo>
                      <a:pt x="0" y="2"/>
                    </a:lnTo>
                    <a:lnTo>
                      <a:pt x="0" y="2"/>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0" name="Freeform 80">
                <a:extLst>
                  <a:ext uri="{FF2B5EF4-FFF2-40B4-BE49-F238E27FC236}">
                    <a16:creationId xmlns:a16="http://schemas.microsoft.com/office/drawing/2014/main" id="{C8C8B3C7-948D-7749-BF61-53A1B3CD1E3A}"/>
                  </a:ext>
                </a:extLst>
              </p:cNvPr>
              <p:cNvSpPr>
                <a:spLocks/>
              </p:cNvSpPr>
              <p:nvPr/>
            </p:nvSpPr>
            <p:spPr bwMode="auto">
              <a:xfrm>
                <a:off x="8796338" y="1916113"/>
                <a:ext cx="3175" cy="0"/>
              </a:xfrm>
              <a:custGeom>
                <a:avLst/>
                <a:gdLst>
                  <a:gd name="T0" fmla="*/ 2 w 2"/>
                  <a:gd name="T1" fmla="*/ 2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0" y="0"/>
                    </a:lnTo>
                    <a:lnTo>
                      <a:pt x="0" y="0"/>
                    </a:lnTo>
                    <a:lnTo>
                      <a:pt x="2" y="0"/>
                    </a:lnTo>
                    <a:lnTo>
                      <a:pt x="2"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 name="Freeform 81">
                <a:extLst>
                  <a:ext uri="{FF2B5EF4-FFF2-40B4-BE49-F238E27FC236}">
                    <a16:creationId xmlns:a16="http://schemas.microsoft.com/office/drawing/2014/main" id="{5E943B7B-42E7-CC48-AC32-0D73B1A89314}"/>
                  </a:ext>
                </a:extLst>
              </p:cNvPr>
              <p:cNvSpPr>
                <a:spLocks/>
              </p:cNvSpPr>
              <p:nvPr/>
            </p:nvSpPr>
            <p:spPr bwMode="auto">
              <a:xfrm>
                <a:off x="8799513" y="1916113"/>
                <a:ext cx="3175" cy="6350"/>
              </a:xfrm>
              <a:custGeom>
                <a:avLst/>
                <a:gdLst>
                  <a:gd name="T0" fmla="*/ 2 w 2"/>
                  <a:gd name="T1" fmla="*/ 4 h 4"/>
                  <a:gd name="T2" fmla="*/ 2 w 2"/>
                  <a:gd name="T3" fmla="*/ 4 h 4"/>
                  <a:gd name="T4" fmla="*/ 0 w 2"/>
                  <a:gd name="T5" fmla="*/ 2 h 4"/>
                  <a:gd name="T6" fmla="*/ 0 w 2"/>
                  <a:gd name="T7" fmla="*/ 2 h 4"/>
                  <a:gd name="T8" fmla="*/ 0 w 2"/>
                  <a:gd name="T9" fmla="*/ 0 h 4"/>
                  <a:gd name="T10" fmla="*/ 0 w 2"/>
                  <a:gd name="T11" fmla="*/ 0 h 4"/>
                  <a:gd name="T12" fmla="*/ 0 w 2"/>
                  <a:gd name="T13" fmla="*/ 2 h 4"/>
                  <a:gd name="T14" fmla="*/ 0 w 2"/>
                  <a:gd name="T15" fmla="*/ 2 h 4"/>
                  <a:gd name="T16" fmla="*/ 2 w 2"/>
                  <a:gd name="T17" fmla="*/ 2 h 4"/>
                  <a:gd name="T18" fmla="*/ 2 w 2"/>
                  <a:gd name="T19" fmla="*/ 2 h 4"/>
                  <a:gd name="T20" fmla="*/ 2 w 2"/>
                  <a:gd name="T21" fmla="*/ 4 h 4"/>
                  <a:gd name="T22" fmla="*/ 2 w 2"/>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4">
                    <a:moveTo>
                      <a:pt x="2" y="4"/>
                    </a:moveTo>
                    <a:lnTo>
                      <a:pt x="2" y="4"/>
                    </a:lnTo>
                    <a:lnTo>
                      <a:pt x="0" y="2"/>
                    </a:lnTo>
                    <a:lnTo>
                      <a:pt x="0" y="2"/>
                    </a:lnTo>
                    <a:lnTo>
                      <a:pt x="0" y="0"/>
                    </a:lnTo>
                    <a:lnTo>
                      <a:pt x="0" y="0"/>
                    </a:lnTo>
                    <a:lnTo>
                      <a:pt x="0" y="2"/>
                    </a:lnTo>
                    <a:lnTo>
                      <a:pt x="0" y="2"/>
                    </a:lnTo>
                    <a:lnTo>
                      <a:pt x="2" y="2"/>
                    </a:lnTo>
                    <a:lnTo>
                      <a:pt x="2" y="2"/>
                    </a:lnTo>
                    <a:lnTo>
                      <a:pt x="2" y="4"/>
                    </a:lnTo>
                    <a:lnTo>
                      <a:pt x="2" y="4"/>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 name="Freeform 82">
                <a:extLst>
                  <a:ext uri="{FF2B5EF4-FFF2-40B4-BE49-F238E27FC236}">
                    <a16:creationId xmlns:a16="http://schemas.microsoft.com/office/drawing/2014/main" id="{C197AF20-C95F-8148-96BF-D940BD8580DE}"/>
                  </a:ext>
                </a:extLst>
              </p:cNvPr>
              <p:cNvSpPr>
                <a:spLocks/>
              </p:cNvSpPr>
              <p:nvPr/>
            </p:nvSpPr>
            <p:spPr bwMode="auto">
              <a:xfrm>
                <a:off x="8831263" y="1997076"/>
                <a:ext cx="3175" cy="6350"/>
              </a:xfrm>
              <a:custGeom>
                <a:avLst/>
                <a:gdLst>
                  <a:gd name="T0" fmla="*/ 2 w 2"/>
                  <a:gd name="T1" fmla="*/ 4 h 4"/>
                  <a:gd name="T2" fmla="*/ 2 w 2"/>
                  <a:gd name="T3" fmla="*/ 4 h 4"/>
                  <a:gd name="T4" fmla="*/ 0 w 2"/>
                  <a:gd name="T5" fmla="*/ 2 h 4"/>
                  <a:gd name="T6" fmla="*/ 0 w 2"/>
                  <a:gd name="T7" fmla="*/ 2 h 4"/>
                  <a:gd name="T8" fmla="*/ 0 w 2"/>
                  <a:gd name="T9" fmla="*/ 0 h 4"/>
                  <a:gd name="T10" fmla="*/ 0 w 2"/>
                  <a:gd name="T11" fmla="*/ 0 h 4"/>
                  <a:gd name="T12" fmla="*/ 0 w 2"/>
                  <a:gd name="T13" fmla="*/ 2 h 4"/>
                  <a:gd name="T14" fmla="*/ 0 w 2"/>
                  <a:gd name="T15" fmla="*/ 2 h 4"/>
                  <a:gd name="T16" fmla="*/ 2 w 2"/>
                  <a:gd name="T17" fmla="*/ 4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lnTo>
                      <a:pt x="2" y="4"/>
                    </a:lnTo>
                    <a:lnTo>
                      <a:pt x="0" y="2"/>
                    </a:lnTo>
                    <a:lnTo>
                      <a:pt x="0" y="2"/>
                    </a:lnTo>
                    <a:lnTo>
                      <a:pt x="0" y="0"/>
                    </a:lnTo>
                    <a:lnTo>
                      <a:pt x="0" y="0"/>
                    </a:lnTo>
                    <a:lnTo>
                      <a:pt x="0" y="2"/>
                    </a:lnTo>
                    <a:lnTo>
                      <a:pt x="0" y="2"/>
                    </a:lnTo>
                    <a:lnTo>
                      <a:pt x="2" y="4"/>
                    </a:lnTo>
                    <a:lnTo>
                      <a:pt x="2" y="4"/>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3" name="Freeform 83">
                <a:extLst>
                  <a:ext uri="{FF2B5EF4-FFF2-40B4-BE49-F238E27FC236}">
                    <a16:creationId xmlns:a16="http://schemas.microsoft.com/office/drawing/2014/main" id="{CC1B1117-BA21-C148-AA25-6AD30285B005}"/>
                  </a:ext>
                </a:extLst>
              </p:cNvPr>
              <p:cNvSpPr>
                <a:spLocks/>
              </p:cNvSpPr>
              <p:nvPr/>
            </p:nvSpPr>
            <p:spPr bwMode="auto">
              <a:xfrm>
                <a:off x="8804275" y="1922463"/>
                <a:ext cx="34925" cy="17463"/>
              </a:xfrm>
              <a:custGeom>
                <a:avLst/>
                <a:gdLst>
                  <a:gd name="T0" fmla="*/ 22 w 22"/>
                  <a:gd name="T1" fmla="*/ 11 h 11"/>
                  <a:gd name="T2" fmla="*/ 22 w 22"/>
                  <a:gd name="T3" fmla="*/ 11 h 11"/>
                  <a:gd name="T4" fmla="*/ 21 w 22"/>
                  <a:gd name="T5" fmla="*/ 10 h 11"/>
                  <a:gd name="T6" fmla="*/ 21 w 22"/>
                  <a:gd name="T7" fmla="*/ 10 h 11"/>
                  <a:gd name="T8" fmla="*/ 14 w 22"/>
                  <a:gd name="T9" fmla="*/ 8 h 11"/>
                  <a:gd name="T10" fmla="*/ 14 w 22"/>
                  <a:gd name="T11" fmla="*/ 8 h 11"/>
                  <a:gd name="T12" fmla="*/ 9 w 22"/>
                  <a:gd name="T13" fmla="*/ 3 h 11"/>
                  <a:gd name="T14" fmla="*/ 7 w 22"/>
                  <a:gd name="T15" fmla="*/ 1 h 11"/>
                  <a:gd name="T16" fmla="*/ 4 w 22"/>
                  <a:gd name="T17" fmla="*/ 0 h 11"/>
                  <a:gd name="T18" fmla="*/ 4 w 22"/>
                  <a:gd name="T19" fmla="*/ 0 h 11"/>
                  <a:gd name="T20" fmla="*/ 0 w 22"/>
                  <a:gd name="T21" fmla="*/ 0 h 11"/>
                  <a:gd name="T22" fmla="*/ 0 w 22"/>
                  <a:gd name="T23" fmla="*/ 0 h 11"/>
                  <a:gd name="T24" fmla="*/ 0 w 22"/>
                  <a:gd name="T25" fmla="*/ 0 h 11"/>
                  <a:gd name="T26" fmla="*/ 0 w 22"/>
                  <a:gd name="T27" fmla="*/ 0 h 11"/>
                  <a:gd name="T28" fmla="*/ 0 w 22"/>
                  <a:gd name="T29" fmla="*/ 0 h 11"/>
                  <a:gd name="T30" fmla="*/ 0 w 22"/>
                  <a:gd name="T31" fmla="*/ 0 h 11"/>
                  <a:gd name="T32" fmla="*/ 4 w 22"/>
                  <a:gd name="T33" fmla="*/ 0 h 11"/>
                  <a:gd name="T34" fmla="*/ 4 w 22"/>
                  <a:gd name="T35" fmla="*/ 0 h 11"/>
                  <a:gd name="T36" fmla="*/ 7 w 22"/>
                  <a:gd name="T37" fmla="*/ 1 h 11"/>
                  <a:gd name="T38" fmla="*/ 9 w 22"/>
                  <a:gd name="T39" fmla="*/ 3 h 11"/>
                  <a:gd name="T40" fmla="*/ 14 w 22"/>
                  <a:gd name="T41" fmla="*/ 8 h 11"/>
                  <a:gd name="T42" fmla="*/ 14 w 22"/>
                  <a:gd name="T43" fmla="*/ 8 h 11"/>
                  <a:gd name="T44" fmla="*/ 21 w 22"/>
                  <a:gd name="T45" fmla="*/ 10 h 11"/>
                  <a:gd name="T46" fmla="*/ 21 w 22"/>
                  <a:gd name="T47" fmla="*/ 10 h 11"/>
                  <a:gd name="T48" fmla="*/ 22 w 22"/>
                  <a:gd name="T49" fmla="*/ 11 h 11"/>
                  <a:gd name="T50" fmla="*/ 22 w 22"/>
                  <a:gd name="T5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1">
                    <a:moveTo>
                      <a:pt x="22" y="11"/>
                    </a:moveTo>
                    <a:lnTo>
                      <a:pt x="22" y="11"/>
                    </a:lnTo>
                    <a:lnTo>
                      <a:pt x="21" y="10"/>
                    </a:lnTo>
                    <a:lnTo>
                      <a:pt x="21" y="10"/>
                    </a:lnTo>
                    <a:lnTo>
                      <a:pt x="14" y="8"/>
                    </a:lnTo>
                    <a:lnTo>
                      <a:pt x="14" y="8"/>
                    </a:lnTo>
                    <a:lnTo>
                      <a:pt x="9" y="3"/>
                    </a:lnTo>
                    <a:lnTo>
                      <a:pt x="7" y="1"/>
                    </a:lnTo>
                    <a:lnTo>
                      <a:pt x="4" y="0"/>
                    </a:lnTo>
                    <a:lnTo>
                      <a:pt x="4" y="0"/>
                    </a:lnTo>
                    <a:lnTo>
                      <a:pt x="0" y="0"/>
                    </a:lnTo>
                    <a:lnTo>
                      <a:pt x="0" y="0"/>
                    </a:lnTo>
                    <a:lnTo>
                      <a:pt x="0" y="0"/>
                    </a:lnTo>
                    <a:lnTo>
                      <a:pt x="0" y="0"/>
                    </a:lnTo>
                    <a:lnTo>
                      <a:pt x="0" y="0"/>
                    </a:lnTo>
                    <a:lnTo>
                      <a:pt x="0" y="0"/>
                    </a:lnTo>
                    <a:lnTo>
                      <a:pt x="4" y="0"/>
                    </a:lnTo>
                    <a:lnTo>
                      <a:pt x="4" y="0"/>
                    </a:lnTo>
                    <a:lnTo>
                      <a:pt x="7" y="1"/>
                    </a:lnTo>
                    <a:lnTo>
                      <a:pt x="9" y="3"/>
                    </a:lnTo>
                    <a:lnTo>
                      <a:pt x="14" y="8"/>
                    </a:lnTo>
                    <a:lnTo>
                      <a:pt x="14" y="8"/>
                    </a:lnTo>
                    <a:lnTo>
                      <a:pt x="21" y="10"/>
                    </a:lnTo>
                    <a:lnTo>
                      <a:pt x="21" y="10"/>
                    </a:lnTo>
                    <a:lnTo>
                      <a:pt x="22" y="11"/>
                    </a:lnTo>
                    <a:lnTo>
                      <a:pt x="22" y="11"/>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4" name="Freeform 84">
                <a:extLst>
                  <a:ext uri="{FF2B5EF4-FFF2-40B4-BE49-F238E27FC236}">
                    <a16:creationId xmlns:a16="http://schemas.microsoft.com/office/drawing/2014/main" id="{B9C05DC0-3210-F84C-950E-90A3841E4BF3}"/>
                  </a:ext>
                </a:extLst>
              </p:cNvPr>
              <p:cNvSpPr>
                <a:spLocks/>
              </p:cNvSpPr>
              <p:nvPr/>
            </p:nvSpPr>
            <p:spPr bwMode="auto">
              <a:xfrm>
                <a:off x="8842375" y="1943101"/>
                <a:ext cx="3175" cy="6350"/>
              </a:xfrm>
              <a:custGeom>
                <a:avLst/>
                <a:gdLst>
                  <a:gd name="T0" fmla="*/ 2 w 2"/>
                  <a:gd name="T1" fmla="*/ 4 h 4"/>
                  <a:gd name="T2" fmla="*/ 2 w 2"/>
                  <a:gd name="T3" fmla="*/ 4 h 4"/>
                  <a:gd name="T4" fmla="*/ 2 w 2"/>
                  <a:gd name="T5" fmla="*/ 2 h 4"/>
                  <a:gd name="T6" fmla="*/ 2 w 2"/>
                  <a:gd name="T7" fmla="*/ 2 h 4"/>
                  <a:gd name="T8" fmla="*/ 0 w 2"/>
                  <a:gd name="T9" fmla="*/ 0 h 4"/>
                  <a:gd name="T10" fmla="*/ 0 w 2"/>
                  <a:gd name="T11" fmla="*/ 0 h 4"/>
                  <a:gd name="T12" fmla="*/ 2 w 2"/>
                  <a:gd name="T13" fmla="*/ 2 h 4"/>
                  <a:gd name="T14" fmla="*/ 2 w 2"/>
                  <a:gd name="T15" fmla="*/ 2 h 4"/>
                  <a:gd name="T16" fmla="*/ 2 w 2"/>
                  <a:gd name="T17" fmla="*/ 4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lnTo>
                      <a:pt x="2" y="4"/>
                    </a:lnTo>
                    <a:lnTo>
                      <a:pt x="2" y="2"/>
                    </a:lnTo>
                    <a:lnTo>
                      <a:pt x="2" y="2"/>
                    </a:lnTo>
                    <a:lnTo>
                      <a:pt x="0" y="0"/>
                    </a:lnTo>
                    <a:lnTo>
                      <a:pt x="0" y="0"/>
                    </a:lnTo>
                    <a:lnTo>
                      <a:pt x="2" y="2"/>
                    </a:lnTo>
                    <a:lnTo>
                      <a:pt x="2" y="2"/>
                    </a:lnTo>
                    <a:lnTo>
                      <a:pt x="2" y="4"/>
                    </a:lnTo>
                    <a:lnTo>
                      <a:pt x="2" y="4"/>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5" name="Freeform 85">
                <a:extLst>
                  <a:ext uri="{FF2B5EF4-FFF2-40B4-BE49-F238E27FC236}">
                    <a16:creationId xmlns:a16="http://schemas.microsoft.com/office/drawing/2014/main" id="{DFBC29BF-0475-7B44-9001-CCB50A835A64}"/>
                  </a:ext>
                </a:extLst>
              </p:cNvPr>
              <p:cNvSpPr>
                <a:spLocks/>
              </p:cNvSpPr>
              <p:nvPr/>
            </p:nvSpPr>
            <p:spPr bwMode="auto">
              <a:xfrm>
                <a:off x="8845550" y="1962151"/>
                <a:ext cx="0" cy="15875"/>
              </a:xfrm>
              <a:custGeom>
                <a:avLst/>
                <a:gdLst>
                  <a:gd name="T0" fmla="*/ 10 h 10"/>
                  <a:gd name="T1" fmla="*/ 10 h 10"/>
                  <a:gd name="T2" fmla="*/ 9 h 10"/>
                  <a:gd name="T3" fmla="*/ 2 h 10"/>
                  <a:gd name="T4" fmla="*/ 2 h 10"/>
                  <a:gd name="T5" fmla="*/ 0 h 10"/>
                  <a:gd name="T6" fmla="*/ 0 h 10"/>
                  <a:gd name="T7" fmla="*/ 2 h 10"/>
                  <a:gd name="T8" fmla="*/ 9 h 10"/>
                  <a:gd name="T9" fmla="*/ 9 h 10"/>
                  <a:gd name="T10" fmla="*/ 10 h 10"/>
                  <a:gd name="T11" fmla="*/ 10 h 10"/>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10">
                    <a:moveTo>
                      <a:pt x="0" y="10"/>
                    </a:moveTo>
                    <a:lnTo>
                      <a:pt x="0" y="10"/>
                    </a:lnTo>
                    <a:lnTo>
                      <a:pt x="0" y="9"/>
                    </a:lnTo>
                    <a:lnTo>
                      <a:pt x="0" y="2"/>
                    </a:lnTo>
                    <a:lnTo>
                      <a:pt x="0" y="2"/>
                    </a:lnTo>
                    <a:lnTo>
                      <a:pt x="0" y="0"/>
                    </a:lnTo>
                    <a:lnTo>
                      <a:pt x="0" y="0"/>
                    </a:lnTo>
                    <a:lnTo>
                      <a:pt x="0" y="2"/>
                    </a:lnTo>
                    <a:lnTo>
                      <a:pt x="0" y="9"/>
                    </a:lnTo>
                    <a:lnTo>
                      <a:pt x="0" y="9"/>
                    </a:lnTo>
                    <a:lnTo>
                      <a:pt x="0" y="10"/>
                    </a:lnTo>
                    <a:lnTo>
                      <a:pt x="0" y="1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6" name="Freeform 86">
                <a:extLst>
                  <a:ext uri="{FF2B5EF4-FFF2-40B4-BE49-F238E27FC236}">
                    <a16:creationId xmlns:a16="http://schemas.microsoft.com/office/drawing/2014/main" id="{8D5939F2-9C8D-3747-B7F1-FE7919F948A3}"/>
                  </a:ext>
                </a:extLst>
              </p:cNvPr>
              <p:cNvSpPr>
                <a:spLocks/>
              </p:cNvSpPr>
              <p:nvPr/>
            </p:nvSpPr>
            <p:spPr bwMode="auto">
              <a:xfrm>
                <a:off x="8834438" y="2003426"/>
                <a:ext cx="12700" cy="1588"/>
              </a:xfrm>
              <a:custGeom>
                <a:avLst/>
                <a:gdLst>
                  <a:gd name="T0" fmla="*/ 8 w 8"/>
                  <a:gd name="T1" fmla="*/ 1 h 1"/>
                  <a:gd name="T2" fmla="*/ 8 w 8"/>
                  <a:gd name="T3" fmla="*/ 1 h 1"/>
                  <a:gd name="T4" fmla="*/ 5 w 8"/>
                  <a:gd name="T5" fmla="*/ 1 h 1"/>
                  <a:gd name="T6" fmla="*/ 5 w 8"/>
                  <a:gd name="T7" fmla="*/ 1 h 1"/>
                  <a:gd name="T8" fmla="*/ 0 w 8"/>
                  <a:gd name="T9" fmla="*/ 0 h 1"/>
                  <a:gd name="T10" fmla="*/ 0 w 8"/>
                  <a:gd name="T11" fmla="*/ 0 h 1"/>
                  <a:gd name="T12" fmla="*/ 5 w 8"/>
                  <a:gd name="T13" fmla="*/ 1 h 1"/>
                  <a:gd name="T14" fmla="*/ 5 w 8"/>
                  <a:gd name="T15" fmla="*/ 1 h 1"/>
                  <a:gd name="T16" fmla="*/ 8 w 8"/>
                  <a:gd name="T17" fmla="*/ 1 h 1"/>
                  <a:gd name="T18" fmla="*/ 8 w 8"/>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
                    <a:moveTo>
                      <a:pt x="8" y="1"/>
                    </a:moveTo>
                    <a:lnTo>
                      <a:pt x="8" y="1"/>
                    </a:lnTo>
                    <a:lnTo>
                      <a:pt x="5" y="1"/>
                    </a:lnTo>
                    <a:lnTo>
                      <a:pt x="5" y="1"/>
                    </a:lnTo>
                    <a:lnTo>
                      <a:pt x="0" y="0"/>
                    </a:lnTo>
                    <a:lnTo>
                      <a:pt x="0" y="0"/>
                    </a:lnTo>
                    <a:lnTo>
                      <a:pt x="5" y="1"/>
                    </a:lnTo>
                    <a:lnTo>
                      <a:pt x="5" y="1"/>
                    </a:lnTo>
                    <a:lnTo>
                      <a:pt x="8" y="1"/>
                    </a:lnTo>
                    <a:lnTo>
                      <a:pt x="8" y="1"/>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7" name="Freeform 87">
                <a:extLst>
                  <a:ext uri="{FF2B5EF4-FFF2-40B4-BE49-F238E27FC236}">
                    <a16:creationId xmlns:a16="http://schemas.microsoft.com/office/drawing/2014/main" id="{0DB85171-DC07-A94D-91B4-0B4229838F24}"/>
                  </a:ext>
                </a:extLst>
              </p:cNvPr>
              <p:cNvSpPr>
                <a:spLocks/>
              </p:cNvSpPr>
              <p:nvPr/>
            </p:nvSpPr>
            <p:spPr bwMode="auto">
              <a:xfrm>
                <a:off x="9155113" y="981076"/>
                <a:ext cx="180975" cy="366713"/>
              </a:xfrm>
              <a:custGeom>
                <a:avLst/>
                <a:gdLst>
                  <a:gd name="T0" fmla="*/ 93 w 114"/>
                  <a:gd name="T1" fmla="*/ 144 h 231"/>
                  <a:gd name="T2" fmla="*/ 92 w 114"/>
                  <a:gd name="T3" fmla="*/ 139 h 231"/>
                  <a:gd name="T4" fmla="*/ 83 w 114"/>
                  <a:gd name="T5" fmla="*/ 134 h 231"/>
                  <a:gd name="T6" fmla="*/ 80 w 114"/>
                  <a:gd name="T7" fmla="*/ 126 h 231"/>
                  <a:gd name="T8" fmla="*/ 78 w 114"/>
                  <a:gd name="T9" fmla="*/ 122 h 231"/>
                  <a:gd name="T10" fmla="*/ 44 w 114"/>
                  <a:gd name="T11" fmla="*/ 0 h 231"/>
                  <a:gd name="T12" fmla="*/ 39 w 114"/>
                  <a:gd name="T13" fmla="*/ 4 h 231"/>
                  <a:gd name="T14" fmla="*/ 34 w 114"/>
                  <a:gd name="T15" fmla="*/ 2 h 231"/>
                  <a:gd name="T16" fmla="*/ 32 w 114"/>
                  <a:gd name="T17" fmla="*/ 7 h 231"/>
                  <a:gd name="T18" fmla="*/ 25 w 114"/>
                  <a:gd name="T19" fmla="*/ 9 h 231"/>
                  <a:gd name="T20" fmla="*/ 24 w 114"/>
                  <a:gd name="T21" fmla="*/ 24 h 231"/>
                  <a:gd name="T22" fmla="*/ 15 w 114"/>
                  <a:gd name="T23" fmla="*/ 31 h 231"/>
                  <a:gd name="T24" fmla="*/ 15 w 114"/>
                  <a:gd name="T25" fmla="*/ 34 h 231"/>
                  <a:gd name="T26" fmla="*/ 20 w 114"/>
                  <a:gd name="T27" fmla="*/ 41 h 231"/>
                  <a:gd name="T28" fmla="*/ 20 w 114"/>
                  <a:gd name="T29" fmla="*/ 46 h 231"/>
                  <a:gd name="T30" fmla="*/ 17 w 114"/>
                  <a:gd name="T31" fmla="*/ 53 h 231"/>
                  <a:gd name="T32" fmla="*/ 19 w 114"/>
                  <a:gd name="T33" fmla="*/ 61 h 231"/>
                  <a:gd name="T34" fmla="*/ 19 w 114"/>
                  <a:gd name="T35" fmla="*/ 73 h 231"/>
                  <a:gd name="T36" fmla="*/ 8 w 114"/>
                  <a:gd name="T37" fmla="*/ 90 h 231"/>
                  <a:gd name="T38" fmla="*/ 2 w 114"/>
                  <a:gd name="T39" fmla="*/ 95 h 231"/>
                  <a:gd name="T40" fmla="*/ 2 w 114"/>
                  <a:gd name="T41" fmla="*/ 107 h 231"/>
                  <a:gd name="T42" fmla="*/ 5 w 114"/>
                  <a:gd name="T43" fmla="*/ 116 h 231"/>
                  <a:gd name="T44" fmla="*/ 2 w 114"/>
                  <a:gd name="T45" fmla="*/ 133 h 231"/>
                  <a:gd name="T46" fmla="*/ 3 w 114"/>
                  <a:gd name="T47" fmla="*/ 141 h 231"/>
                  <a:gd name="T48" fmla="*/ 2 w 114"/>
                  <a:gd name="T49" fmla="*/ 153 h 231"/>
                  <a:gd name="T50" fmla="*/ 2 w 114"/>
                  <a:gd name="T51" fmla="*/ 161 h 231"/>
                  <a:gd name="T52" fmla="*/ 5 w 114"/>
                  <a:gd name="T53" fmla="*/ 167 h 231"/>
                  <a:gd name="T54" fmla="*/ 3 w 114"/>
                  <a:gd name="T55" fmla="*/ 173 h 231"/>
                  <a:gd name="T56" fmla="*/ 3 w 114"/>
                  <a:gd name="T57" fmla="*/ 182 h 231"/>
                  <a:gd name="T58" fmla="*/ 5 w 114"/>
                  <a:gd name="T59" fmla="*/ 192 h 231"/>
                  <a:gd name="T60" fmla="*/ 3 w 114"/>
                  <a:gd name="T61" fmla="*/ 206 h 231"/>
                  <a:gd name="T62" fmla="*/ 10 w 114"/>
                  <a:gd name="T63" fmla="*/ 224 h 231"/>
                  <a:gd name="T64" fmla="*/ 10 w 114"/>
                  <a:gd name="T65" fmla="*/ 231 h 231"/>
                  <a:gd name="T66" fmla="*/ 76 w 114"/>
                  <a:gd name="T67" fmla="*/ 214 h 231"/>
                  <a:gd name="T68" fmla="*/ 83 w 114"/>
                  <a:gd name="T69" fmla="*/ 211 h 231"/>
                  <a:gd name="T70" fmla="*/ 98 w 114"/>
                  <a:gd name="T71" fmla="*/ 194 h 231"/>
                  <a:gd name="T72" fmla="*/ 112 w 114"/>
                  <a:gd name="T73" fmla="*/ 182 h 231"/>
                  <a:gd name="T74" fmla="*/ 114 w 114"/>
                  <a:gd name="T75" fmla="*/ 177 h 231"/>
                  <a:gd name="T76" fmla="*/ 114 w 114"/>
                  <a:gd name="T77" fmla="*/ 163 h 231"/>
                  <a:gd name="T78" fmla="*/ 114 w 114"/>
                  <a:gd name="T79" fmla="*/ 163 h 231"/>
                  <a:gd name="T80" fmla="*/ 102 w 114"/>
                  <a:gd name="T81" fmla="*/ 158 h 231"/>
                  <a:gd name="T82" fmla="*/ 95 w 114"/>
                  <a:gd name="T83" fmla="*/ 15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4" h="231">
                    <a:moveTo>
                      <a:pt x="95" y="150"/>
                    </a:moveTo>
                    <a:lnTo>
                      <a:pt x="95" y="150"/>
                    </a:lnTo>
                    <a:lnTo>
                      <a:pt x="93" y="144"/>
                    </a:lnTo>
                    <a:lnTo>
                      <a:pt x="92" y="141"/>
                    </a:lnTo>
                    <a:lnTo>
                      <a:pt x="92" y="139"/>
                    </a:lnTo>
                    <a:lnTo>
                      <a:pt x="92" y="139"/>
                    </a:lnTo>
                    <a:lnTo>
                      <a:pt x="86" y="138"/>
                    </a:lnTo>
                    <a:lnTo>
                      <a:pt x="83" y="134"/>
                    </a:lnTo>
                    <a:lnTo>
                      <a:pt x="83" y="134"/>
                    </a:lnTo>
                    <a:lnTo>
                      <a:pt x="81" y="131"/>
                    </a:lnTo>
                    <a:lnTo>
                      <a:pt x="81" y="131"/>
                    </a:lnTo>
                    <a:lnTo>
                      <a:pt x="80" y="126"/>
                    </a:lnTo>
                    <a:lnTo>
                      <a:pt x="80" y="126"/>
                    </a:lnTo>
                    <a:lnTo>
                      <a:pt x="78" y="122"/>
                    </a:lnTo>
                    <a:lnTo>
                      <a:pt x="78" y="122"/>
                    </a:lnTo>
                    <a:lnTo>
                      <a:pt x="76" y="117"/>
                    </a:lnTo>
                    <a:lnTo>
                      <a:pt x="44" y="0"/>
                    </a:lnTo>
                    <a:lnTo>
                      <a:pt x="44" y="0"/>
                    </a:lnTo>
                    <a:lnTo>
                      <a:pt x="42" y="2"/>
                    </a:lnTo>
                    <a:lnTo>
                      <a:pt x="39" y="4"/>
                    </a:lnTo>
                    <a:lnTo>
                      <a:pt x="39" y="4"/>
                    </a:lnTo>
                    <a:lnTo>
                      <a:pt x="37" y="2"/>
                    </a:lnTo>
                    <a:lnTo>
                      <a:pt x="34" y="2"/>
                    </a:lnTo>
                    <a:lnTo>
                      <a:pt x="34" y="2"/>
                    </a:lnTo>
                    <a:lnTo>
                      <a:pt x="34" y="4"/>
                    </a:lnTo>
                    <a:lnTo>
                      <a:pt x="32" y="7"/>
                    </a:lnTo>
                    <a:lnTo>
                      <a:pt x="32" y="7"/>
                    </a:lnTo>
                    <a:lnTo>
                      <a:pt x="29" y="7"/>
                    </a:lnTo>
                    <a:lnTo>
                      <a:pt x="27" y="7"/>
                    </a:lnTo>
                    <a:lnTo>
                      <a:pt x="25" y="9"/>
                    </a:lnTo>
                    <a:lnTo>
                      <a:pt x="25" y="9"/>
                    </a:lnTo>
                    <a:lnTo>
                      <a:pt x="25" y="17"/>
                    </a:lnTo>
                    <a:lnTo>
                      <a:pt x="24" y="24"/>
                    </a:lnTo>
                    <a:lnTo>
                      <a:pt x="24" y="24"/>
                    </a:lnTo>
                    <a:lnTo>
                      <a:pt x="20" y="27"/>
                    </a:lnTo>
                    <a:lnTo>
                      <a:pt x="15" y="31"/>
                    </a:lnTo>
                    <a:lnTo>
                      <a:pt x="15" y="31"/>
                    </a:lnTo>
                    <a:lnTo>
                      <a:pt x="15" y="34"/>
                    </a:lnTo>
                    <a:lnTo>
                      <a:pt x="15" y="34"/>
                    </a:lnTo>
                    <a:lnTo>
                      <a:pt x="19" y="38"/>
                    </a:lnTo>
                    <a:lnTo>
                      <a:pt x="20" y="41"/>
                    </a:lnTo>
                    <a:lnTo>
                      <a:pt x="20" y="41"/>
                    </a:lnTo>
                    <a:lnTo>
                      <a:pt x="20" y="44"/>
                    </a:lnTo>
                    <a:lnTo>
                      <a:pt x="20" y="46"/>
                    </a:lnTo>
                    <a:lnTo>
                      <a:pt x="20" y="46"/>
                    </a:lnTo>
                    <a:lnTo>
                      <a:pt x="19" y="49"/>
                    </a:lnTo>
                    <a:lnTo>
                      <a:pt x="19" y="49"/>
                    </a:lnTo>
                    <a:lnTo>
                      <a:pt x="17" y="53"/>
                    </a:lnTo>
                    <a:lnTo>
                      <a:pt x="19" y="58"/>
                    </a:lnTo>
                    <a:lnTo>
                      <a:pt x="19" y="58"/>
                    </a:lnTo>
                    <a:lnTo>
                      <a:pt x="19" y="61"/>
                    </a:lnTo>
                    <a:lnTo>
                      <a:pt x="19" y="66"/>
                    </a:lnTo>
                    <a:lnTo>
                      <a:pt x="19" y="66"/>
                    </a:lnTo>
                    <a:lnTo>
                      <a:pt x="19" y="73"/>
                    </a:lnTo>
                    <a:lnTo>
                      <a:pt x="15" y="78"/>
                    </a:lnTo>
                    <a:lnTo>
                      <a:pt x="8" y="90"/>
                    </a:lnTo>
                    <a:lnTo>
                      <a:pt x="8" y="90"/>
                    </a:lnTo>
                    <a:lnTo>
                      <a:pt x="5" y="92"/>
                    </a:lnTo>
                    <a:lnTo>
                      <a:pt x="2" y="95"/>
                    </a:lnTo>
                    <a:lnTo>
                      <a:pt x="2" y="95"/>
                    </a:lnTo>
                    <a:lnTo>
                      <a:pt x="0" y="99"/>
                    </a:lnTo>
                    <a:lnTo>
                      <a:pt x="0" y="100"/>
                    </a:lnTo>
                    <a:lnTo>
                      <a:pt x="2" y="107"/>
                    </a:lnTo>
                    <a:lnTo>
                      <a:pt x="2" y="107"/>
                    </a:lnTo>
                    <a:lnTo>
                      <a:pt x="5" y="116"/>
                    </a:lnTo>
                    <a:lnTo>
                      <a:pt x="5" y="116"/>
                    </a:lnTo>
                    <a:lnTo>
                      <a:pt x="5" y="119"/>
                    </a:lnTo>
                    <a:lnTo>
                      <a:pt x="3" y="124"/>
                    </a:lnTo>
                    <a:lnTo>
                      <a:pt x="2" y="133"/>
                    </a:lnTo>
                    <a:lnTo>
                      <a:pt x="2" y="133"/>
                    </a:lnTo>
                    <a:lnTo>
                      <a:pt x="2" y="138"/>
                    </a:lnTo>
                    <a:lnTo>
                      <a:pt x="3" y="141"/>
                    </a:lnTo>
                    <a:lnTo>
                      <a:pt x="3" y="141"/>
                    </a:lnTo>
                    <a:lnTo>
                      <a:pt x="3" y="146"/>
                    </a:lnTo>
                    <a:lnTo>
                      <a:pt x="2" y="153"/>
                    </a:lnTo>
                    <a:lnTo>
                      <a:pt x="2" y="153"/>
                    </a:lnTo>
                    <a:lnTo>
                      <a:pt x="2" y="156"/>
                    </a:lnTo>
                    <a:lnTo>
                      <a:pt x="2" y="161"/>
                    </a:lnTo>
                    <a:lnTo>
                      <a:pt x="2" y="161"/>
                    </a:lnTo>
                    <a:lnTo>
                      <a:pt x="3" y="165"/>
                    </a:lnTo>
                    <a:lnTo>
                      <a:pt x="5" y="167"/>
                    </a:lnTo>
                    <a:lnTo>
                      <a:pt x="5" y="168"/>
                    </a:lnTo>
                    <a:lnTo>
                      <a:pt x="5" y="168"/>
                    </a:lnTo>
                    <a:lnTo>
                      <a:pt x="3" y="173"/>
                    </a:lnTo>
                    <a:lnTo>
                      <a:pt x="3" y="177"/>
                    </a:lnTo>
                    <a:lnTo>
                      <a:pt x="3" y="177"/>
                    </a:lnTo>
                    <a:lnTo>
                      <a:pt x="3" y="182"/>
                    </a:lnTo>
                    <a:lnTo>
                      <a:pt x="5" y="187"/>
                    </a:lnTo>
                    <a:lnTo>
                      <a:pt x="5" y="187"/>
                    </a:lnTo>
                    <a:lnTo>
                      <a:pt x="5" y="192"/>
                    </a:lnTo>
                    <a:lnTo>
                      <a:pt x="5" y="197"/>
                    </a:lnTo>
                    <a:lnTo>
                      <a:pt x="3" y="201"/>
                    </a:lnTo>
                    <a:lnTo>
                      <a:pt x="3" y="206"/>
                    </a:lnTo>
                    <a:lnTo>
                      <a:pt x="3" y="206"/>
                    </a:lnTo>
                    <a:lnTo>
                      <a:pt x="7" y="216"/>
                    </a:lnTo>
                    <a:lnTo>
                      <a:pt x="10" y="224"/>
                    </a:lnTo>
                    <a:lnTo>
                      <a:pt x="10" y="224"/>
                    </a:lnTo>
                    <a:lnTo>
                      <a:pt x="10" y="231"/>
                    </a:lnTo>
                    <a:lnTo>
                      <a:pt x="10" y="231"/>
                    </a:lnTo>
                    <a:lnTo>
                      <a:pt x="49" y="223"/>
                    </a:lnTo>
                    <a:lnTo>
                      <a:pt x="76" y="214"/>
                    </a:lnTo>
                    <a:lnTo>
                      <a:pt x="76" y="214"/>
                    </a:lnTo>
                    <a:lnTo>
                      <a:pt x="80" y="212"/>
                    </a:lnTo>
                    <a:lnTo>
                      <a:pt x="83" y="211"/>
                    </a:lnTo>
                    <a:lnTo>
                      <a:pt x="83" y="211"/>
                    </a:lnTo>
                    <a:lnTo>
                      <a:pt x="93" y="199"/>
                    </a:lnTo>
                    <a:lnTo>
                      <a:pt x="93" y="199"/>
                    </a:lnTo>
                    <a:lnTo>
                      <a:pt x="98" y="194"/>
                    </a:lnTo>
                    <a:lnTo>
                      <a:pt x="103" y="189"/>
                    </a:lnTo>
                    <a:lnTo>
                      <a:pt x="103" y="189"/>
                    </a:lnTo>
                    <a:lnTo>
                      <a:pt x="112" y="182"/>
                    </a:lnTo>
                    <a:lnTo>
                      <a:pt x="112" y="182"/>
                    </a:lnTo>
                    <a:lnTo>
                      <a:pt x="112" y="182"/>
                    </a:lnTo>
                    <a:lnTo>
                      <a:pt x="114" y="177"/>
                    </a:lnTo>
                    <a:lnTo>
                      <a:pt x="114" y="177"/>
                    </a:lnTo>
                    <a:lnTo>
                      <a:pt x="114" y="170"/>
                    </a:lnTo>
                    <a:lnTo>
                      <a:pt x="114" y="163"/>
                    </a:lnTo>
                    <a:lnTo>
                      <a:pt x="114" y="163"/>
                    </a:lnTo>
                    <a:lnTo>
                      <a:pt x="114" y="163"/>
                    </a:lnTo>
                    <a:lnTo>
                      <a:pt x="114" y="163"/>
                    </a:lnTo>
                    <a:lnTo>
                      <a:pt x="114" y="163"/>
                    </a:lnTo>
                    <a:lnTo>
                      <a:pt x="109" y="160"/>
                    </a:lnTo>
                    <a:lnTo>
                      <a:pt x="102" y="158"/>
                    </a:lnTo>
                    <a:lnTo>
                      <a:pt x="102" y="158"/>
                    </a:lnTo>
                    <a:lnTo>
                      <a:pt x="97" y="155"/>
                    </a:lnTo>
                    <a:lnTo>
                      <a:pt x="95" y="151"/>
                    </a:lnTo>
                    <a:lnTo>
                      <a:pt x="95" y="150"/>
                    </a:lnTo>
                    <a:lnTo>
                      <a:pt x="95" y="150"/>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8" name="Freeform 88">
                <a:extLst>
                  <a:ext uri="{FF2B5EF4-FFF2-40B4-BE49-F238E27FC236}">
                    <a16:creationId xmlns:a16="http://schemas.microsoft.com/office/drawing/2014/main" id="{F8183307-7E9E-0145-AA84-AF0C4FA03FE0}"/>
                  </a:ext>
                </a:extLst>
              </p:cNvPr>
              <p:cNvSpPr>
                <a:spLocks/>
              </p:cNvSpPr>
              <p:nvPr/>
            </p:nvSpPr>
            <p:spPr bwMode="auto">
              <a:xfrm>
                <a:off x="9096375" y="1409701"/>
                <a:ext cx="193675" cy="169863"/>
              </a:xfrm>
              <a:custGeom>
                <a:avLst/>
                <a:gdLst>
                  <a:gd name="T0" fmla="*/ 0 w 122"/>
                  <a:gd name="T1" fmla="*/ 24 h 107"/>
                  <a:gd name="T2" fmla="*/ 0 w 122"/>
                  <a:gd name="T3" fmla="*/ 24 h 107"/>
                  <a:gd name="T4" fmla="*/ 0 w 122"/>
                  <a:gd name="T5" fmla="*/ 26 h 107"/>
                  <a:gd name="T6" fmla="*/ 18 w 122"/>
                  <a:gd name="T7" fmla="*/ 107 h 107"/>
                  <a:gd name="T8" fmla="*/ 18 w 122"/>
                  <a:gd name="T9" fmla="*/ 107 h 107"/>
                  <a:gd name="T10" fmla="*/ 20 w 122"/>
                  <a:gd name="T11" fmla="*/ 105 h 107"/>
                  <a:gd name="T12" fmla="*/ 23 w 122"/>
                  <a:gd name="T13" fmla="*/ 105 h 107"/>
                  <a:gd name="T14" fmla="*/ 23 w 122"/>
                  <a:gd name="T15" fmla="*/ 105 h 107"/>
                  <a:gd name="T16" fmla="*/ 28 w 122"/>
                  <a:gd name="T17" fmla="*/ 104 h 107"/>
                  <a:gd name="T18" fmla="*/ 32 w 122"/>
                  <a:gd name="T19" fmla="*/ 100 h 107"/>
                  <a:gd name="T20" fmla="*/ 32 w 122"/>
                  <a:gd name="T21" fmla="*/ 100 h 107"/>
                  <a:gd name="T22" fmla="*/ 34 w 122"/>
                  <a:gd name="T23" fmla="*/ 97 h 107"/>
                  <a:gd name="T24" fmla="*/ 35 w 122"/>
                  <a:gd name="T25" fmla="*/ 93 h 107"/>
                  <a:gd name="T26" fmla="*/ 35 w 122"/>
                  <a:gd name="T27" fmla="*/ 93 h 107"/>
                  <a:gd name="T28" fmla="*/ 39 w 122"/>
                  <a:gd name="T29" fmla="*/ 92 h 107"/>
                  <a:gd name="T30" fmla="*/ 44 w 122"/>
                  <a:gd name="T31" fmla="*/ 88 h 107"/>
                  <a:gd name="T32" fmla="*/ 44 w 122"/>
                  <a:gd name="T33" fmla="*/ 88 h 107"/>
                  <a:gd name="T34" fmla="*/ 47 w 122"/>
                  <a:gd name="T35" fmla="*/ 87 h 107"/>
                  <a:gd name="T36" fmla="*/ 51 w 122"/>
                  <a:gd name="T37" fmla="*/ 83 h 107"/>
                  <a:gd name="T38" fmla="*/ 51 w 122"/>
                  <a:gd name="T39" fmla="*/ 83 h 107"/>
                  <a:gd name="T40" fmla="*/ 59 w 122"/>
                  <a:gd name="T41" fmla="*/ 80 h 107"/>
                  <a:gd name="T42" fmla="*/ 67 w 122"/>
                  <a:gd name="T43" fmla="*/ 76 h 107"/>
                  <a:gd name="T44" fmla="*/ 67 w 122"/>
                  <a:gd name="T45" fmla="*/ 76 h 107"/>
                  <a:gd name="T46" fmla="*/ 84 w 122"/>
                  <a:gd name="T47" fmla="*/ 73 h 107"/>
                  <a:gd name="T48" fmla="*/ 84 w 122"/>
                  <a:gd name="T49" fmla="*/ 73 h 107"/>
                  <a:gd name="T50" fmla="*/ 86 w 122"/>
                  <a:gd name="T51" fmla="*/ 73 h 107"/>
                  <a:gd name="T52" fmla="*/ 90 w 122"/>
                  <a:gd name="T53" fmla="*/ 71 h 107"/>
                  <a:gd name="T54" fmla="*/ 90 w 122"/>
                  <a:gd name="T55" fmla="*/ 71 h 107"/>
                  <a:gd name="T56" fmla="*/ 93 w 122"/>
                  <a:gd name="T57" fmla="*/ 68 h 107"/>
                  <a:gd name="T58" fmla="*/ 93 w 122"/>
                  <a:gd name="T59" fmla="*/ 68 h 107"/>
                  <a:gd name="T60" fmla="*/ 98 w 122"/>
                  <a:gd name="T61" fmla="*/ 65 h 107"/>
                  <a:gd name="T62" fmla="*/ 98 w 122"/>
                  <a:gd name="T63" fmla="*/ 65 h 107"/>
                  <a:gd name="T64" fmla="*/ 101 w 122"/>
                  <a:gd name="T65" fmla="*/ 63 h 107"/>
                  <a:gd name="T66" fmla="*/ 101 w 122"/>
                  <a:gd name="T67" fmla="*/ 63 h 107"/>
                  <a:gd name="T68" fmla="*/ 105 w 122"/>
                  <a:gd name="T69" fmla="*/ 60 h 107"/>
                  <a:gd name="T70" fmla="*/ 110 w 122"/>
                  <a:gd name="T71" fmla="*/ 60 h 107"/>
                  <a:gd name="T72" fmla="*/ 113 w 122"/>
                  <a:gd name="T73" fmla="*/ 60 h 107"/>
                  <a:gd name="T74" fmla="*/ 118 w 122"/>
                  <a:gd name="T75" fmla="*/ 61 h 107"/>
                  <a:gd name="T76" fmla="*/ 118 w 122"/>
                  <a:gd name="T77" fmla="*/ 61 h 107"/>
                  <a:gd name="T78" fmla="*/ 122 w 122"/>
                  <a:gd name="T79" fmla="*/ 65 h 107"/>
                  <a:gd name="T80" fmla="*/ 105 w 122"/>
                  <a:gd name="T81" fmla="*/ 0 h 107"/>
                  <a:gd name="T82" fmla="*/ 105 w 122"/>
                  <a:gd name="T83" fmla="*/ 0 h 107"/>
                  <a:gd name="T84" fmla="*/ 0 w 122"/>
                  <a:gd name="T85" fmla="*/ 24 h 107"/>
                  <a:gd name="T86" fmla="*/ 0 w 122"/>
                  <a:gd name="T87"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 h="107">
                    <a:moveTo>
                      <a:pt x="0" y="24"/>
                    </a:moveTo>
                    <a:lnTo>
                      <a:pt x="0" y="24"/>
                    </a:lnTo>
                    <a:lnTo>
                      <a:pt x="0" y="26"/>
                    </a:lnTo>
                    <a:lnTo>
                      <a:pt x="18" y="107"/>
                    </a:lnTo>
                    <a:lnTo>
                      <a:pt x="18" y="107"/>
                    </a:lnTo>
                    <a:lnTo>
                      <a:pt x="20" y="105"/>
                    </a:lnTo>
                    <a:lnTo>
                      <a:pt x="23" y="105"/>
                    </a:lnTo>
                    <a:lnTo>
                      <a:pt x="23" y="105"/>
                    </a:lnTo>
                    <a:lnTo>
                      <a:pt x="28" y="104"/>
                    </a:lnTo>
                    <a:lnTo>
                      <a:pt x="32" y="100"/>
                    </a:lnTo>
                    <a:lnTo>
                      <a:pt x="32" y="100"/>
                    </a:lnTo>
                    <a:lnTo>
                      <a:pt x="34" y="97"/>
                    </a:lnTo>
                    <a:lnTo>
                      <a:pt x="35" y="93"/>
                    </a:lnTo>
                    <a:lnTo>
                      <a:pt x="35" y="93"/>
                    </a:lnTo>
                    <a:lnTo>
                      <a:pt x="39" y="92"/>
                    </a:lnTo>
                    <a:lnTo>
                      <a:pt x="44" y="88"/>
                    </a:lnTo>
                    <a:lnTo>
                      <a:pt x="44" y="88"/>
                    </a:lnTo>
                    <a:lnTo>
                      <a:pt x="47" y="87"/>
                    </a:lnTo>
                    <a:lnTo>
                      <a:pt x="51" y="83"/>
                    </a:lnTo>
                    <a:lnTo>
                      <a:pt x="51" y="83"/>
                    </a:lnTo>
                    <a:lnTo>
                      <a:pt x="59" y="80"/>
                    </a:lnTo>
                    <a:lnTo>
                      <a:pt x="67" y="76"/>
                    </a:lnTo>
                    <a:lnTo>
                      <a:pt x="67" y="76"/>
                    </a:lnTo>
                    <a:lnTo>
                      <a:pt x="84" y="73"/>
                    </a:lnTo>
                    <a:lnTo>
                      <a:pt x="84" y="73"/>
                    </a:lnTo>
                    <a:lnTo>
                      <a:pt x="86" y="73"/>
                    </a:lnTo>
                    <a:lnTo>
                      <a:pt x="90" y="71"/>
                    </a:lnTo>
                    <a:lnTo>
                      <a:pt x="90" y="71"/>
                    </a:lnTo>
                    <a:lnTo>
                      <a:pt x="93" y="68"/>
                    </a:lnTo>
                    <a:lnTo>
                      <a:pt x="93" y="68"/>
                    </a:lnTo>
                    <a:lnTo>
                      <a:pt x="98" y="65"/>
                    </a:lnTo>
                    <a:lnTo>
                      <a:pt x="98" y="65"/>
                    </a:lnTo>
                    <a:lnTo>
                      <a:pt x="101" y="63"/>
                    </a:lnTo>
                    <a:lnTo>
                      <a:pt x="101" y="63"/>
                    </a:lnTo>
                    <a:lnTo>
                      <a:pt x="105" y="60"/>
                    </a:lnTo>
                    <a:lnTo>
                      <a:pt x="110" y="60"/>
                    </a:lnTo>
                    <a:lnTo>
                      <a:pt x="113" y="60"/>
                    </a:lnTo>
                    <a:lnTo>
                      <a:pt x="118" y="61"/>
                    </a:lnTo>
                    <a:lnTo>
                      <a:pt x="118" y="61"/>
                    </a:lnTo>
                    <a:lnTo>
                      <a:pt x="122" y="65"/>
                    </a:lnTo>
                    <a:lnTo>
                      <a:pt x="105" y="0"/>
                    </a:lnTo>
                    <a:lnTo>
                      <a:pt x="105" y="0"/>
                    </a:lnTo>
                    <a:lnTo>
                      <a:pt x="0" y="24"/>
                    </a:lnTo>
                    <a:lnTo>
                      <a:pt x="0" y="24"/>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9" name="Freeform 89">
                <a:extLst>
                  <a:ext uri="{FF2B5EF4-FFF2-40B4-BE49-F238E27FC236}">
                    <a16:creationId xmlns:a16="http://schemas.microsoft.com/office/drawing/2014/main" id="{07FB17E4-5DB4-2D48-8AF6-8A6330095F0E}"/>
                  </a:ext>
                </a:extLst>
              </p:cNvPr>
              <p:cNvSpPr>
                <a:spLocks/>
              </p:cNvSpPr>
              <p:nvPr/>
            </p:nvSpPr>
            <p:spPr bwMode="auto">
              <a:xfrm>
                <a:off x="7851775" y="1146176"/>
                <a:ext cx="395287" cy="541338"/>
              </a:xfrm>
              <a:custGeom>
                <a:avLst/>
                <a:gdLst>
                  <a:gd name="T0" fmla="*/ 239 w 249"/>
                  <a:gd name="T1" fmla="*/ 185 h 341"/>
                  <a:gd name="T2" fmla="*/ 237 w 249"/>
                  <a:gd name="T3" fmla="*/ 169 h 341"/>
                  <a:gd name="T4" fmla="*/ 227 w 249"/>
                  <a:gd name="T5" fmla="*/ 153 h 341"/>
                  <a:gd name="T6" fmla="*/ 224 w 249"/>
                  <a:gd name="T7" fmla="*/ 137 h 341"/>
                  <a:gd name="T8" fmla="*/ 210 w 249"/>
                  <a:gd name="T9" fmla="*/ 129 h 341"/>
                  <a:gd name="T10" fmla="*/ 198 w 249"/>
                  <a:gd name="T11" fmla="*/ 136 h 341"/>
                  <a:gd name="T12" fmla="*/ 186 w 249"/>
                  <a:gd name="T13" fmla="*/ 141 h 341"/>
                  <a:gd name="T14" fmla="*/ 181 w 249"/>
                  <a:gd name="T15" fmla="*/ 146 h 341"/>
                  <a:gd name="T16" fmla="*/ 176 w 249"/>
                  <a:gd name="T17" fmla="*/ 159 h 341"/>
                  <a:gd name="T18" fmla="*/ 168 w 249"/>
                  <a:gd name="T19" fmla="*/ 169 h 341"/>
                  <a:gd name="T20" fmla="*/ 154 w 249"/>
                  <a:gd name="T21" fmla="*/ 158 h 341"/>
                  <a:gd name="T22" fmla="*/ 159 w 249"/>
                  <a:gd name="T23" fmla="*/ 141 h 341"/>
                  <a:gd name="T24" fmla="*/ 168 w 249"/>
                  <a:gd name="T25" fmla="*/ 124 h 341"/>
                  <a:gd name="T26" fmla="*/ 178 w 249"/>
                  <a:gd name="T27" fmla="*/ 110 h 341"/>
                  <a:gd name="T28" fmla="*/ 174 w 249"/>
                  <a:gd name="T29" fmla="*/ 85 h 341"/>
                  <a:gd name="T30" fmla="*/ 173 w 249"/>
                  <a:gd name="T31" fmla="*/ 64 h 341"/>
                  <a:gd name="T32" fmla="*/ 163 w 249"/>
                  <a:gd name="T33" fmla="*/ 47 h 341"/>
                  <a:gd name="T34" fmla="*/ 173 w 249"/>
                  <a:gd name="T35" fmla="*/ 49 h 341"/>
                  <a:gd name="T36" fmla="*/ 159 w 249"/>
                  <a:gd name="T37" fmla="*/ 30 h 341"/>
                  <a:gd name="T38" fmla="*/ 141 w 249"/>
                  <a:gd name="T39" fmla="*/ 17 h 341"/>
                  <a:gd name="T40" fmla="*/ 120 w 249"/>
                  <a:gd name="T41" fmla="*/ 13 h 341"/>
                  <a:gd name="T42" fmla="*/ 103 w 249"/>
                  <a:gd name="T43" fmla="*/ 10 h 341"/>
                  <a:gd name="T44" fmla="*/ 90 w 249"/>
                  <a:gd name="T45" fmla="*/ 5 h 341"/>
                  <a:gd name="T46" fmla="*/ 78 w 249"/>
                  <a:gd name="T47" fmla="*/ 0 h 341"/>
                  <a:gd name="T48" fmla="*/ 66 w 249"/>
                  <a:gd name="T49" fmla="*/ 15 h 341"/>
                  <a:gd name="T50" fmla="*/ 76 w 249"/>
                  <a:gd name="T51" fmla="*/ 30 h 341"/>
                  <a:gd name="T52" fmla="*/ 68 w 249"/>
                  <a:gd name="T53" fmla="*/ 37 h 341"/>
                  <a:gd name="T54" fmla="*/ 56 w 249"/>
                  <a:gd name="T55" fmla="*/ 42 h 341"/>
                  <a:gd name="T56" fmla="*/ 56 w 249"/>
                  <a:gd name="T57" fmla="*/ 66 h 341"/>
                  <a:gd name="T58" fmla="*/ 54 w 249"/>
                  <a:gd name="T59" fmla="*/ 90 h 341"/>
                  <a:gd name="T60" fmla="*/ 49 w 249"/>
                  <a:gd name="T61" fmla="*/ 78 h 341"/>
                  <a:gd name="T62" fmla="*/ 42 w 249"/>
                  <a:gd name="T63" fmla="*/ 86 h 341"/>
                  <a:gd name="T64" fmla="*/ 39 w 249"/>
                  <a:gd name="T65" fmla="*/ 91 h 341"/>
                  <a:gd name="T66" fmla="*/ 44 w 249"/>
                  <a:gd name="T67" fmla="*/ 71 h 341"/>
                  <a:gd name="T68" fmla="*/ 42 w 249"/>
                  <a:gd name="T69" fmla="*/ 51 h 341"/>
                  <a:gd name="T70" fmla="*/ 35 w 249"/>
                  <a:gd name="T71" fmla="*/ 54 h 341"/>
                  <a:gd name="T72" fmla="*/ 30 w 249"/>
                  <a:gd name="T73" fmla="*/ 71 h 341"/>
                  <a:gd name="T74" fmla="*/ 23 w 249"/>
                  <a:gd name="T75" fmla="*/ 76 h 341"/>
                  <a:gd name="T76" fmla="*/ 18 w 249"/>
                  <a:gd name="T77" fmla="*/ 86 h 341"/>
                  <a:gd name="T78" fmla="*/ 10 w 249"/>
                  <a:gd name="T79" fmla="*/ 108 h 341"/>
                  <a:gd name="T80" fmla="*/ 8 w 249"/>
                  <a:gd name="T81" fmla="*/ 136 h 341"/>
                  <a:gd name="T82" fmla="*/ 1 w 249"/>
                  <a:gd name="T83" fmla="*/ 158 h 341"/>
                  <a:gd name="T84" fmla="*/ 5 w 249"/>
                  <a:gd name="T85" fmla="*/ 169 h 341"/>
                  <a:gd name="T86" fmla="*/ 1 w 249"/>
                  <a:gd name="T87" fmla="*/ 186 h 341"/>
                  <a:gd name="T88" fmla="*/ 5 w 249"/>
                  <a:gd name="T89" fmla="*/ 202 h 341"/>
                  <a:gd name="T90" fmla="*/ 12 w 249"/>
                  <a:gd name="T91" fmla="*/ 214 h 341"/>
                  <a:gd name="T92" fmla="*/ 18 w 249"/>
                  <a:gd name="T93" fmla="*/ 229 h 341"/>
                  <a:gd name="T94" fmla="*/ 27 w 249"/>
                  <a:gd name="T95" fmla="*/ 248 h 341"/>
                  <a:gd name="T96" fmla="*/ 25 w 249"/>
                  <a:gd name="T97" fmla="*/ 261 h 341"/>
                  <a:gd name="T98" fmla="*/ 23 w 249"/>
                  <a:gd name="T99" fmla="*/ 287 h 341"/>
                  <a:gd name="T100" fmla="*/ 12 w 249"/>
                  <a:gd name="T101" fmla="*/ 329 h 341"/>
                  <a:gd name="T102" fmla="*/ 120 w 249"/>
                  <a:gd name="T103" fmla="*/ 329 h 341"/>
                  <a:gd name="T104" fmla="*/ 120 w 249"/>
                  <a:gd name="T105" fmla="*/ 334 h 341"/>
                  <a:gd name="T106" fmla="*/ 198 w 249"/>
                  <a:gd name="T107" fmla="*/ 322 h 341"/>
                  <a:gd name="T108" fmla="*/ 203 w 249"/>
                  <a:gd name="T109" fmla="*/ 310 h 341"/>
                  <a:gd name="T110" fmla="*/ 210 w 249"/>
                  <a:gd name="T111" fmla="*/ 292 h 341"/>
                  <a:gd name="T112" fmla="*/ 213 w 249"/>
                  <a:gd name="T113" fmla="*/ 276 h 341"/>
                  <a:gd name="T114" fmla="*/ 230 w 249"/>
                  <a:gd name="T115" fmla="*/ 258 h 341"/>
                  <a:gd name="T116" fmla="*/ 239 w 249"/>
                  <a:gd name="T117" fmla="*/ 234 h 341"/>
                  <a:gd name="T118" fmla="*/ 242 w 249"/>
                  <a:gd name="T119" fmla="*/ 227 h 341"/>
                  <a:gd name="T120" fmla="*/ 249 w 249"/>
                  <a:gd name="T121" fmla="*/ 214 h 341"/>
                  <a:gd name="T122" fmla="*/ 246 w 249"/>
                  <a:gd name="T123" fmla="*/ 19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9" h="341">
                    <a:moveTo>
                      <a:pt x="244" y="193"/>
                    </a:moveTo>
                    <a:lnTo>
                      <a:pt x="244" y="193"/>
                    </a:lnTo>
                    <a:lnTo>
                      <a:pt x="239" y="186"/>
                    </a:lnTo>
                    <a:lnTo>
                      <a:pt x="239" y="185"/>
                    </a:lnTo>
                    <a:lnTo>
                      <a:pt x="237" y="180"/>
                    </a:lnTo>
                    <a:lnTo>
                      <a:pt x="237" y="180"/>
                    </a:lnTo>
                    <a:lnTo>
                      <a:pt x="237" y="173"/>
                    </a:lnTo>
                    <a:lnTo>
                      <a:pt x="237" y="169"/>
                    </a:lnTo>
                    <a:lnTo>
                      <a:pt x="236" y="164"/>
                    </a:lnTo>
                    <a:lnTo>
                      <a:pt x="236" y="164"/>
                    </a:lnTo>
                    <a:lnTo>
                      <a:pt x="232" y="159"/>
                    </a:lnTo>
                    <a:lnTo>
                      <a:pt x="227" y="153"/>
                    </a:lnTo>
                    <a:lnTo>
                      <a:pt x="227" y="153"/>
                    </a:lnTo>
                    <a:lnTo>
                      <a:pt x="225" y="144"/>
                    </a:lnTo>
                    <a:lnTo>
                      <a:pt x="224" y="137"/>
                    </a:lnTo>
                    <a:lnTo>
                      <a:pt x="224" y="137"/>
                    </a:lnTo>
                    <a:lnTo>
                      <a:pt x="220" y="132"/>
                    </a:lnTo>
                    <a:lnTo>
                      <a:pt x="213" y="129"/>
                    </a:lnTo>
                    <a:lnTo>
                      <a:pt x="213" y="129"/>
                    </a:lnTo>
                    <a:lnTo>
                      <a:pt x="210" y="129"/>
                    </a:lnTo>
                    <a:lnTo>
                      <a:pt x="207" y="130"/>
                    </a:lnTo>
                    <a:lnTo>
                      <a:pt x="202" y="134"/>
                    </a:lnTo>
                    <a:lnTo>
                      <a:pt x="202" y="134"/>
                    </a:lnTo>
                    <a:lnTo>
                      <a:pt x="198" y="136"/>
                    </a:lnTo>
                    <a:lnTo>
                      <a:pt x="195" y="136"/>
                    </a:lnTo>
                    <a:lnTo>
                      <a:pt x="188" y="136"/>
                    </a:lnTo>
                    <a:lnTo>
                      <a:pt x="188" y="136"/>
                    </a:lnTo>
                    <a:lnTo>
                      <a:pt x="186" y="141"/>
                    </a:lnTo>
                    <a:lnTo>
                      <a:pt x="186" y="142"/>
                    </a:lnTo>
                    <a:lnTo>
                      <a:pt x="185" y="144"/>
                    </a:lnTo>
                    <a:lnTo>
                      <a:pt x="185" y="144"/>
                    </a:lnTo>
                    <a:lnTo>
                      <a:pt x="181" y="146"/>
                    </a:lnTo>
                    <a:lnTo>
                      <a:pt x="181" y="146"/>
                    </a:lnTo>
                    <a:lnTo>
                      <a:pt x="180" y="149"/>
                    </a:lnTo>
                    <a:lnTo>
                      <a:pt x="180" y="149"/>
                    </a:lnTo>
                    <a:lnTo>
                      <a:pt x="176" y="159"/>
                    </a:lnTo>
                    <a:lnTo>
                      <a:pt x="174" y="166"/>
                    </a:lnTo>
                    <a:lnTo>
                      <a:pt x="171" y="169"/>
                    </a:lnTo>
                    <a:lnTo>
                      <a:pt x="171" y="169"/>
                    </a:lnTo>
                    <a:lnTo>
                      <a:pt x="168" y="169"/>
                    </a:lnTo>
                    <a:lnTo>
                      <a:pt x="166" y="169"/>
                    </a:lnTo>
                    <a:lnTo>
                      <a:pt x="161" y="166"/>
                    </a:lnTo>
                    <a:lnTo>
                      <a:pt x="154" y="158"/>
                    </a:lnTo>
                    <a:lnTo>
                      <a:pt x="154" y="158"/>
                    </a:lnTo>
                    <a:lnTo>
                      <a:pt x="152" y="154"/>
                    </a:lnTo>
                    <a:lnTo>
                      <a:pt x="152" y="149"/>
                    </a:lnTo>
                    <a:lnTo>
                      <a:pt x="156" y="146"/>
                    </a:lnTo>
                    <a:lnTo>
                      <a:pt x="159" y="141"/>
                    </a:lnTo>
                    <a:lnTo>
                      <a:pt x="159" y="141"/>
                    </a:lnTo>
                    <a:lnTo>
                      <a:pt x="164" y="134"/>
                    </a:lnTo>
                    <a:lnTo>
                      <a:pt x="168" y="124"/>
                    </a:lnTo>
                    <a:lnTo>
                      <a:pt x="168" y="124"/>
                    </a:lnTo>
                    <a:lnTo>
                      <a:pt x="173" y="117"/>
                    </a:lnTo>
                    <a:lnTo>
                      <a:pt x="176" y="113"/>
                    </a:lnTo>
                    <a:lnTo>
                      <a:pt x="178" y="110"/>
                    </a:lnTo>
                    <a:lnTo>
                      <a:pt x="178" y="110"/>
                    </a:lnTo>
                    <a:lnTo>
                      <a:pt x="180" y="103"/>
                    </a:lnTo>
                    <a:lnTo>
                      <a:pt x="178" y="97"/>
                    </a:lnTo>
                    <a:lnTo>
                      <a:pt x="174" y="85"/>
                    </a:lnTo>
                    <a:lnTo>
                      <a:pt x="174" y="85"/>
                    </a:lnTo>
                    <a:lnTo>
                      <a:pt x="174" y="74"/>
                    </a:lnTo>
                    <a:lnTo>
                      <a:pt x="174" y="69"/>
                    </a:lnTo>
                    <a:lnTo>
                      <a:pt x="173" y="64"/>
                    </a:lnTo>
                    <a:lnTo>
                      <a:pt x="173" y="64"/>
                    </a:lnTo>
                    <a:lnTo>
                      <a:pt x="166" y="54"/>
                    </a:lnTo>
                    <a:lnTo>
                      <a:pt x="161" y="47"/>
                    </a:lnTo>
                    <a:lnTo>
                      <a:pt x="161" y="47"/>
                    </a:lnTo>
                    <a:lnTo>
                      <a:pt x="163" y="47"/>
                    </a:lnTo>
                    <a:lnTo>
                      <a:pt x="166" y="47"/>
                    </a:lnTo>
                    <a:lnTo>
                      <a:pt x="169" y="49"/>
                    </a:lnTo>
                    <a:lnTo>
                      <a:pt x="173" y="49"/>
                    </a:lnTo>
                    <a:lnTo>
                      <a:pt x="173" y="49"/>
                    </a:lnTo>
                    <a:lnTo>
                      <a:pt x="173" y="47"/>
                    </a:lnTo>
                    <a:lnTo>
                      <a:pt x="173" y="44"/>
                    </a:lnTo>
                    <a:lnTo>
                      <a:pt x="169" y="39"/>
                    </a:lnTo>
                    <a:lnTo>
                      <a:pt x="159" y="30"/>
                    </a:lnTo>
                    <a:lnTo>
                      <a:pt x="159" y="30"/>
                    </a:lnTo>
                    <a:lnTo>
                      <a:pt x="151" y="22"/>
                    </a:lnTo>
                    <a:lnTo>
                      <a:pt x="146" y="20"/>
                    </a:lnTo>
                    <a:lnTo>
                      <a:pt x="141" y="17"/>
                    </a:lnTo>
                    <a:lnTo>
                      <a:pt x="141" y="17"/>
                    </a:lnTo>
                    <a:lnTo>
                      <a:pt x="130" y="17"/>
                    </a:lnTo>
                    <a:lnTo>
                      <a:pt x="125" y="15"/>
                    </a:lnTo>
                    <a:lnTo>
                      <a:pt x="120" y="13"/>
                    </a:lnTo>
                    <a:lnTo>
                      <a:pt x="120" y="13"/>
                    </a:lnTo>
                    <a:lnTo>
                      <a:pt x="112" y="10"/>
                    </a:lnTo>
                    <a:lnTo>
                      <a:pt x="108" y="10"/>
                    </a:lnTo>
                    <a:lnTo>
                      <a:pt x="103" y="10"/>
                    </a:lnTo>
                    <a:lnTo>
                      <a:pt x="103" y="10"/>
                    </a:lnTo>
                    <a:lnTo>
                      <a:pt x="98" y="12"/>
                    </a:lnTo>
                    <a:lnTo>
                      <a:pt x="95" y="12"/>
                    </a:lnTo>
                    <a:lnTo>
                      <a:pt x="90" y="5"/>
                    </a:lnTo>
                    <a:lnTo>
                      <a:pt x="90" y="5"/>
                    </a:lnTo>
                    <a:lnTo>
                      <a:pt x="86" y="1"/>
                    </a:lnTo>
                    <a:lnTo>
                      <a:pt x="81" y="0"/>
                    </a:lnTo>
                    <a:lnTo>
                      <a:pt x="78" y="0"/>
                    </a:lnTo>
                    <a:lnTo>
                      <a:pt x="73" y="3"/>
                    </a:lnTo>
                    <a:lnTo>
                      <a:pt x="73" y="3"/>
                    </a:lnTo>
                    <a:lnTo>
                      <a:pt x="68" y="10"/>
                    </a:lnTo>
                    <a:lnTo>
                      <a:pt x="66" y="15"/>
                    </a:lnTo>
                    <a:lnTo>
                      <a:pt x="68" y="18"/>
                    </a:lnTo>
                    <a:lnTo>
                      <a:pt x="68" y="18"/>
                    </a:lnTo>
                    <a:lnTo>
                      <a:pt x="73" y="25"/>
                    </a:lnTo>
                    <a:lnTo>
                      <a:pt x="76" y="30"/>
                    </a:lnTo>
                    <a:lnTo>
                      <a:pt x="76" y="34"/>
                    </a:lnTo>
                    <a:lnTo>
                      <a:pt x="76" y="34"/>
                    </a:lnTo>
                    <a:lnTo>
                      <a:pt x="74" y="35"/>
                    </a:lnTo>
                    <a:lnTo>
                      <a:pt x="68" y="37"/>
                    </a:lnTo>
                    <a:lnTo>
                      <a:pt x="62" y="37"/>
                    </a:lnTo>
                    <a:lnTo>
                      <a:pt x="59" y="39"/>
                    </a:lnTo>
                    <a:lnTo>
                      <a:pt x="59" y="39"/>
                    </a:lnTo>
                    <a:lnTo>
                      <a:pt x="56" y="42"/>
                    </a:lnTo>
                    <a:lnTo>
                      <a:pt x="54" y="47"/>
                    </a:lnTo>
                    <a:lnTo>
                      <a:pt x="56" y="56"/>
                    </a:lnTo>
                    <a:lnTo>
                      <a:pt x="56" y="56"/>
                    </a:lnTo>
                    <a:lnTo>
                      <a:pt x="56" y="66"/>
                    </a:lnTo>
                    <a:lnTo>
                      <a:pt x="56" y="74"/>
                    </a:lnTo>
                    <a:lnTo>
                      <a:pt x="56" y="74"/>
                    </a:lnTo>
                    <a:lnTo>
                      <a:pt x="56" y="83"/>
                    </a:lnTo>
                    <a:lnTo>
                      <a:pt x="54" y="90"/>
                    </a:lnTo>
                    <a:lnTo>
                      <a:pt x="54" y="90"/>
                    </a:lnTo>
                    <a:lnTo>
                      <a:pt x="51" y="83"/>
                    </a:lnTo>
                    <a:lnTo>
                      <a:pt x="51" y="83"/>
                    </a:lnTo>
                    <a:lnTo>
                      <a:pt x="49" y="78"/>
                    </a:lnTo>
                    <a:lnTo>
                      <a:pt x="47" y="78"/>
                    </a:lnTo>
                    <a:lnTo>
                      <a:pt x="45" y="80"/>
                    </a:lnTo>
                    <a:lnTo>
                      <a:pt x="45" y="80"/>
                    </a:lnTo>
                    <a:lnTo>
                      <a:pt x="42" y="86"/>
                    </a:lnTo>
                    <a:lnTo>
                      <a:pt x="42" y="90"/>
                    </a:lnTo>
                    <a:lnTo>
                      <a:pt x="40" y="91"/>
                    </a:lnTo>
                    <a:lnTo>
                      <a:pt x="40" y="91"/>
                    </a:lnTo>
                    <a:lnTo>
                      <a:pt x="39" y="91"/>
                    </a:lnTo>
                    <a:lnTo>
                      <a:pt x="39" y="88"/>
                    </a:lnTo>
                    <a:lnTo>
                      <a:pt x="40" y="81"/>
                    </a:lnTo>
                    <a:lnTo>
                      <a:pt x="40" y="81"/>
                    </a:lnTo>
                    <a:lnTo>
                      <a:pt x="44" y="71"/>
                    </a:lnTo>
                    <a:lnTo>
                      <a:pt x="44" y="71"/>
                    </a:lnTo>
                    <a:lnTo>
                      <a:pt x="44" y="59"/>
                    </a:lnTo>
                    <a:lnTo>
                      <a:pt x="44" y="52"/>
                    </a:lnTo>
                    <a:lnTo>
                      <a:pt x="42" y="51"/>
                    </a:lnTo>
                    <a:lnTo>
                      <a:pt x="40" y="51"/>
                    </a:lnTo>
                    <a:lnTo>
                      <a:pt x="40" y="51"/>
                    </a:lnTo>
                    <a:lnTo>
                      <a:pt x="37" y="51"/>
                    </a:lnTo>
                    <a:lnTo>
                      <a:pt x="35" y="54"/>
                    </a:lnTo>
                    <a:lnTo>
                      <a:pt x="34" y="59"/>
                    </a:lnTo>
                    <a:lnTo>
                      <a:pt x="34" y="59"/>
                    </a:lnTo>
                    <a:lnTo>
                      <a:pt x="32" y="66"/>
                    </a:lnTo>
                    <a:lnTo>
                      <a:pt x="30" y="71"/>
                    </a:lnTo>
                    <a:lnTo>
                      <a:pt x="30" y="71"/>
                    </a:lnTo>
                    <a:lnTo>
                      <a:pt x="27" y="74"/>
                    </a:lnTo>
                    <a:lnTo>
                      <a:pt x="23" y="76"/>
                    </a:lnTo>
                    <a:lnTo>
                      <a:pt x="23" y="76"/>
                    </a:lnTo>
                    <a:lnTo>
                      <a:pt x="20" y="78"/>
                    </a:lnTo>
                    <a:lnTo>
                      <a:pt x="20" y="81"/>
                    </a:lnTo>
                    <a:lnTo>
                      <a:pt x="18" y="86"/>
                    </a:lnTo>
                    <a:lnTo>
                      <a:pt x="18" y="86"/>
                    </a:lnTo>
                    <a:lnTo>
                      <a:pt x="17" y="93"/>
                    </a:lnTo>
                    <a:lnTo>
                      <a:pt x="13" y="98"/>
                    </a:lnTo>
                    <a:lnTo>
                      <a:pt x="12" y="103"/>
                    </a:lnTo>
                    <a:lnTo>
                      <a:pt x="10" y="108"/>
                    </a:lnTo>
                    <a:lnTo>
                      <a:pt x="10" y="108"/>
                    </a:lnTo>
                    <a:lnTo>
                      <a:pt x="10" y="122"/>
                    </a:lnTo>
                    <a:lnTo>
                      <a:pt x="8" y="136"/>
                    </a:lnTo>
                    <a:lnTo>
                      <a:pt x="8" y="136"/>
                    </a:lnTo>
                    <a:lnTo>
                      <a:pt x="6" y="142"/>
                    </a:lnTo>
                    <a:lnTo>
                      <a:pt x="3" y="147"/>
                    </a:lnTo>
                    <a:lnTo>
                      <a:pt x="1" y="153"/>
                    </a:lnTo>
                    <a:lnTo>
                      <a:pt x="1" y="158"/>
                    </a:lnTo>
                    <a:lnTo>
                      <a:pt x="1" y="158"/>
                    </a:lnTo>
                    <a:lnTo>
                      <a:pt x="3" y="163"/>
                    </a:lnTo>
                    <a:lnTo>
                      <a:pt x="5" y="169"/>
                    </a:lnTo>
                    <a:lnTo>
                      <a:pt x="5" y="169"/>
                    </a:lnTo>
                    <a:lnTo>
                      <a:pt x="5" y="175"/>
                    </a:lnTo>
                    <a:lnTo>
                      <a:pt x="3" y="180"/>
                    </a:lnTo>
                    <a:lnTo>
                      <a:pt x="3" y="180"/>
                    </a:lnTo>
                    <a:lnTo>
                      <a:pt x="1" y="186"/>
                    </a:lnTo>
                    <a:lnTo>
                      <a:pt x="0" y="192"/>
                    </a:lnTo>
                    <a:lnTo>
                      <a:pt x="1" y="197"/>
                    </a:lnTo>
                    <a:lnTo>
                      <a:pt x="5" y="202"/>
                    </a:lnTo>
                    <a:lnTo>
                      <a:pt x="5" y="202"/>
                    </a:lnTo>
                    <a:lnTo>
                      <a:pt x="6" y="209"/>
                    </a:lnTo>
                    <a:lnTo>
                      <a:pt x="8" y="212"/>
                    </a:lnTo>
                    <a:lnTo>
                      <a:pt x="12" y="214"/>
                    </a:lnTo>
                    <a:lnTo>
                      <a:pt x="12" y="214"/>
                    </a:lnTo>
                    <a:lnTo>
                      <a:pt x="15" y="217"/>
                    </a:lnTo>
                    <a:lnTo>
                      <a:pt x="17" y="220"/>
                    </a:lnTo>
                    <a:lnTo>
                      <a:pt x="18" y="229"/>
                    </a:lnTo>
                    <a:lnTo>
                      <a:pt x="18" y="229"/>
                    </a:lnTo>
                    <a:lnTo>
                      <a:pt x="20" y="236"/>
                    </a:lnTo>
                    <a:lnTo>
                      <a:pt x="23" y="241"/>
                    </a:lnTo>
                    <a:lnTo>
                      <a:pt x="23" y="241"/>
                    </a:lnTo>
                    <a:lnTo>
                      <a:pt x="27" y="248"/>
                    </a:lnTo>
                    <a:lnTo>
                      <a:pt x="27" y="249"/>
                    </a:lnTo>
                    <a:lnTo>
                      <a:pt x="27" y="254"/>
                    </a:lnTo>
                    <a:lnTo>
                      <a:pt x="27" y="254"/>
                    </a:lnTo>
                    <a:lnTo>
                      <a:pt x="25" y="261"/>
                    </a:lnTo>
                    <a:lnTo>
                      <a:pt x="25" y="270"/>
                    </a:lnTo>
                    <a:lnTo>
                      <a:pt x="25" y="278"/>
                    </a:lnTo>
                    <a:lnTo>
                      <a:pt x="23" y="287"/>
                    </a:lnTo>
                    <a:lnTo>
                      <a:pt x="23" y="287"/>
                    </a:lnTo>
                    <a:lnTo>
                      <a:pt x="18" y="302"/>
                    </a:lnTo>
                    <a:lnTo>
                      <a:pt x="15" y="317"/>
                    </a:lnTo>
                    <a:lnTo>
                      <a:pt x="15" y="317"/>
                    </a:lnTo>
                    <a:lnTo>
                      <a:pt x="12" y="329"/>
                    </a:lnTo>
                    <a:lnTo>
                      <a:pt x="5" y="341"/>
                    </a:lnTo>
                    <a:lnTo>
                      <a:pt x="5" y="341"/>
                    </a:lnTo>
                    <a:lnTo>
                      <a:pt x="68" y="334"/>
                    </a:lnTo>
                    <a:lnTo>
                      <a:pt x="120" y="329"/>
                    </a:lnTo>
                    <a:lnTo>
                      <a:pt x="120" y="334"/>
                    </a:lnTo>
                    <a:lnTo>
                      <a:pt x="120" y="334"/>
                    </a:lnTo>
                    <a:lnTo>
                      <a:pt x="120" y="334"/>
                    </a:lnTo>
                    <a:lnTo>
                      <a:pt x="120" y="334"/>
                    </a:lnTo>
                    <a:lnTo>
                      <a:pt x="156" y="331"/>
                    </a:lnTo>
                    <a:lnTo>
                      <a:pt x="200" y="324"/>
                    </a:lnTo>
                    <a:lnTo>
                      <a:pt x="200" y="324"/>
                    </a:lnTo>
                    <a:lnTo>
                      <a:pt x="198" y="322"/>
                    </a:lnTo>
                    <a:lnTo>
                      <a:pt x="198" y="322"/>
                    </a:lnTo>
                    <a:lnTo>
                      <a:pt x="198" y="319"/>
                    </a:lnTo>
                    <a:lnTo>
                      <a:pt x="200" y="315"/>
                    </a:lnTo>
                    <a:lnTo>
                      <a:pt x="203" y="310"/>
                    </a:lnTo>
                    <a:lnTo>
                      <a:pt x="208" y="305"/>
                    </a:lnTo>
                    <a:lnTo>
                      <a:pt x="210" y="298"/>
                    </a:lnTo>
                    <a:lnTo>
                      <a:pt x="210" y="298"/>
                    </a:lnTo>
                    <a:lnTo>
                      <a:pt x="210" y="292"/>
                    </a:lnTo>
                    <a:lnTo>
                      <a:pt x="208" y="285"/>
                    </a:lnTo>
                    <a:lnTo>
                      <a:pt x="208" y="285"/>
                    </a:lnTo>
                    <a:lnTo>
                      <a:pt x="210" y="280"/>
                    </a:lnTo>
                    <a:lnTo>
                      <a:pt x="213" y="276"/>
                    </a:lnTo>
                    <a:lnTo>
                      <a:pt x="213" y="276"/>
                    </a:lnTo>
                    <a:lnTo>
                      <a:pt x="222" y="266"/>
                    </a:lnTo>
                    <a:lnTo>
                      <a:pt x="230" y="258"/>
                    </a:lnTo>
                    <a:lnTo>
                      <a:pt x="230" y="258"/>
                    </a:lnTo>
                    <a:lnTo>
                      <a:pt x="234" y="251"/>
                    </a:lnTo>
                    <a:lnTo>
                      <a:pt x="237" y="242"/>
                    </a:lnTo>
                    <a:lnTo>
                      <a:pt x="237" y="242"/>
                    </a:lnTo>
                    <a:lnTo>
                      <a:pt x="239" y="234"/>
                    </a:lnTo>
                    <a:lnTo>
                      <a:pt x="239" y="234"/>
                    </a:lnTo>
                    <a:lnTo>
                      <a:pt x="241" y="231"/>
                    </a:lnTo>
                    <a:lnTo>
                      <a:pt x="242" y="227"/>
                    </a:lnTo>
                    <a:lnTo>
                      <a:pt x="242" y="227"/>
                    </a:lnTo>
                    <a:lnTo>
                      <a:pt x="247" y="222"/>
                    </a:lnTo>
                    <a:lnTo>
                      <a:pt x="247" y="222"/>
                    </a:lnTo>
                    <a:lnTo>
                      <a:pt x="249" y="219"/>
                    </a:lnTo>
                    <a:lnTo>
                      <a:pt x="249" y="214"/>
                    </a:lnTo>
                    <a:lnTo>
                      <a:pt x="247" y="207"/>
                    </a:lnTo>
                    <a:lnTo>
                      <a:pt x="247" y="207"/>
                    </a:lnTo>
                    <a:lnTo>
                      <a:pt x="246" y="200"/>
                    </a:lnTo>
                    <a:lnTo>
                      <a:pt x="246" y="197"/>
                    </a:lnTo>
                    <a:lnTo>
                      <a:pt x="244" y="193"/>
                    </a:lnTo>
                    <a:lnTo>
                      <a:pt x="244" y="193"/>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0" name="Freeform 90">
                <a:extLst>
                  <a:ext uri="{FF2B5EF4-FFF2-40B4-BE49-F238E27FC236}">
                    <a16:creationId xmlns:a16="http://schemas.microsoft.com/office/drawing/2014/main" id="{B4814679-8CD3-9F44-9748-CA9D1C4D0BB9}"/>
                  </a:ext>
                </a:extLst>
              </p:cNvPr>
              <p:cNvSpPr>
                <a:spLocks/>
              </p:cNvSpPr>
              <p:nvPr/>
            </p:nvSpPr>
            <p:spPr bwMode="auto">
              <a:xfrm>
                <a:off x="8204200" y="2225676"/>
                <a:ext cx="865187" cy="396875"/>
              </a:xfrm>
              <a:custGeom>
                <a:avLst/>
                <a:gdLst>
                  <a:gd name="T0" fmla="*/ 531 w 545"/>
                  <a:gd name="T1" fmla="*/ 90 h 250"/>
                  <a:gd name="T2" fmla="*/ 516 w 545"/>
                  <a:gd name="T3" fmla="*/ 94 h 250"/>
                  <a:gd name="T4" fmla="*/ 511 w 545"/>
                  <a:gd name="T5" fmla="*/ 97 h 250"/>
                  <a:gd name="T6" fmla="*/ 501 w 545"/>
                  <a:gd name="T7" fmla="*/ 101 h 250"/>
                  <a:gd name="T8" fmla="*/ 501 w 545"/>
                  <a:gd name="T9" fmla="*/ 118 h 250"/>
                  <a:gd name="T10" fmla="*/ 521 w 545"/>
                  <a:gd name="T11" fmla="*/ 121 h 250"/>
                  <a:gd name="T12" fmla="*/ 531 w 545"/>
                  <a:gd name="T13" fmla="*/ 145 h 250"/>
                  <a:gd name="T14" fmla="*/ 492 w 545"/>
                  <a:gd name="T15" fmla="*/ 170 h 250"/>
                  <a:gd name="T16" fmla="*/ 468 w 545"/>
                  <a:gd name="T17" fmla="*/ 177 h 250"/>
                  <a:gd name="T18" fmla="*/ 436 w 545"/>
                  <a:gd name="T19" fmla="*/ 223 h 250"/>
                  <a:gd name="T20" fmla="*/ 422 w 545"/>
                  <a:gd name="T21" fmla="*/ 223 h 250"/>
                  <a:gd name="T22" fmla="*/ 402 w 545"/>
                  <a:gd name="T23" fmla="*/ 243 h 250"/>
                  <a:gd name="T24" fmla="*/ 221 w 545"/>
                  <a:gd name="T25" fmla="*/ 185 h 250"/>
                  <a:gd name="T26" fmla="*/ 149 w 545"/>
                  <a:gd name="T27" fmla="*/ 180 h 250"/>
                  <a:gd name="T28" fmla="*/ 122 w 545"/>
                  <a:gd name="T29" fmla="*/ 189 h 250"/>
                  <a:gd name="T30" fmla="*/ 105 w 545"/>
                  <a:gd name="T31" fmla="*/ 196 h 250"/>
                  <a:gd name="T32" fmla="*/ 86 w 545"/>
                  <a:gd name="T33" fmla="*/ 201 h 250"/>
                  <a:gd name="T34" fmla="*/ 0 w 545"/>
                  <a:gd name="T35" fmla="*/ 214 h 250"/>
                  <a:gd name="T36" fmla="*/ 0 w 545"/>
                  <a:gd name="T37" fmla="*/ 207 h 250"/>
                  <a:gd name="T38" fmla="*/ 2 w 545"/>
                  <a:gd name="T39" fmla="*/ 197 h 250"/>
                  <a:gd name="T40" fmla="*/ 12 w 545"/>
                  <a:gd name="T41" fmla="*/ 187 h 250"/>
                  <a:gd name="T42" fmla="*/ 19 w 545"/>
                  <a:gd name="T43" fmla="*/ 177 h 250"/>
                  <a:gd name="T44" fmla="*/ 30 w 545"/>
                  <a:gd name="T45" fmla="*/ 163 h 250"/>
                  <a:gd name="T46" fmla="*/ 41 w 545"/>
                  <a:gd name="T47" fmla="*/ 162 h 250"/>
                  <a:gd name="T48" fmla="*/ 53 w 545"/>
                  <a:gd name="T49" fmla="*/ 158 h 250"/>
                  <a:gd name="T50" fmla="*/ 56 w 545"/>
                  <a:gd name="T51" fmla="*/ 157 h 250"/>
                  <a:gd name="T52" fmla="*/ 58 w 545"/>
                  <a:gd name="T53" fmla="*/ 153 h 250"/>
                  <a:gd name="T54" fmla="*/ 66 w 545"/>
                  <a:gd name="T55" fmla="*/ 146 h 250"/>
                  <a:gd name="T56" fmla="*/ 78 w 545"/>
                  <a:gd name="T57" fmla="*/ 141 h 250"/>
                  <a:gd name="T58" fmla="*/ 81 w 545"/>
                  <a:gd name="T59" fmla="*/ 136 h 250"/>
                  <a:gd name="T60" fmla="*/ 88 w 545"/>
                  <a:gd name="T61" fmla="*/ 119 h 250"/>
                  <a:gd name="T62" fmla="*/ 93 w 545"/>
                  <a:gd name="T63" fmla="*/ 114 h 250"/>
                  <a:gd name="T64" fmla="*/ 97 w 545"/>
                  <a:gd name="T65" fmla="*/ 118 h 250"/>
                  <a:gd name="T66" fmla="*/ 97 w 545"/>
                  <a:gd name="T67" fmla="*/ 119 h 250"/>
                  <a:gd name="T68" fmla="*/ 97 w 545"/>
                  <a:gd name="T69" fmla="*/ 123 h 250"/>
                  <a:gd name="T70" fmla="*/ 97 w 545"/>
                  <a:gd name="T71" fmla="*/ 126 h 250"/>
                  <a:gd name="T72" fmla="*/ 102 w 545"/>
                  <a:gd name="T73" fmla="*/ 128 h 250"/>
                  <a:gd name="T74" fmla="*/ 105 w 545"/>
                  <a:gd name="T75" fmla="*/ 126 h 250"/>
                  <a:gd name="T76" fmla="*/ 114 w 545"/>
                  <a:gd name="T77" fmla="*/ 118 h 250"/>
                  <a:gd name="T78" fmla="*/ 129 w 545"/>
                  <a:gd name="T79" fmla="*/ 106 h 250"/>
                  <a:gd name="T80" fmla="*/ 129 w 545"/>
                  <a:gd name="T81" fmla="*/ 65 h 250"/>
                  <a:gd name="T82" fmla="*/ 205 w 545"/>
                  <a:gd name="T83" fmla="*/ 53 h 250"/>
                  <a:gd name="T84" fmla="*/ 389 w 545"/>
                  <a:gd name="T85" fmla="*/ 22 h 250"/>
                  <a:gd name="T86" fmla="*/ 519 w 545"/>
                  <a:gd name="T87" fmla="*/ 0 h 250"/>
                  <a:gd name="T88" fmla="*/ 521 w 545"/>
                  <a:gd name="T89" fmla="*/ 0 h 250"/>
                  <a:gd name="T90" fmla="*/ 524 w 545"/>
                  <a:gd name="T91" fmla="*/ 16 h 250"/>
                  <a:gd name="T92" fmla="*/ 534 w 545"/>
                  <a:gd name="T93" fmla="*/ 12 h 250"/>
                  <a:gd name="T94" fmla="*/ 524 w 545"/>
                  <a:gd name="T95" fmla="*/ 24 h 250"/>
                  <a:gd name="T96" fmla="*/ 514 w 545"/>
                  <a:gd name="T97" fmla="*/ 21 h 250"/>
                  <a:gd name="T98" fmla="*/ 504 w 545"/>
                  <a:gd name="T99" fmla="*/ 36 h 250"/>
                  <a:gd name="T100" fmla="*/ 490 w 545"/>
                  <a:gd name="T101" fmla="*/ 33 h 250"/>
                  <a:gd name="T102" fmla="*/ 482 w 545"/>
                  <a:gd name="T103" fmla="*/ 45 h 250"/>
                  <a:gd name="T104" fmla="*/ 470 w 545"/>
                  <a:gd name="T105" fmla="*/ 33 h 250"/>
                  <a:gd name="T106" fmla="*/ 468 w 545"/>
                  <a:gd name="T107" fmla="*/ 43 h 250"/>
                  <a:gd name="T108" fmla="*/ 473 w 545"/>
                  <a:gd name="T109" fmla="*/ 55 h 250"/>
                  <a:gd name="T110" fmla="*/ 506 w 545"/>
                  <a:gd name="T111" fmla="*/ 48 h 250"/>
                  <a:gd name="T112" fmla="*/ 543 w 545"/>
                  <a:gd name="T113" fmla="*/ 4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50">
                    <a:moveTo>
                      <a:pt x="545" y="63"/>
                    </a:moveTo>
                    <a:lnTo>
                      <a:pt x="545" y="63"/>
                    </a:lnTo>
                    <a:lnTo>
                      <a:pt x="545" y="70"/>
                    </a:lnTo>
                    <a:lnTo>
                      <a:pt x="538" y="77"/>
                    </a:lnTo>
                    <a:lnTo>
                      <a:pt x="538" y="77"/>
                    </a:lnTo>
                    <a:lnTo>
                      <a:pt x="534" y="82"/>
                    </a:lnTo>
                    <a:lnTo>
                      <a:pt x="531" y="90"/>
                    </a:lnTo>
                    <a:lnTo>
                      <a:pt x="526" y="97"/>
                    </a:lnTo>
                    <a:lnTo>
                      <a:pt x="523" y="99"/>
                    </a:lnTo>
                    <a:lnTo>
                      <a:pt x="519" y="99"/>
                    </a:lnTo>
                    <a:lnTo>
                      <a:pt x="519" y="99"/>
                    </a:lnTo>
                    <a:lnTo>
                      <a:pt x="517" y="95"/>
                    </a:lnTo>
                    <a:lnTo>
                      <a:pt x="517" y="94"/>
                    </a:lnTo>
                    <a:lnTo>
                      <a:pt x="516" y="94"/>
                    </a:lnTo>
                    <a:lnTo>
                      <a:pt x="516" y="94"/>
                    </a:lnTo>
                    <a:lnTo>
                      <a:pt x="514" y="94"/>
                    </a:lnTo>
                    <a:lnTo>
                      <a:pt x="514" y="97"/>
                    </a:lnTo>
                    <a:lnTo>
                      <a:pt x="514" y="101"/>
                    </a:lnTo>
                    <a:lnTo>
                      <a:pt x="514" y="101"/>
                    </a:lnTo>
                    <a:lnTo>
                      <a:pt x="512" y="99"/>
                    </a:lnTo>
                    <a:lnTo>
                      <a:pt x="511" y="97"/>
                    </a:lnTo>
                    <a:lnTo>
                      <a:pt x="509" y="94"/>
                    </a:lnTo>
                    <a:lnTo>
                      <a:pt x="506" y="92"/>
                    </a:lnTo>
                    <a:lnTo>
                      <a:pt x="506" y="92"/>
                    </a:lnTo>
                    <a:lnTo>
                      <a:pt x="504" y="94"/>
                    </a:lnTo>
                    <a:lnTo>
                      <a:pt x="502" y="95"/>
                    </a:lnTo>
                    <a:lnTo>
                      <a:pt x="502" y="99"/>
                    </a:lnTo>
                    <a:lnTo>
                      <a:pt x="501" y="101"/>
                    </a:lnTo>
                    <a:lnTo>
                      <a:pt x="501" y="101"/>
                    </a:lnTo>
                    <a:lnTo>
                      <a:pt x="504" y="106"/>
                    </a:lnTo>
                    <a:lnTo>
                      <a:pt x="506" y="109"/>
                    </a:lnTo>
                    <a:lnTo>
                      <a:pt x="506" y="112"/>
                    </a:lnTo>
                    <a:lnTo>
                      <a:pt x="506" y="112"/>
                    </a:lnTo>
                    <a:lnTo>
                      <a:pt x="504" y="114"/>
                    </a:lnTo>
                    <a:lnTo>
                      <a:pt x="501" y="118"/>
                    </a:lnTo>
                    <a:lnTo>
                      <a:pt x="501" y="121"/>
                    </a:lnTo>
                    <a:lnTo>
                      <a:pt x="502" y="123"/>
                    </a:lnTo>
                    <a:lnTo>
                      <a:pt x="502" y="123"/>
                    </a:lnTo>
                    <a:lnTo>
                      <a:pt x="506" y="124"/>
                    </a:lnTo>
                    <a:lnTo>
                      <a:pt x="511" y="123"/>
                    </a:lnTo>
                    <a:lnTo>
                      <a:pt x="521" y="121"/>
                    </a:lnTo>
                    <a:lnTo>
                      <a:pt x="521" y="121"/>
                    </a:lnTo>
                    <a:lnTo>
                      <a:pt x="528" y="121"/>
                    </a:lnTo>
                    <a:lnTo>
                      <a:pt x="531" y="123"/>
                    </a:lnTo>
                    <a:lnTo>
                      <a:pt x="534" y="126"/>
                    </a:lnTo>
                    <a:lnTo>
                      <a:pt x="536" y="131"/>
                    </a:lnTo>
                    <a:lnTo>
                      <a:pt x="536" y="131"/>
                    </a:lnTo>
                    <a:lnTo>
                      <a:pt x="534" y="138"/>
                    </a:lnTo>
                    <a:lnTo>
                      <a:pt x="531" y="145"/>
                    </a:lnTo>
                    <a:lnTo>
                      <a:pt x="523" y="157"/>
                    </a:lnTo>
                    <a:lnTo>
                      <a:pt x="523" y="157"/>
                    </a:lnTo>
                    <a:lnTo>
                      <a:pt x="519" y="162"/>
                    </a:lnTo>
                    <a:lnTo>
                      <a:pt x="514" y="165"/>
                    </a:lnTo>
                    <a:lnTo>
                      <a:pt x="502" y="167"/>
                    </a:lnTo>
                    <a:lnTo>
                      <a:pt x="502" y="167"/>
                    </a:lnTo>
                    <a:lnTo>
                      <a:pt x="492" y="170"/>
                    </a:lnTo>
                    <a:lnTo>
                      <a:pt x="485" y="170"/>
                    </a:lnTo>
                    <a:lnTo>
                      <a:pt x="480" y="170"/>
                    </a:lnTo>
                    <a:lnTo>
                      <a:pt x="480" y="170"/>
                    </a:lnTo>
                    <a:lnTo>
                      <a:pt x="480" y="170"/>
                    </a:lnTo>
                    <a:lnTo>
                      <a:pt x="480" y="170"/>
                    </a:lnTo>
                    <a:lnTo>
                      <a:pt x="468" y="177"/>
                    </a:lnTo>
                    <a:lnTo>
                      <a:pt x="468" y="177"/>
                    </a:lnTo>
                    <a:lnTo>
                      <a:pt x="461" y="180"/>
                    </a:lnTo>
                    <a:lnTo>
                      <a:pt x="455" y="187"/>
                    </a:lnTo>
                    <a:lnTo>
                      <a:pt x="455" y="187"/>
                    </a:lnTo>
                    <a:lnTo>
                      <a:pt x="448" y="196"/>
                    </a:lnTo>
                    <a:lnTo>
                      <a:pt x="445" y="204"/>
                    </a:lnTo>
                    <a:lnTo>
                      <a:pt x="436" y="223"/>
                    </a:lnTo>
                    <a:lnTo>
                      <a:pt x="436" y="223"/>
                    </a:lnTo>
                    <a:lnTo>
                      <a:pt x="431" y="231"/>
                    </a:lnTo>
                    <a:lnTo>
                      <a:pt x="424" y="240"/>
                    </a:lnTo>
                    <a:lnTo>
                      <a:pt x="424" y="240"/>
                    </a:lnTo>
                    <a:lnTo>
                      <a:pt x="424" y="231"/>
                    </a:lnTo>
                    <a:lnTo>
                      <a:pt x="426" y="221"/>
                    </a:lnTo>
                    <a:lnTo>
                      <a:pt x="426" y="221"/>
                    </a:lnTo>
                    <a:lnTo>
                      <a:pt x="422" y="223"/>
                    </a:lnTo>
                    <a:lnTo>
                      <a:pt x="421" y="224"/>
                    </a:lnTo>
                    <a:lnTo>
                      <a:pt x="419" y="231"/>
                    </a:lnTo>
                    <a:lnTo>
                      <a:pt x="419" y="231"/>
                    </a:lnTo>
                    <a:lnTo>
                      <a:pt x="417" y="235"/>
                    </a:lnTo>
                    <a:lnTo>
                      <a:pt x="412" y="238"/>
                    </a:lnTo>
                    <a:lnTo>
                      <a:pt x="412" y="238"/>
                    </a:lnTo>
                    <a:lnTo>
                      <a:pt x="402" y="243"/>
                    </a:lnTo>
                    <a:lnTo>
                      <a:pt x="394" y="250"/>
                    </a:lnTo>
                    <a:lnTo>
                      <a:pt x="394" y="250"/>
                    </a:lnTo>
                    <a:lnTo>
                      <a:pt x="305" y="187"/>
                    </a:lnTo>
                    <a:lnTo>
                      <a:pt x="305" y="187"/>
                    </a:lnTo>
                    <a:lnTo>
                      <a:pt x="305" y="189"/>
                    </a:lnTo>
                    <a:lnTo>
                      <a:pt x="232" y="201"/>
                    </a:lnTo>
                    <a:lnTo>
                      <a:pt x="221" y="185"/>
                    </a:lnTo>
                    <a:lnTo>
                      <a:pt x="221" y="185"/>
                    </a:lnTo>
                    <a:lnTo>
                      <a:pt x="212" y="185"/>
                    </a:lnTo>
                    <a:lnTo>
                      <a:pt x="212" y="185"/>
                    </a:lnTo>
                    <a:lnTo>
                      <a:pt x="210" y="184"/>
                    </a:lnTo>
                    <a:lnTo>
                      <a:pt x="210" y="182"/>
                    </a:lnTo>
                    <a:lnTo>
                      <a:pt x="209" y="177"/>
                    </a:lnTo>
                    <a:lnTo>
                      <a:pt x="149" y="180"/>
                    </a:lnTo>
                    <a:lnTo>
                      <a:pt x="149" y="180"/>
                    </a:lnTo>
                    <a:lnTo>
                      <a:pt x="144" y="184"/>
                    </a:lnTo>
                    <a:lnTo>
                      <a:pt x="139" y="185"/>
                    </a:lnTo>
                    <a:lnTo>
                      <a:pt x="139" y="185"/>
                    </a:lnTo>
                    <a:lnTo>
                      <a:pt x="127" y="185"/>
                    </a:lnTo>
                    <a:lnTo>
                      <a:pt x="127" y="185"/>
                    </a:lnTo>
                    <a:lnTo>
                      <a:pt x="122" y="189"/>
                    </a:lnTo>
                    <a:lnTo>
                      <a:pt x="119" y="192"/>
                    </a:lnTo>
                    <a:lnTo>
                      <a:pt x="119" y="192"/>
                    </a:lnTo>
                    <a:lnTo>
                      <a:pt x="115" y="192"/>
                    </a:lnTo>
                    <a:lnTo>
                      <a:pt x="112" y="192"/>
                    </a:lnTo>
                    <a:lnTo>
                      <a:pt x="107" y="194"/>
                    </a:lnTo>
                    <a:lnTo>
                      <a:pt x="107" y="194"/>
                    </a:lnTo>
                    <a:lnTo>
                      <a:pt x="105" y="196"/>
                    </a:lnTo>
                    <a:lnTo>
                      <a:pt x="102" y="196"/>
                    </a:lnTo>
                    <a:lnTo>
                      <a:pt x="102" y="196"/>
                    </a:lnTo>
                    <a:lnTo>
                      <a:pt x="97" y="197"/>
                    </a:lnTo>
                    <a:lnTo>
                      <a:pt x="97" y="197"/>
                    </a:lnTo>
                    <a:lnTo>
                      <a:pt x="92" y="199"/>
                    </a:lnTo>
                    <a:lnTo>
                      <a:pt x="86" y="201"/>
                    </a:lnTo>
                    <a:lnTo>
                      <a:pt x="86" y="201"/>
                    </a:lnTo>
                    <a:lnTo>
                      <a:pt x="83" y="204"/>
                    </a:lnTo>
                    <a:lnTo>
                      <a:pt x="83" y="204"/>
                    </a:lnTo>
                    <a:lnTo>
                      <a:pt x="46" y="213"/>
                    </a:lnTo>
                    <a:lnTo>
                      <a:pt x="0" y="219"/>
                    </a:lnTo>
                    <a:lnTo>
                      <a:pt x="0" y="219"/>
                    </a:lnTo>
                    <a:lnTo>
                      <a:pt x="0" y="214"/>
                    </a:lnTo>
                    <a:lnTo>
                      <a:pt x="0" y="214"/>
                    </a:lnTo>
                    <a:lnTo>
                      <a:pt x="0" y="209"/>
                    </a:lnTo>
                    <a:lnTo>
                      <a:pt x="0" y="209"/>
                    </a:lnTo>
                    <a:lnTo>
                      <a:pt x="0" y="207"/>
                    </a:lnTo>
                    <a:lnTo>
                      <a:pt x="0" y="207"/>
                    </a:lnTo>
                    <a:lnTo>
                      <a:pt x="0" y="207"/>
                    </a:lnTo>
                    <a:lnTo>
                      <a:pt x="0" y="207"/>
                    </a:lnTo>
                    <a:lnTo>
                      <a:pt x="0" y="207"/>
                    </a:lnTo>
                    <a:lnTo>
                      <a:pt x="2" y="206"/>
                    </a:lnTo>
                    <a:lnTo>
                      <a:pt x="2" y="206"/>
                    </a:lnTo>
                    <a:lnTo>
                      <a:pt x="2" y="204"/>
                    </a:lnTo>
                    <a:lnTo>
                      <a:pt x="3" y="202"/>
                    </a:lnTo>
                    <a:lnTo>
                      <a:pt x="3" y="202"/>
                    </a:lnTo>
                    <a:lnTo>
                      <a:pt x="2" y="197"/>
                    </a:lnTo>
                    <a:lnTo>
                      <a:pt x="2" y="197"/>
                    </a:lnTo>
                    <a:lnTo>
                      <a:pt x="2" y="196"/>
                    </a:lnTo>
                    <a:lnTo>
                      <a:pt x="2" y="196"/>
                    </a:lnTo>
                    <a:lnTo>
                      <a:pt x="3" y="196"/>
                    </a:lnTo>
                    <a:lnTo>
                      <a:pt x="3" y="196"/>
                    </a:lnTo>
                    <a:lnTo>
                      <a:pt x="5" y="192"/>
                    </a:lnTo>
                    <a:lnTo>
                      <a:pt x="7" y="190"/>
                    </a:lnTo>
                    <a:lnTo>
                      <a:pt x="12" y="187"/>
                    </a:lnTo>
                    <a:lnTo>
                      <a:pt x="12" y="187"/>
                    </a:lnTo>
                    <a:lnTo>
                      <a:pt x="12" y="187"/>
                    </a:lnTo>
                    <a:lnTo>
                      <a:pt x="12" y="187"/>
                    </a:lnTo>
                    <a:lnTo>
                      <a:pt x="14" y="185"/>
                    </a:lnTo>
                    <a:lnTo>
                      <a:pt x="14" y="185"/>
                    </a:lnTo>
                    <a:lnTo>
                      <a:pt x="19" y="177"/>
                    </a:lnTo>
                    <a:lnTo>
                      <a:pt x="19" y="177"/>
                    </a:lnTo>
                    <a:lnTo>
                      <a:pt x="20" y="175"/>
                    </a:lnTo>
                    <a:lnTo>
                      <a:pt x="20" y="175"/>
                    </a:lnTo>
                    <a:lnTo>
                      <a:pt x="22" y="170"/>
                    </a:lnTo>
                    <a:lnTo>
                      <a:pt x="22" y="170"/>
                    </a:lnTo>
                    <a:lnTo>
                      <a:pt x="27" y="165"/>
                    </a:lnTo>
                    <a:lnTo>
                      <a:pt x="27" y="165"/>
                    </a:lnTo>
                    <a:lnTo>
                      <a:pt x="30" y="163"/>
                    </a:lnTo>
                    <a:lnTo>
                      <a:pt x="34" y="163"/>
                    </a:lnTo>
                    <a:lnTo>
                      <a:pt x="34" y="163"/>
                    </a:lnTo>
                    <a:lnTo>
                      <a:pt x="37" y="162"/>
                    </a:lnTo>
                    <a:lnTo>
                      <a:pt x="37" y="162"/>
                    </a:lnTo>
                    <a:lnTo>
                      <a:pt x="39" y="162"/>
                    </a:lnTo>
                    <a:lnTo>
                      <a:pt x="39" y="162"/>
                    </a:lnTo>
                    <a:lnTo>
                      <a:pt x="41" y="162"/>
                    </a:lnTo>
                    <a:lnTo>
                      <a:pt x="41" y="162"/>
                    </a:lnTo>
                    <a:lnTo>
                      <a:pt x="41" y="162"/>
                    </a:lnTo>
                    <a:lnTo>
                      <a:pt x="46" y="160"/>
                    </a:lnTo>
                    <a:lnTo>
                      <a:pt x="46" y="160"/>
                    </a:lnTo>
                    <a:lnTo>
                      <a:pt x="49" y="160"/>
                    </a:lnTo>
                    <a:lnTo>
                      <a:pt x="53" y="158"/>
                    </a:lnTo>
                    <a:lnTo>
                      <a:pt x="53" y="158"/>
                    </a:lnTo>
                    <a:lnTo>
                      <a:pt x="53" y="158"/>
                    </a:lnTo>
                    <a:lnTo>
                      <a:pt x="53" y="158"/>
                    </a:lnTo>
                    <a:lnTo>
                      <a:pt x="54" y="158"/>
                    </a:lnTo>
                    <a:lnTo>
                      <a:pt x="54" y="158"/>
                    </a:lnTo>
                    <a:lnTo>
                      <a:pt x="54" y="157"/>
                    </a:lnTo>
                    <a:lnTo>
                      <a:pt x="54" y="157"/>
                    </a:lnTo>
                    <a:lnTo>
                      <a:pt x="56" y="157"/>
                    </a:lnTo>
                    <a:lnTo>
                      <a:pt x="56" y="157"/>
                    </a:lnTo>
                    <a:lnTo>
                      <a:pt x="56" y="157"/>
                    </a:lnTo>
                    <a:lnTo>
                      <a:pt x="56" y="157"/>
                    </a:lnTo>
                    <a:lnTo>
                      <a:pt x="58" y="153"/>
                    </a:lnTo>
                    <a:lnTo>
                      <a:pt x="58" y="153"/>
                    </a:lnTo>
                    <a:lnTo>
                      <a:pt x="58" y="153"/>
                    </a:lnTo>
                    <a:lnTo>
                      <a:pt x="58" y="153"/>
                    </a:lnTo>
                    <a:lnTo>
                      <a:pt x="63" y="148"/>
                    </a:lnTo>
                    <a:lnTo>
                      <a:pt x="63" y="148"/>
                    </a:lnTo>
                    <a:lnTo>
                      <a:pt x="63" y="148"/>
                    </a:lnTo>
                    <a:lnTo>
                      <a:pt x="63" y="148"/>
                    </a:lnTo>
                    <a:lnTo>
                      <a:pt x="64" y="148"/>
                    </a:lnTo>
                    <a:lnTo>
                      <a:pt x="64" y="148"/>
                    </a:lnTo>
                    <a:lnTo>
                      <a:pt x="66" y="146"/>
                    </a:lnTo>
                    <a:lnTo>
                      <a:pt x="66" y="146"/>
                    </a:lnTo>
                    <a:lnTo>
                      <a:pt x="66" y="146"/>
                    </a:lnTo>
                    <a:lnTo>
                      <a:pt x="68" y="146"/>
                    </a:lnTo>
                    <a:lnTo>
                      <a:pt x="68" y="146"/>
                    </a:lnTo>
                    <a:lnTo>
                      <a:pt x="73" y="145"/>
                    </a:lnTo>
                    <a:lnTo>
                      <a:pt x="73" y="145"/>
                    </a:lnTo>
                    <a:lnTo>
                      <a:pt x="78" y="141"/>
                    </a:lnTo>
                    <a:lnTo>
                      <a:pt x="78" y="141"/>
                    </a:lnTo>
                    <a:lnTo>
                      <a:pt x="80" y="140"/>
                    </a:lnTo>
                    <a:lnTo>
                      <a:pt x="80" y="140"/>
                    </a:lnTo>
                    <a:lnTo>
                      <a:pt x="80" y="138"/>
                    </a:lnTo>
                    <a:lnTo>
                      <a:pt x="80" y="138"/>
                    </a:lnTo>
                    <a:lnTo>
                      <a:pt x="81" y="136"/>
                    </a:lnTo>
                    <a:lnTo>
                      <a:pt x="81" y="136"/>
                    </a:lnTo>
                    <a:lnTo>
                      <a:pt x="81" y="134"/>
                    </a:lnTo>
                    <a:lnTo>
                      <a:pt x="81" y="134"/>
                    </a:lnTo>
                    <a:lnTo>
                      <a:pt x="85" y="124"/>
                    </a:lnTo>
                    <a:lnTo>
                      <a:pt x="85" y="124"/>
                    </a:lnTo>
                    <a:lnTo>
                      <a:pt x="86" y="123"/>
                    </a:lnTo>
                    <a:lnTo>
                      <a:pt x="86" y="123"/>
                    </a:lnTo>
                    <a:lnTo>
                      <a:pt x="88" y="119"/>
                    </a:lnTo>
                    <a:lnTo>
                      <a:pt x="88" y="119"/>
                    </a:lnTo>
                    <a:lnTo>
                      <a:pt x="88" y="119"/>
                    </a:lnTo>
                    <a:lnTo>
                      <a:pt x="88" y="119"/>
                    </a:lnTo>
                    <a:lnTo>
                      <a:pt x="90" y="118"/>
                    </a:lnTo>
                    <a:lnTo>
                      <a:pt x="90" y="118"/>
                    </a:lnTo>
                    <a:lnTo>
                      <a:pt x="93" y="114"/>
                    </a:lnTo>
                    <a:lnTo>
                      <a:pt x="93" y="114"/>
                    </a:lnTo>
                    <a:lnTo>
                      <a:pt x="97" y="114"/>
                    </a:lnTo>
                    <a:lnTo>
                      <a:pt x="97" y="114"/>
                    </a:lnTo>
                    <a:lnTo>
                      <a:pt x="97" y="114"/>
                    </a:lnTo>
                    <a:lnTo>
                      <a:pt x="97" y="114"/>
                    </a:lnTo>
                    <a:lnTo>
                      <a:pt x="97" y="118"/>
                    </a:lnTo>
                    <a:lnTo>
                      <a:pt x="97" y="118"/>
                    </a:lnTo>
                    <a:lnTo>
                      <a:pt x="97" y="118"/>
                    </a:lnTo>
                    <a:lnTo>
                      <a:pt x="97" y="118"/>
                    </a:lnTo>
                    <a:lnTo>
                      <a:pt x="97" y="118"/>
                    </a:lnTo>
                    <a:lnTo>
                      <a:pt x="97" y="118"/>
                    </a:lnTo>
                    <a:lnTo>
                      <a:pt x="97" y="119"/>
                    </a:lnTo>
                    <a:lnTo>
                      <a:pt x="97" y="119"/>
                    </a:lnTo>
                    <a:lnTo>
                      <a:pt x="97" y="119"/>
                    </a:lnTo>
                    <a:lnTo>
                      <a:pt x="97" y="119"/>
                    </a:lnTo>
                    <a:lnTo>
                      <a:pt x="97" y="121"/>
                    </a:lnTo>
                    <a:lnTo>
                      <a:pt x="97" y="121"/>
                    </a:lnTo>
                    <a:lnTo>
                      <a:pt x="97" y="121"/>
                    </a:lnTo>
                    <a:lnTo>
                      <a:pt x="97" y="121"/>
                    </a:lnTo>
                    <a:lnTo>
                      <a:pt x="97" y="121"/>
                    </a:lnTo>
                    <a:lnTo>
                      <a:pt x="97" y="121"/>
                    </a:lnTo>
                    <a:lnTo>
                      <a:pt x="97" y="123"/>
                    </a:lnTo>
                    <a:lnTo>
                      <a:pt x="97" y="123"/>
                    </a:lnTo>
                    <a:lnTo>
                      <a:pt x="97" y="123"/>
                    </a:lnTo>
                    <a:lnTo>
                      <a:pt x="97" y="123"/>
                    </a:lnTo>
                    <a:lnTo>
                      <a:pt x="97" y="124"/>
                    </a:lnTo>
                    <a:lnTo>
                      <a:pt x="97" y="124"/>
                    </a:lnTo>
                    <a:lnTo>
                      <a:pt x="97" y="126"/>
                    </a:lnTo>
                    <a:lnTo>
                      <a:pt x="97" y="126"/>
                    </a:lnTo>
                    <a:lnTo>
                      <a:pt x="97" y="128"/>
                    </a:lnTo>
                    <a:lnTo>
                      <a:pt x="97" y="128"/>
                    </a:lnTo>
                    <a:lnTo>
                      <a:pt x="97" y="128"/>
                    </a:lnTo>
                    <a:lnTo>
                      <a:pt x="97" y="128"/>
                    </a:lnTo>
                    <a:lnTo>
                      <a:pt x="98" y="128"/>
                    </a:lnTo>
                    <a:lnTo>
                      <a:pt x="102" y="128"/>
                    </a:lnTo>
                    <a:lnTo>
                      <a:pt x="102" y="128"/>
                    </a:lnTo>
                    <a:lnTo>
                      <a:pt x="102" y="128"/>
                    </a:lnTo>
                    <a:lnTo>
                      <a:pt x="102" y="128"/>
                    </a:lnTo>
                    <a:lnTo>
                      <a:pt x="102" y="128"/>
                    </a:lnTo>
                    <a:lnTo>
                      <a:pt x="102" y="128"/>
                    </a:lnTo>
                    <a:lnTo>
                      <a:pt x="103" y="128"/>
                    </a:lnTo>
                    <a:lnTo>
                      <a:pt x="103" y="128"/>
                    </a:lnTo>
                    <a:lnTo>
                      <a:pt x="105" y="126"/>
                    </a:lnTo>
                    <a:lnTo>
                      <a:pt x="105" y="126"/>
                    </a:lnTo>
                    <a:lnTo>
                      <a:pt x="107" y="126"/>
                    </a:lnTo>
                    <a:lnTo>
                      <a:pt x="107" y="126"/>
                    </a:lnTo>
                    <a:lnTo>
                      <a:pt x="109" y="124"/>
                    </a:lnTo>
                    <a:lnTo>
                      <a:pt x="109" y="124"/>
                    </a:lnTo>
                    <a:lnTo>
                      <a:pt x="114" y="118"/>
                    </a:lnTo>
                    <a:lnTo>
                      <a:pt x="114" y="118"/>
                    </a:lnTo>
                    <a:lnTo>
                      <a:pt x="117" y="114"/>
                    </a:lnTo>
                    <a:lnTo>
                      <a:pt x="120" y="112"/>
                    </a:lnTo>
                    <a:lnTo>
                      <a:pt x="120" y="112"/>
                    </a:lnTo>
                    <a:lnTo>
                      <a:pt x="124" y="111"/>
                    </a:lnTo>
                    <a:lnTo>
                      <a:pt x="127" y="109"/>
                    </a:lnTo>
                    <a:lnTo>
                      <a:pt x="127" y="109"/>
                    </a:lnTo>
                    <a:lnTo>
                      <a:pt x="129" y="106"/>
                    </a:lnTo>
                    <a:lnTo>
                      <a:pt x="129" y="104"/>
                    </a:lnTo>
                    <a:lnTo>
                      <a:pt x="131" y="102"/>
                    </a:lnTo>
                    <a:lnTo>
                      <a:pt x="126" y="65"/>
                    </a:lnTo>
                    <a:lnTo>
                      <a:pt x="126" y="65"/>
                    </a:lnTo>
                    <a:lnTo>
                      <a:pt x="127" y="65"/>
                    </a:lnTo>
                    <a:lnTo>
                      <a:pt x="127" y="65"/>
                    </a:lnTo>
                    <a:lnTo>
                      <a:pt x="129" y="65"/>
                    </a:lnTo>
                    <a:lnTo>
                      <a:pt x="129" y="65"/>
                    </a:lnTo>
                    <a:lnTo>
                      <a:pt x="163" y="60"/>
                    </a:lnTo>
                    <a:lnTo>
                      <a:pt x="163" y="60"/>
                    </a:lnTo>
                    <a:lnTo>
                      <a:pt x="200" y="53"/>
                    </a:lnTo>
                    <a:lnTo>
                      <a:pt x="200" y="53"/>
                    </a:lnTo>
                    <a:lnTo>
                      <a:pt x="205" y="53"/>
                    </a:lnTo>
                    <a:lnTo>
                      <a:pt x="205" y="53"/>
                    </a:lnTo>
                    <a:lnTo>
                      <a:pt x="288" y="39"/>
                    </a:lnTo>
                    <a:lnTo>
                      <a:pt x="288" y="39"/>
                    </a:lnTo>
                    <a:lnTo>
                      <a:pt x="292" y="39"/>
                    </a:lnTo>
                    <a:lnTo>
                      <a:pt x="292" y="39"/>
                    </a:lnTo>
                    <a:lnTo>
                      <a:pt x="292" y="39"/>
                    </a:lnTo>
                    <a:lnTo>
                      <a:pt x="292" y="39"/>
                    </a:lnTo>
                    <a:lnTo>
                      <a:pt x="389" y="22"/>
                    </a:lnTo>
                    <a:lnTo>
                      <a:pt x="389" y="22"/>
                    </a:lnTo>
                    <a:lnTo>
                      <a:pt x="390" y="22"/>
                    </a:lnTo>
                    <a:lnTo>
                      <a:pt x="390" y="22"/>
                    </a:lnTo>
                    <a:lnTo>
                      <a:pt x="519" y="0"/>
                    </a:lnTo>
                    <a:lnTo>
                      <a:pt x="519" y="0"/>
                    </a:lnTo>
                    <a:lnTo>
                      <a:pt x="519" y="0"/>
                    </a:lnTo>
                    <a:lnTo>
                      <a:pt x="519" y="0"/>
                    </a:lnTo>
                    <a:lnTo>
                      <a:pt x="521" y="0"/>
                    </a:lnTo>
                    <a:lnTo>
                      <a:pt x="521" y="0"/>
                    </a:lnTo>
                    <a:lnTo>
                      <a:pt x="521" y="0"/>
                    </a:lnTo>
                    <a:lnTo>
                      <a:pt x="521" y="0"/>
                    </a:lnTo>
                    <a:lnTo>
                      <a:pt x="521" y="0"/>
                    </a:lnTo>
                    <a:lnTo>
                      <a:pt x="521" y="0"/>
                    </a:lnTo>
                    <a:lnTo>
                      <a:pt x="521" y="0"/>
                    </a:lnTo>
                    <a:lnTo>
                      <a:pt x="521" y="4"/>
                    </a:lnTo>
                    <a:lnTo>
                      <a:pt x="521" y="4"/>
                    </a:lnTo>
                    <a:lnTo>
                      <a:pt x="523" y="4"/>
                    </a:lnTo>
                    <a:lnTo>
                      <a:pt x="523" y="4"/>
                    </a:lnTo>
                    <a:lnTo>
                      <a:pt x="523" y="7"/>
                    </a:lnTo>
                    <a:lnTo>
                      <a:pt x="523" y="12"/>
                    </a:lnTo>
                    <a:lnTo>
                      <a:pt x="524" y="16"/>
                    </a:lnTo>
                    <a:lnTo>
                      <a:pt x="528" y="17"/>
                    </a:lnTo>
                    <a:lnTo>
                      <a:pt x="528" y="17"/>
                    </a:lnTo>
                    <a:lnTo>
                      <a:pt x="529" y="12"/>
                    </a:lnTo>
                    <a:lnTo>
                      <a:pt x="529" y="7"/>
                    </a:lnTo>
                    <a:lnTo>
                      <a:pt x="529" y="7"/>
                    </a:lnTo>
                    <a:lnTo>
                      <a:pt x="533" y="9"/>
                    </a:lnTo>
                    <a:lnTo>
                      <a:pt x="534" y="12"/>
                    </a:lnTo>
                    <a:lnTo>
                      <a:pt x="534" y="19"/>
                    </a:lnTo>
                    <a:lnTo>
                      <a:pt x="534" y="19"/>
                    </a:lnTo>
                    <a:lnTo>
                      <a:pt x="540" y="28"/>
                    </a:lnTo>
                    <a:lnTo>
                      <a:pt x="540" y="28"/>
                    </a:lnTo>
                    <a:lnTo>
                      <a:pt x="534" y="28"/>
                    </a:lnTo>
                    <a:lnTo>
                      <a:pt x="529" y="26"/>
                    </a:lnTo>
                    <a:lnTo>
                      <a:pt x="524" y="24"/>
                    </a:lnTo>
                    <a:lnTo>
                      <a:pt x="523" y="24"/>
                    </a:lnTo>
                    <a:lnTo>
                      <a:pt x="523" y="26"/>
                    </a:lnTo>
                    <a:lnTo>
                      <a:pt x="523" y="26"/>
                    </a:lnTo>
                    <a:lnTo>
                      <a:pt x="521" y="26"/>
                    </a:lnTo>
                    <a:lnTo>
                      <a:pt x="517" y="24"/>
                    </a:lnTo>
                    <a:lnTo>
                      <a:pt x="514" y="21"/>
                    </a:lnTo>
                    <a:lnTo>
                      <a:pt x="514" y="21"/>
                    </a:lnTo>
                    <a:lnTo>
                      <a:pt x="512" y="21"/>
                    </a:lnTo>
                    <a:lnTo>
                      <a:pt x="511" y="22"/>
                    </a:lnTo>
                    <a:lnTo>
                      <a:pt x="511" y="28"/>
                    </a:lnTo>
                    <a:lnTo>
                      <a:pt x="509" y="36"/>
                    </a:lnTo>
                    <a:lnTo>
                      <a:pt x="509" y="36"/>
                    </a:lnTo>
                    <a:lnTo>
                      <a:pt x="506" y="36"/>
                    </a:lnTo>
                    <a:lnTo>
                      <a:pt x="504" y="36"/>
                    </a:lnTo>
                    <a:lnTo>
                      <a:pt x="501" y="33"/>
                    </a:lnTo>
                    <a:lnTo>
                      <a:pt x="501" y="33"/>
                    </a:lnTo>
                    <a:lnTo>
                      <a:pt x="495" y="29"/>
                    </a:lnTo>
                    <a:lnTo>
                      <a:pt x="489" y="28"/>
                    </a:lnTo>
                    <a:lnTo>
                      <a:pt x="489" y="28"/>
                    </a:lnTo>
                    <a:lnTo>
                      <a:pt x="489" y="31"/>
                    </a:lnTo>
                    <a:lnTo>
                      <a:pt x="490" y="33"/>
                    </a:lnTo>
                    <a:lnTo>
                      <a:pt x="494" y="38"/>
                    </a:lnTo>
                    <a:lnTo>
                      <a:pt x="495" y="39"/>
                    </a:lnTo>
                    <a:lnTo>
                      <a:pt x="495" y="41"/>
                    </a:lnTo>
                    <a:lnTo>
                      <a:pt x="494" y="43"/>
                    </a:lnTo>
                    <a:lnTo>
                      <a:pt x="489" y="45"/>
                    </a:lnTo>
                    <a:lnTo>
                      <a:pt x="489" y="45"/>
                    </a:lnTo>
                    <a:lnTo>
                      <a:pt x="482" y="45"/>
                    </a:lnTo>
                    <a:lnTo>
                      <a:pt x="480" y="45"/>
                    </a:lnTo>
                    <a:lnTo>
                      <a:pt x="477" y="43"/>
                    </a:lnTo>
                    <a:lnTo>
                      <a:pt x="477" y="43"/>
                    </a:lnTo>
                    <a:lnTo>
                      <a:pt x="475" y="39"/>
                    </a:lnTo>
                    <a:lnTo>
                      <a:pt x="475" y="36"/>
                    </a:lnTo>
                    <a:lnTo>
                      <a:pt x="473" y="34"/>
                    </a:lnTo>
                    <a:lnTo>
                      <a:pt x="470" y="33"/>
                    </a:lnTo>
                    <a:lnTo>
                      <a:pt x="470" y="33"/>
                    </a:lnTo>
                    <a:lnTo>
                      <a:pt x="470" y="36"/>
                    </a:lnTo>
                    <a:lnTo>
                      <a:pt x="472" y="39"/>
                    </a:lnTo>
                    <a:lnTo>
                      <a:pt x="472" y="39"/>
                    </a:lnTo>
                    <a:lnTo>
                      <a:pt x="468" y="39"/>
                    </a:lnTo>
                    <a:lnTo>
                      <a:pt x="468" y="39"/>
                    </a:lnTo>
                    <a:lnTo>
                      <a:pt x="468" y="43"/>
                    </a:lnTo>
                    <a:lnTo>
                      <a:pt x="467" y="48"/>
                    </a:lnTo>
                    <a:lnTo>
                      <a:pt x="467" y="51"/>
                    </a:lnTo>
                    <a:lnTo>
                      <a:pt x="467" y="55"/>
                    </a:lnTo>
                    <a:lnTo>
                      <a:pt x="467" y="55"/>
                    </a:lnTo>
                    <a:lnTo>
                      <a:pt x="468" y="56"/>
                    </a:lnTo>
                    <a:lnTo>
                      <a:pt x="470" y="56"/>
                    </a:lnTo>
                    <a:lnTo>
                      <a:pt x="473" y="55"/>
                    </a:lnTo>
                    <a:lnTo>
                      <a:pt x="480" y="50"/>
                    </a:lnTo>
                    <a:lnTo>
                      <a:pt x="480" y="50"/>
                    </a:lnTo>
                    <a:lnTo>
                      <a:pt x="485" y="50"/>
                    </a:lnTo>
                    <a:lnTo>
                      <a:pt x="489" y="50"/>
                    </a:lnTo>
                    <a:lnTo>
                      <a:pt x="497" y="50"/>
                    </a:lnTo>
                    <a:lnTo>
                      <a:pt x="497" y="50"/>
                    </a:lnTo>
                    <a:lnTo>
                      <a:pt x="506" y="48"/>
                    </a:lnTo>
                    <a:lnTo>
                      <a:pt x="514" y="45"/>
                    </a:lnTo>
                    <a:lnTo>
                      <a:pt x="514" y="45"/>
                    </a:lnTo>
                    <a:lnTo>
                      <a:pt x="521" y="43"/>
                    </a:lnTo>
                    <a:lnTo>
                      <a:pt x="529" y="41"/>
                    </a:lnTo>
                    <a:lnTo>
                      <a:pt x="536" y="43"/>
                    </a:lnTo>
                    <a:lnTo>
                      <a:pt x="540" y="45"/>
                    </a:lnTo>
                    <a:lnTo>
                      <a:pt x="543" y="46"/>
                    </a:lnTo>
                    <a:lnTo>
                      <a:pt x="543" y="46"/>
                    </a:lnTo>
                    <a:lnTo>
                      <a:pt x="545" y="50"/>
                    </a:lnTo>
                    <a:lnTo>
                      <a:pt x="545" y="55"/>
                    </a:lnTo>
                    <a:lnTo>
                      <a:pt x="545" y="63"/>
                    </a:lnTo>
                    <a:lnTo>
                      <a:pt x="545" y="63"/>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1" name="Freeform 91">
                <a:extLst>
                  <a:ext uri="{FF2B5EF4-FFF2-40B4-BE49-F238E27FC236}">
                    <a16:creationId xmlns:a16="http://schemas.microsoft.com/office/drawing/2014/main" id="{CB342525-7609-3F44-BD17-7A5464853DE8}"/>
                  </a:ext>
                </a:extLst>
              </p:cNvPr>
              <p:cNvSpPr>
                <a:spLocks/>
              </p:cNvSpPr>
              <p:nvPr/>
            </p:nvSpPr>
            <p:spPr bwMode="auto">
              <a:xfrm>
                <a:off x="8408988" y="2309813"/>
                <a:ext cx="112712" cy="19050"/>
              </a:xfrm>
              <a:custGeom>
                <a:avLst/>
                <a:gdLst>
                  <a:gd name="T0" fmla="*/ 71 w 71"/>
                  <a:gd name="T1" fmla="*/ 0 h 12"/>
                  <a:gd name="T2" fmla="*/ 71 w 71"/>
                  <a:gd name="T3" fmla="*/ 0 h 12"/>
                  <a:gd name="T4" fmla="*/ 34 w 71"/>
                  <a:gd name="T5" fmla="*/ 7 h 12"/>
                  <a:gd name="T6" fmla="*/ 34 w 71"/>
                  <a:gd name="T7" fmla="*/ 7 h 12"/>
                  <a:gd name="T8" fmla="*/ 0 w 71"/>
                  <a:gd name="T9" fmla="*/ 12 h 12"/>
                  <a:gd name="T10" fmla="*/ 0 w 71"/>
                  <a:gd name="T11" fmla="*/ 12 h 12"/>
                  <a:gd name="T12" fmla="*/ 71 w 71"/>
                  <a:gd name="T13" fmla="*/ 0 h 12"/>
                  <a:gd name="T14" fmla="*/ 71 w 7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2">
                    <a:moveTo>
                      <a:pt x="71" y="0"/>
                    </a:moveTo>
                    <a:lnTo>
                      <a:pt x="71" y="0"/>
                    </a:lnTo>
                    <a:lnTo>
                      <a:pt x="34" y="7"/>
                    </a:lnTo>
                    <a:lnTo>
                      <a:pt x="34" y="7"/>
                    </a:lnTo>
                    <a:lnTo>
                      <a:pt x="0" y="12"/>
                    </a:lnTo>
                    <a:lnTo>
                      <a:pt x="0" y="12"/>
                    </a:lnTo>
                    <a:lnTo>
                      <a:pt x="71" y="0"/>
                    </a:lnTo>
                    <a:lnTo>
                      <a:pt x="71" y="0"/>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 name="Freeform 92">
                <a:extLst>
                  <a:ext uri="{FF2B5EF4-FFF2-40B4-BE49-F238E27FC236}">
                    <a16:creationId xmlns:a16="http://schemas.microsoft.com/office/drawing/2014/main" id="{0741C022-8155-9F4D-B2D2-218EA6524E74}"/>
                  </a:ext>
                </a:extLst>
              </p:cNvPr>
              <p:cNvSpPr>
                <a:spLocks/>
              </p:cNvSpPr>
              <p:nvPr/>
            </p:nvSpPr>
            <p:spPr bwMode="auto">
              <a:xfrm>
                <a:off x="7466013" y="942976"/>
                <a:ext cx="568325" cy="304800"/>
              </a:xfrm>
              <a:custGeom>
                <a:avLst/>
                <a:gdLst>
                  <a:gd name="T0" fmla="*/ 344 w 358"/>
                  <a:gd name="T1" fmla="*/ 87 h 192"/>
                  <a:gd name="T2" fmla="*/ 326 w 358"/>
                  <a:gd name="T3" fmla="*/ 70 h 192"/>
                  <a:gd name="T4" fmla="*/ 307 w 358"/>
                  <a:gd name="T5" fmla="*/ 72 h 192"/>
                  <a:gd name="T6" fmla="*/ 299 w 358"/>
                  <a:gd name="T7" fmla="*/ 62 h 192"/>
                  <a:gd name="T8" fmla="*/ 288 w 358"/>
                  <a:gd name="T9" fmla="*/ 50 h 192"/>
                  <a:gd name="T10" fmla="*/ 268 w 358"/>
                  <a:gd name="T11" fmla="*/ 56 h 192"/>
                  <a:gd name="T12" fmla="*/ 244 w 358"/>
                  <a:gd name="T13" fmla="*/ 56 h 192"/>
                  <a:gd name="T14" fmla="*/ 227 w 358"/>
                  <a:gd name="T15" fmla="*/ 72 h 192"/>
                  <a:gd name="T16" fmla="*/ 216 w 358"/>
                  <a:gd name="T17" fmla="*/ 80 h 192"/>
                  <a:gd name="T18" fmla="*/ 204 w 358"/>
                  <a:gd name="T19" fmla="*/ 84 h 192"/>
                  <a:gd name="T20" fmla="*/ 199 w 358"/>
                  <a:gd name="T21" fmla="*/ 90 h 192"/>
                  <a:gd name="T22" fmla="*/ 190 w 358"/>
                  <a:gd name="T23" fmla="*/ 80 h 192"/>
                  <a:gd name="T24" fmla="*/ 178 w 358"/>
                  <a:gd name="T25" fmla="*/ 75 h 192"/>
                  <a:gd name="T26" fmla="*/ 165 w 358"/>
                  <a:gd name="T27" fmla="*/ 68 h 192"/>
                  <a:gd name="T28" fmla="*/ 154 w 358"/>
                  <a:gd name="T29" fmla="*/ 67 h 192"/>
                  <a:gd name="T30" fmla="*/ 149 w 358"/>
                  <a:gd name="T31" fmla="*/ 62 h 192"/>
                  <a:gd name="T32" fmla="*/ 143 w 358"/>
                  <a:gd name="T33" fmla="*/ 67 h 192"/>
                  <a:gd name="T34" fmla="*/ 139 w 358"/>
                  <a:gd name="T35" fmla="*/ 65 h 192"/>
                  <a:gd name="T36" fmla="*/ 132 w 358"/>
                  <a:gd name="T37" fmla="*/ 56 h 192"/>
                  <a:gd name="T38" fmla="*/ 126 w 358"/>
                  <a:gd name="T39" fmla="*/ 53 h 192"/>
                  <a:gd name="T40" fmla="*/ 119 w 358"/>
                  <a:gd name="T41" fmla="*/ 50 h 192"/>
                  <a:gd name="T42" fmla="*/ 109 w 358"/>
                  <a:gd name="T43" fmla="*/ 63 h 192"/>
                  <a:gd name="T44" fmla="*/ 104 w 358"/>
                  <a:gd name="T45" fmla="*/ 51 h 192"/>
                  <a:gd name="T46" fmla="*/ 117 w 358"/>
                  <a:gd name="T47" fmla="*/ 34 h 192"/>
                  <a:gd name="T48" fmla="*/ 134 w 358"/>
                  <a:gd name="T49" fmla="*/ 12 h 192"/>
                  <a:gd name="T50" fmla="*/ 146 w 358"/>
                  <a:gd name="T51" fmla="*/ 2 h 192"/>
                  <a:gd name="T52" fmla="*/ 122 w 358"/>
                  <a:gd name="T53" fmla="*/ 6 h 192"/>
                  <a:gd name="T54" fmla="*/ 83 w 358"/>
                  <a:gd name="T55" fmla="*/ 43 h 192"/>
                  <a:gd name="T56" fmla="*/ 58 w 358"/>
                  <a:gd name="T57" fmla="*/ 63 h 192"/>
                  <a:gd name="T58" fmla="*/ 27 w 358"/>
                  <a:gd name="T59" fmla="*/ 72 h 192"/>
                  <a:gd name="T60" fmla="*/ 0 w 358"/>
                  <a:gd name="T61" fmla="*/ 89 h 192"/>
                  <a:gd name="T62" fmla="*/ 5 w 358"/>
                  <a:gd name="T63" fmla="*/ 94 h 192"/>
                  <a:gd name="T64" fmla="*/ 17 w 358"/>
                  <a:gd name="T65" fmla="*/ 112 h 192"/>
                  <a:gd name="T66" fmla="*/ 36 w 358"/>
                  <a:gd name="T67" fmla="*/ 119 h 192"/>
                  <a:gd name="T68" fmla="*/ 64 w 358"/>
                  <a:gd name="T69" fmla="*/ 124 h 192"/>
                  <a:gd name="T70" fmla="*/ 90 w 358"/>
                  <a:gd name="T71" fmla="*/ 131 h 192"/>
                  <a:gd name="T72" fmla="*/ 104 w 358"/>
                  <a:gd name="T73" fmla="*/ 138 h 192"/>
                  <a:gd name="T74" fmla="*/ 122 w 358"/>
                  <a:gd name="T75" fmla="*/ 140 h 192"/>
                  <a:gd name="T76" fmla="*/ 131 w 358"/>
                  <a:gd name="T77" fmla="*/ 140 h 192"/>
                  <a:gd name="T78" fmla="*/ 134 w 358"/>
                  <a:gd name="T79" fmla="*/ 150 h 192"/>
                  <a:gd name="T80" fmla="*/ 149 w 358"/>
                  <a:gd name="T81" fmla="*/ 153 h 192"/>
                  <a:gd name="T82" fmla="*/ 156 w 358"/>
                  <a:gd name="T83" fmla="*/ 157 h 192"/>
                  <a:gd name="T84" fmla="*/ 151 w 358"/>
                  <a:gd name="T85" fmla="*/ 175 h 192"/>
                  <a:gd name="T86" fmla="*/ 153 w 358"/>
                  <a:gd name="T87" fmla="*/ 184 h 192"/>
                  <a:gd name="T88" fmla="*/ 163 w 358"/>
                  <a:gd name="T89" fmla="*/ 185 h 192"/>
                  <a:gd name="T90" fmla="*/ 178 w 358"/>
                  <a:gd name="T91" fmla="*/ 180 h 192"/>
                  <a:gd name="T92" fmla="*/ 183 w 358"/>
                  <a:gd name="T93" fmla="*/ 160 h 192"/>
                  <a:gd name="T94" fmla="*/ 192 w 358"/>
                  <a:gd name="T95" fmla="*/ 145 h 192"/>
                  <a:gd name="T96" fmla="*/ 199 w 358"/>
                  <a:gd name="T97" fmla="*/ 145 h 192"/>
                  <a:gd name="T98" fmla="*/ 212 w 358"/>
                  <a:gd name="T99" fmla="*/ 140 h 192"/>
                  <a:gd name="T100" fmla="*/ 222 w 358"/>
                  <a:gd name="T101" fmla="*/ 129 h 192"/>
                  <a:gd name="T102" fmla="*/ 219 w 358"/>
                  <a:gd name="T103" fmla="*/ 140 h 192"/>
                  <a:gd name="T104" fmla="*/ 221 w 358"/>
                  <a:gd name="T105" fmla="*/ 150 h 192"/>
                  <a:gd name="T106" fmla="*/ 231 w 358"/>
                  <a:gd name="T107" fmla="*/ 138 h 192"/>
                  <a:gd name="T108" fmla="*/ 256 w 358"/>
                  <a:gd name="T109" fmla="*/ 123 h 192"/>
                  <a:gd name="T110" fmla="*/ 273 w 358"/>
                  <a:gd name="T111" fmla="*/ 112 h 192"/>
                  <a:gd name="T112" fmla="*/ 285 w 358"/>
                  <a:gd name="T113" fmla="*/ 107 h 192"/>
                  <a:gd name="T114" fmla="*/ 300 w 358"/>
                  <a:gd name="T115" fmla="*/ 109 h 192"/>
                  <a:gd name="T116" fmla="*/ 321 w 358"/>
                  <a:gd name="T117" fmla="*/ 114 h 192"/>
                  <a:gd name="T118" fmla="*/ 328 w 358"/>
                  <a:gd name="T119" fmla="*/ 121 h 192"/>
                  <a:gd name="T120" fmla="*/ 333 w 358"/>
                  <a:gd name="T121" fmla="*/ 107 h 192"/>
                  <a:gd name="T122" fmla="*/ 341 w 358"/>
                  <a:gd name="T123" fmla="*/ 106 h 192"/>
                  <a:gd name="T124" fmla="*/ 356 w 358"/>
                  <a:gd name="T125" fmla="*/ 10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8" h="192">
                    <a:moveTo>
                      <a:pt x="353" y="92"/>
                    </a:moveTo>
                    <a:lnTo>
                      <a:pt x="353" y="92"/>
                    </a:lnTo>
                    <a:lnTo>
                      <a:pt x="348" y="90"/>
                    </a:lnTo>
                    <a:lnTo>
                      <a:pt x="344" y="87"/>
                    </a:lnTo>
                    <a:lnTo>
                      <a:pt x="344" y="87"/>
                    </a:lnTo>
                    <a:lnTo>
                      <a:pt x="343" y="79"/>
                    </a:lnTo>
                    <a:lnTo>
                      <a:pt x="343" y="79"/>
                    </a:lnTo>
                    <a:lnTo>
                      <a:pt x="341" y="75"/>
                    </a:lnTo>
                    <a:lnTo>
                      <a:pt x="336" y="72"/>
                    </a:lnTo>
                    <a:lnTo>
                      <a:pt x="326" y="70"/>
                    </a:lnTo>
                    <a:lnTo>
                      <a:pt x="316" y="72"/>
                    </a:lnTo>
                    <a:lnTo>
                      <a:pt x="307" y="72"/>
                    </a:lnTo>
                    <a:lnTo>
                      <a:pt x="307" y="72"/>
                    </a:lnTo>
                    <a:lnTo>
                      <a:pt x="307" y="72"/>
                    </a:lnTo>
                    <a:lnTo>
                      <a:pt x="307" y="72"/>
                    </a:lnTo>
                    <a:lnTo>
                      <a:pt x="302" y="70"/>
                    </a:lnTo>
                    <a:lnTo>
                      <a:pt x="299" y="67"/>
                    </a:lnTo>
                    <a:lnTo>
                      <a:pt x="299" y="67"/>
                    </a:lnTo>
                    <a:lnTo>
                      <a:pt x="299" y="63"/>
                    </a:lnTo>
                    <a:lnTo>
                      <a:pt x="299" y="62"/>
                    </a:lnTo>
                    <a:lnTo>
                      <a:pt x="299" y="56"/>
                    </a:lnTo>
                    <a:lnTo>
                      <a:pt x="299" y="56"/>
                    </a:lnTo>
                    <a:lnTo>
                      <a:pt x="297" y="51"/>
                    </a:lnTo>
                    <a:lnTo>
                      <a:pt x="294" y="50"/>
                    </a:lnTo>
                    <a:lnTo>
                      <a:pt x="288" y="50"/>
                    </a:lnTo>
                    <a:lnTo>
                      <a:pt x="285" y="50"/>
                    </a:lnTo>
                    <a:lnTo>
                      <a:pt x="285" y="50"/>
                    </a:lnTo>
                    <a:lnTo>
                      <a:pt x="277" y="53"/>
                    </a:lnTo>
                    <a:lnTo>
                      <a:pt x="272" y="55"/>
                    </a:lnTo>
                    <a:lnTo>
                      <a:pt x="268" y="56"/>
                    </a:lnTo>
                    <a:lnTo>
                      <a:pt x="268" y="56"/>
                    </a:lnTo>
                    <a:lnTo>
                      <a:pt x="258" y="55"/>
                    </a:lnTo>
                    <a:lnTo>
                      <a:pt x="249" y="55"/>
                    </a:lnTo>
                    <a:lnTo>
                      <a:pt x="249" y="55"/>
                    </a:lnTo>
                    <a:lnTo>
                      <a:pt x="244" y="56"/>
                    </a:lnTo>
                    <a:lnTo>
                      <a:pt x="241" y="60"/>
                    </a:lnTo>
                    <a:lnTo>
                      <a:pt x="234" y="67"/>
                    </a:lnTo>
                    <a:lnTo>
                      <a:pt x="234" y="67"/>
                    </a:lnTo>
                    <a:lnTo>
                      <a:pt x="231" y="68"/>
                    </a:lnTo>
                    <a:lnTo>
                      <a:pt x="227" y="72"/>
                    </a:lnTo>
                    <a:lnTo>
                      <a:pt x="227" y="72"/>
                    </a:lnTo>
                    <a:lnTo>
                      <a:pt x="224" y="73"/>
                    </a:lnTo>
                    <a:lnTo>
                      <a:pt x="219" y="77"/>
                    </a:lnTo>
                    <a:lnTo>
                      <a:pt x="219" y="77"/>
                    </a:lnTo>
                    <a:lnTo>
                      <a:pt x="216" y="80"/>
                    </a:lnTo>
                    <a:lnTo>
                      <a:pt x="210" y="82"/>
                    </a:lnTo>
                    <a:lnTo>
                      <a:pt x="210" y="82"/>
                    </a:lnTo>
                    <a:lnTo>
                      <a:pt x="207" y="82"/>
                    </a:lnTo>
                    <a:lnTo>
                      <a:pt x="205" y="82"/>
                    </a:lnTo>
                    <a:lnTo>
                      <a:pt x="204" y="84"/>
                    </a:lnTo>
                    <a:lnTo>
                      <a:pt x="204" y="84"/>
                    </a:lnTo>
                    <a:lnTo>
                      <a:pt x="202" y="89"/>
                    </a:lnTo>
                    <a:lnTo>
                      <a:pt x="200" y="90"/>
                    </a:lnTo>
                    <a:lnTo>
                      <a:pt x="199" y="90"/>
                    </a:lnTo>
                    <a:lnTo>
                      <a:pt x="199" y="90"/>
                    </a:lnTo>
                    <a:lnTo>
                      <a:pt x="197" y="89"/>
                    </a:lnTo>
                    <a:lnTo>
                      <a:pt x="195" y="87"/>
                    </a:lnTo>
                    <a:lnTo>
                      <a:pt x="193" y="82"/>
                    </a:lnTo>
                    <a:lnTo>
                      <a:pt x="193" y="82"/>
                    </a:lnTo>
                    <a:lnTo>
                      <a:pt x="190" y="80"/>
                    </a:lnTo>
                    <a:lnTo>
                      <a:pt x="185" y="80"/>
                    </a:lnTo>
                    <a:lnTo>
                      <a:pt x="180" y="79"/>
                    </a:lnTo>
                    <a:lnTo>
                      <a:pt x="178" y="77"/>
                    </a:lnTo>
                    <a:lnTo>
                      <a:pt x="178" y="75"/>
                    </a:lnTo>
                    <a:lnTo>
                      <a:pt x="178" y="75"/>
                    </a:lnTo>
                    <a:lnTo>
                      <a:pt x="175" y="75"/>
                    </a:lnTo>
                    <a:lnTo>
                      <a:pt x="173" y="73"/>
                    </a:lnTo>
                    <a:lnTo>
                      <a:pt x="170" y="72"/>
                    </a:lnTo>
                    <a:lnTo>
                      <a:pt x="170" y="72"/>
                    </a:lnTo>
                    <a:lnTo>
                      <a:pt x="165" y="68"/>
                    </a:lnTo>
                    <a:lnTo>
                      <a:pt x="161" y="67"/>
                    </a:lnTo>
                    <a:lnTo>
                      <a:pt x="161" y="67"/>
                    </a:lnTo>
                    <a:lnTo>
                      <a:pt x="158" y="67"/>
                    </a:lnTo>
                    <a:lnTo>
                      <a:pt x="156" y="67"/>
                    </a:lnTo>
                    <a:lnTo>
                      <a:pt x="154" y="67"/>
                    </a:lnTo>
                    <a:lnTo>
                      <a:pt x="153" y="65"/>
                    </a:lnTo>
                    <a:lnTo>
                      <a:pt x="153" y="65"/>
                    </a:lnTo>
                    <a:lnTo>
                      <a:pt x="151" y="63"/>
                    </a:lnTo>
                    <a:lnTo>
                      <a:pt x="149" y="62"/>
                    </a:lnTo>
                    <a:lnTo>
                      <a:pt x="149" y="62"/>
                    </a:lnTo>
                    <a:lnTo>
                      <a:pt x="148" y="63"/>
                    </a:lnTo>
                    <a:lnTo>
                      <a:pt x="146" y="65"/>
                    </a:lnTo>
                    <a:lnTo>
                      <a:pt x="146" y="65"/>
                    </a:lnTo>
                    <a:lnTo>
                      <a:pt x="144" y="67"/>
                    </a:lnTo>
                    <a:lnTo>
                      <a:pt x="143" y="67"/>
                    </a:lnTo>
                    <a:lnTo>
                      <a:pt x="137" y="67"/>
                    </a:lnTo>
                    <a:lnTo>
                      <a:pt x="137" y="67"/>
                    </a:lnTo>
                    <a:lnTo>
                      <a:pt x="137" y="67"/>
                    </a:lnTo>
                    <a:lnTo>
                      <a:pt x="137" y="67"/>
                    </a:lnTo>
                    <a:lnTo>
                      <a:pt x="139" y="65"/>
                    </a:lnTo>
                    <a:lnTo>
                      <a:pt x="139" y="62"/>
                    </a:lnTo>
                    <a:lnTo>
                      <a:pt x="139" y="62"/>
                    </a:lnTo>
                    <a:lnTo>
                      <a:pt x="136" y="56"/>
                    </a:lnTo>
                    <a:lnTo>
                      <a:pt x="136" y="56"/>
                    </a:lnTo>
                    <a:lnTo>
                      <a:pt x="132" y="56"/>
                    </a:lnTo>
                    <a:lnTo>
                      <a:pt x="131" y="58"/>
                    </a:lnTo>
                    <a:lnTo>
                      <a:pt x="129" y="60"/>
                    </a:lnTo>
                    <a:lnTo>
                      <a:pt x="126" y="60"/>
                    </a:lnTo>
                    <a:lnTo>
                      <a:pt x="126" y="60"/>
                    </a:lnTo>
                    <a:lnTo>
                      <a:pt x="126" y="53"/>
                    </a:lnTo>
                    <a:lnTo>
                      <a:pt x="126" y="50"/>
                    </a:lnTo>
                    <a:lnTo>
                      <a:pt x="122" y="48"/>
                    </a:lnTo>
                    <a:lnTo>
                      <a:pt x="122" y="48"/>
                    </a:lnTo>
                    <a:lnTo>
                      <a:pt x="120" y="48"/>
                    </a:lnTo>
                    <a:lnTo>
                      <a:pt x="119" y="50"/>
                    </a:lnTo>
                    <a:lnTo>
                      <a:pt x="115" y="55"/>
                    </a:lnTo>
                    <a:lnTo>
                      <a:pt x="115" y="55"/>
                    </a:lnTo>
                    <a:lnTo>
                      <a:pt x="110" y="62"/>
                    </a:lnTo>
                    <a:lnTo>
                      <a:pt x="110" y="62"/>
                    </a:lnTo>
                    <a:lnTo>
                      <a:pt x="109" y="63"/>
                    </a:lnTo>
                    <a:lnTo>
                      <a:pt x="107" y="63"/>
                    </a:lnTo>
                    <a:lnTo>
                      <a:pt x="105" y="62"/>
                    </a:lnTo>
                    <a:lnTo>
                      <a:pt x="104" y="60"/>
                    </a:lnTo>
                    <a:lnTo>
                      <a:pt x="104" y="60"/>
                    </a:lnTo>
                    <a:lnTo>
                      <a:pt x="104" y="51"/>
                    </a:lnTo>
                    <a:lnTo>
                      <a:pt x="107" y="43"/>
                    </a:lnTo>
                    <a:lnTo>
                      <a:pt x="107" y="43"/>
                    </a:lnTo>
                    <a:lnTo>
                      <a:pt x="112" y="39"/>
                    </a:lnTo>
                    <a:lnTo>
                      <a:pt x="117" y="34"/>
                    </a:lnTo>
                    <a:lnTo>
                      <a:pt x="117" y="34"/>
                    </a:lnTo>
                    <a:lnTo>
                      <a:pt x="122" y="31"/>
                    </a:lnTo>
                    <a:lnTo>
                      <a:pt x="126" y="26"/>
                    </a:lnTo>
                    <a:lnTo>
                      <a:pt x="126" y="26"/>
                    </a:lnTo>
                    <a:lnTo>
                      <a:pt x="129" y="19"/>
                    </a:lnTo>
                    <a:lnTo>
                      <a:pt x="134" y="12"/>
                    </a:lnTo>
                    <a:lnTo>
                      <a:pt x="134" y="12"/>
                    </a:lnTo>
                    <a:lnTo>
                      <a:pt x="139" y="9"/>
                    </a:lnTo>
                    <a:lnTo>
                      <a:pt x="146" y="4"/>
                    </a:lnTo>
                    <a:lnTo>
                      <a:pt x="146" y="4"/>
                    </a:lnTo>
                    <a:lnTo>
                      <a:pt x="146" y="2"/>
                    </a:lnTo>
                    <a:lnTo>
                      <a:pt x="146" y="0"/>
                    </a:lnTo>
                    <a:lnTo>
                      <a:pt x="139" y="0"/>
                    </a:lnTo>
                    <a:lnTo>
                      <a:pt x="129" y="2"/>
                    </a:lnTo>
                    <a:lnTo>
                      <a:pt x="129" y="2"/>
                    </a:lnTo>
                    <a:lnTo>
                      <a:pt x="122" y="6"/>
                    </a:lnTo>
                    <a:lnTo>
                      <a:pt x="117" y="9"/>
                    </a:lnTo>
                    <a:lnTo>
                      <a:pt x="107" y="19"/>
                    </a:lnTo>
                    <a:lnTo>
                      <a:pt x="107" y="19"/>
                    </a:lnTo>
                    <a:lnTo>
                      <a:pt x="95" y="31"/>
                    </a:lnTo>
                    <a:lnTo>
                      <a:pt x="83" y="43"/>
                    </a:lnTo>
                    <a:lnTo>
                      <a:pt x="83" y="43"/>
                    </a:lnTo>
                    <a:lnTo>
                      <a:pt x="73" y="51"/>
                    </a:lnTo>
                    <a:lnTo>
                      <a:pt x="63" y="60"/>
                    </a:lnTo>
                    <a:lnTo>
                      <a:pt x="63" y="60"/>
                    </a:lnTo>
                    <a:lnTo>
                      <a:pt x="58" y="63"/>
                    </a:lnTo>
                    <a:lnTo>
                      <a:pt x="51" y="67"/>
                    </a:lnTo>
                    <a:lnTo>
                      <a:pt x="39" y="67"/>
                    </a:lnTo>
                    <a:lnTo>
                      <a:pt x="39" y="67"/>
                    </a:lnTo>
                    <a:lnTo>
                      <a:pt x="32" y="70"/>
                    </a:lnTo>
                    <a:lnTo>
                      <a:pt x="27" y="72"/>
                    </a:lnTo>
                    <a:lnTo>
                      <a:pt x="17" y="80"/>
                    </a:lnTo>
                    <a:lnTo>
                      <a:pt x="17" y="80"/>
                    </a:lnTo>
                    <a:lnTo>
                      <a:pt x="9" y="85"/>
                    </a:lnTo>
                    <a:lnTo>
                      <a:pt x="0" y="89"/>
                    </a:lnTo>
                    <a:lnTo>
                      <a:pt x="0" y="89"/>
                    </a:lnTo>
                    <a:lnTo>
                      <a:pt x="0" y="90"/>
                    </a:lnTo>
                    <a:lnTo>
                      <a:pt x="0" y="90"/>
                    </a:lnTo>
                    <a:lnTo>
                      <a:pt x="0" y="90"/>
                    </a:lnTo>
                    <a:lnTo>
                      <a:pt x="0" y="90"/>
                    </a:lnTo>
                    <a:lnTo>
                      <a:pt x="5" y="94"/>
                    </a:lnTo>
                    <a:lnTo>
                      <a:pt x="5" y="94"/>
                    </a:lnTo>
                    <a:lnTo>
                      <a:pt x="10" y="102"/>
                    </a:lnTo>
                    <a:lnTo>
                      <a:pt x="10" y="102"/>
                    </a:lnTo>
                    <a:lnTo>
                      <a:pt x="14" y="107"/>
                    </a:lnTo>
                    <a:lnTo>
                      <a:pt x="17" y="112"/>
                    </a:lnTo>
                    <a:lnTo>
                      <a:pt x="20" y="116"/>
                    </a:lnTo>
                    <a:lnTo>
                      <a:pt x="27" y="118"/>
                    </a:lnTo>
                    <a:lnTo>
                      <a:pt x="27" y="118"/>
                    </a:lnTo>
                    <a:lnTo>
                      <a:pt x="36" y="119"/>
                    </a:lnTo>
                    <a:lnTo>
                      <a:pt x="36" y="119"/>
                    </a:lnTo>
                    <a:lnTo>
                      <a:pt x="48" y="121"/>
                    </a:lnTo>
                    <a:lnTo>
                      <a:pt x="48" y="121"/>
                    </a:lnTo>
                    <a:lnTo>
                      <a:pt x="59" y="124"/>
                    </a:lnTo>
                    <a:lnTo>
                      <a:pt x="59" y="124"/>
                    </a:lnTo>
                    <a:lnTo>
                      <a:pt x="64" y="124"/>
                    </a:lnTo>
                    <a:lnTo>
                      <a:pt x="64" y="124"/>
                    </a:lnTo>
                    <a:lnTo>
                      <a:pt x="71" y="126"/>
                    </a:lnTo>
                    <a:lnTo>
                      <a:pt x="71" y="126"/>
                    </a:lnTo>
                    <a:lnTo>
                      <a:pt x="85" y="129"/>
                    </a:lnTo>
                    <a:lnTo>
                      <a:pt x="90" y="131"/>
                    </a:lnTo>
                    <a:lnTo>
                      <a:pt x="97" y="135"/>
                    </a:lnTo>
                    <a:lnTo>
                      <a:pt x="97" y="135"/>
                    </a:lnTo>
                    <a:lnTo>
                      <a:pt x="100" y="138"/>
                    </a:lnTo>
                    <a:lnTo>
                      <a:pt x="104" y="138"/>
                    </a:lnTo>
                    <a:lnTo>
                      <a:pt x="104" y="138"/>
                    </a:lnTo>
                    <a:lnTo>
                      <a:pt x="109" y="138"/>
                    </a:lnTo>
                    <a:lnTo>
                      <a:pt x="114" y="136"/>
                    </a:lnTo>
                    <a:lnTo>
                      <a:pt x="114" y="136"/>
                    </a:lnTo>
                    <a:lnTo>
                      <a:pt x="117" y="138"/>
                    </a:lnTo>
                    <a:lnTo>
                      <a:pt x="122" y="140"/>
                    </a:lnTo>
                    <a:lnTo>
                      <a:pt x="122" y="140"/>
                    </a:lnTo>
                    <a:lnTo>
                      <a:pt x="127" y="138"/>
                    </a:lnTo>
                    <a:lnTo>
                      <a:pt x="129" y="138"/>
                    </a:lnTo>
                    <a:lnTo>
                      <a:pt x="131" y="140"/>
                    </a:lnTo>
                    <a:lnTo>
                      <a:pt x="131" y="140"/>
                    </a:lnTo>
                    <a:lnTo>
                      <a:pt x="132" y="141"/>
                    </a:lnTo>
                    <a:lnTo>
                      <a:pt x="132" y="145"/>
                    </a:lnTo>
                    <a:lnTo>
                      <a:pt x="132" y="148"/>
                    </a:lnTo>
                    <a:lnTo>
                      <a:pt x="132" y="148"/>
                    </a:lnTo>
                    <a:lnTo>
                      <a:pt x="134" y="150"/>
                    </a:lnTo>
                    <a:lnTo>
                      <a:pt x="136" y="150"/>
                    </a:lnTo>
                    <a:lnTo>
                      <a:pt x="141" y="150"/>
                    </a:lnTo>
                    <a:lnTo>
                      <a:pt x="141" y="150"/>
                    </a:lnTo>
                    <a:lnTo>
                      <a:pt x="146" y="152"/>
                    </a:lnTo>
                    <a:lnTo>
                      <a:pt x="149" y="153"/>
                    </a:lnTo>
                    <a:lnTo>
                      <a:pt x="149" y="153"/>
                    </a:lnTo>
                    <a:lnTo>
                      <a:pt x="153" y="153"/>
                    </a:lnTo>
                    <a:lnTo>
                      <a:pt x="154" y="155"/>
                    </a:lnTo>
                    <a:lnTo>
                      <a:pt x="156" y="157"/>
                    </a:lnTo>
                    <a:lnTo>
                      <a:pt x="156" y="157"/>
                    </a:lnTo>
                    <a:lnTo>
                      <a:pt x="154" y="160"/>
                    </a:lnTo>
                    <a:lnTo>
                      <a:pt x="153" y="165"/>
                    </a:lnTo>
                    <a:lnTo>
                      <a:pt x="153" y="165"/>
                    </a:lnTo>
                    <a:lnTo>
                      <a:pt x="151" y="175"/>
                    </a:lnTo>
                    <a:lnTo>
                      <a:pt x="151" y="175"/>
                    </a:lnTo>
                    <a:lnTo>
                      <a:pt x="151" y="179"/>
                    </a:lnTo>
                    <a:lnTo>
                      <a:pt x="151" y="182"/>
                    </a:lnTo>
                    <a:lnTo>
                      <a:pt x="151" y="184"/>
                    </a:lnTo>
                    <a:lnTo>
                      <a:pt x="151" y="184"/>
                    </a:lnTo>
                    <a:lnTo>
                      <a:pt x="153" y="184"/>
                    </a:lnTo>
                    <a:lnTo>
                      <a:pt x="154" y="182"/>
                    </a:lnTo>
                    <a:lnTo>
                      <a:pt x="158" y="182"/>
                    </a:lnTo>
                    <a:lnTo>
                      <a:pt x="160" y="182"/>
                    </a:lnTo>
                    <a:lnTo>
                      <a:pt x="160" y="182"/>
                    </a:lnTo>
                    <a:lnTo>
                      <a:pt x="163" y="185"/>
                    </a:lnTo>
                    <a:lnTo>
                      <a:pt x="166" y="189"/>
                    </a:lnTo>
                    <a:lnTo>
                      <a:pt x="166" y="189"/>
                    </a:lnTo>
                    <a:lnTo>
                      <a:pt x="173" y="192"/>
                    </a:lnTo>
                    <a:lnTo>
                      <a:pt x="173" y="192"/>
                    </a:lnTo>
                    <a:lnTo>
                      <a:pt x="178" y="180"/>
                    </a:lnTo>
                    <a:lnTo>
                      <a:pt x="182" y="174"/>
                    </a:lnTo>
                    <a:lnTo>
                      <a:pt x="182" y="168"/>
                    </a:lnTo>
                    <a:lnTo>
                      <a:pt x="182" y="168"/>
                    </a:lnTo>
                    <a:lnTo>
                      <a:pt x="182" y="163"/>
                    </a:lnTo>
                    <a:lnTo>
                      <a:pt x="183" y="160"/>
                    </a:lnTo>
                    <a:lnTo>
                      <a:pt x="183" y="160"/>
                    </a:lnTo>
                    <a:lnTo>
                      <a:pt x="187" y="157"/>
                    </a:lnTo>
                    <a:lnTo>
                      <a:pt x="190" y="153"/>
                    </a:lnTo>
                    <a:lnTo>
                      <a:pt x="190" y="153"/>
                    </a:lnTo>
                    <a:lnTo>
                      <a:pt x="192" y="145"/>
                    </a:lnTo>
                    <a:lnTo>
                      <a:pt x="193" y="141"/>
                    </a:lnTo>
                    <a:lnTo>
                      <a:pt x="195" y="141"/>
                    </a:lnTo>
                    <a:lnTo>
                      <a:pt x="197" y="141"/>
                    </a:lnTo>
                    <a:lnTo>
                      <a:pt x="197" y="141"/>
                    </a:lnTo>
                    <a:lnTo>
                      <a:pt x="199" y="145"/>
                    </a:lnTo>
                    <a:lnTo>
                      <a:pt x="200" y="146"/>
                    </a:lnTo>
                    <a:lnTo>
                      <a:pt x="207" y="145"/>
                    </a:lnTo>
                    <a:lnTo>
                      <a:pt x="207" y="145"/>
                    </a:lnTo>
                    <a:lnTo>
                      <a:pt x="210" y="143"/>
                    </a:lnTo>
                    <a:lnTo>
                      <a:pt x="212" y="140"/>
                    </a:lnTo>
                    <a:lnTo>
                      <a:pt x="216" y="131"/>
                    </a:lnTo>
                    <a:lnTo>
                      <a:pt x="216" y="131"/>
                    </a:lnTo>
                    <a:lnTo>
                      <a:pt x="219" y="128"/>
                    </a:lnTo>
                    <a:lnTo>
                      <a:pt x="221" y="128"/>
                    </a:lnTo>
                    <a:lnTo>
                      <a:pt x="222" y="129"/>
                    </a:lnTo>
                    <a:lnTo>
                      <a:pt x="222" y="129"/>
                    </a:lnTo>
                    <a:lnTo>
                      <a:pt x="222" y="131"/>
                    </a:lnTo>
                    <a:lnTo>
                      <a:pt x="221" y="135"/>
                    </a:lnTo>
                    <a:lnTo>
                      <a:pt x="219" y="140"/>
                    </a:lnTo>
                    <a:lnTo>
                      <a:pt x="219" y="140"/>
                    </a:lnTo>
                    <a:lnTo>
                      <a:pt x="217" y="145"/>
                    </a:lnTo>
                    <a:lnTo>
                      <a:pt x="217" y="148"/>
                    </a:lnTo>
                    <a:lnTo>
                      <a:pt x="219" y="150"/>
                    </a:lnTo>
                    <a:lnTo>
                      <a:pt x="219" y="150"/>
                    </a:lnTo>
                    <a:lnTo>
                      <a:pt x="221" y="150"/>
                    </a:lnTo>
                    <a:lnTo>
                      <a:pt x="222" y="148"/>
                    </a:lnTo>
                    <a:lnTo>
                      <a:pt x="226" y="145"/>
                    </a:lnTo>
                    <a:lnTo>
                      <a:pt x="226" y="145"/>
                    </a:lnTo>
                    <a:lnTo>
                      <a:pt x="231" y="138"/>
                    </a:lnTo>
                    <a:lnTo>
                      <a:pt x="231" y="138"/>
                    </a:lnTo>
                    <a:lnTo>
                      <a:pt x="238" y="129"/>
                    </a:lnTo>
                    <a:lnTo>
                      <a:pt x="238" y="129"/>
                    </a:lnTo>
                    <a:lnTo>
                      <a:pt x="241" y="126"/>
                    </a:lnTo>
                    <a:lnTo>
                      <a:pt x="246" y="124"/>
                    </a:lnTo>
                    <a:lnTo>
                      <a:pt x="256" y="123"/>
                    </a:lnTo>
                    <a:lnTo>
                      <a:pt x="256" y="123"/>
                    </a:lnTo>
                    <a:lnTo>
                      <a:pt x="261" y="121"/>
                    </a:lnTo>
                    <a:lnTo>
                      <a:pt x="266" y="119"/>
                    </a:lnTo>
                    <a:lnTo>
                      <a:pt x="266" y="119"/>
                    </a:lnTo>
                    <a:lnTo>
                      <a:pt x="273" y="112"/>
                    </a:lnTo>
                    <a:lnTo>
                      <a:pt x="273" y="112"/>
                    </a:lnTo>
                    <a:lnTo>
                      <a:pt x="277" y="111"/>
                    </a:lnTo>
                    <a:lnTo>
                      <a:pt x="280" y="107"/>
                    </a:lnTo>
                    <a:lnTo>
                      <a:pt x="280" y="107"/>
                    </a:lnTo>
                    <a:lnTo>
                      <a:pt x="285" y="107"/>
                    </a:lnTo>
                    <a:lnTo>
                      <a:pt x="292" y="107"/>
                    </a:lnTo>
                    <a:lnTo>
                      <a:pt x="292" y="107"/>
                    </a:lnTo>
                    <a:lnTo>
                      <a:pt x="295" y="107"/>
                    </a:lnTo>
                    <a:lnTo>
                      <a:pt x="300" y="109"/>
                    </a:lnTo>
                    <a:lnTo>
                      <a:pt x="300" y="109"/>
                    </a:lnTo>
                    <a:lnTo>
                      <a:pt x="305" y="111"/>
                    </a:lnTo>
                    <a:lnTo>
                      <a:pt x="311" y="111"/>
                    </a:lnTo>
                    <a:lnTo>
                      <a:pt x="311" y="111"/>
                    </a:lnTo>
                    <a:lnTo>
                      <a:pt x="316" y="112"/>
                    </a:lnTo>
                    <a:lnTo>
                      <a:pt x="321" y="114"/>
                    </a:lnTo>
                    <a:lnTo>
                      <a:pt x="321" y="114"/>
                    </a:lnTo>
                    <a:lnTo>
                      <a:pt x="324" y="119"/>
                    </a:lnTo>
                    <a:lnTo>
                      <a:pt x="326" y="121"/>
                    </a:lnTo>
                    <a:lnTo>
                      <a:pt x="328" y="121"/>
                    </a:lnTo>
                    <a:lnTo>
                      <a:pt x="328" y="121"/>
                    </a:lnTo>
                    <a:lnTo>
                      <a:pt x="331" y="121"/>
                    </a:lnTo>
                    <a:lnTo>
                      <a:pt x="333" y="121"/>
                    </a:lnTo>
                    <a:lnTo>
                      <a:pt x="333" y="116"/>
                    </a:lnTo>
                    <a:lnTo>
                      <a:pt x="331" y="109"/>
                    </a:lnTo>
                    <a:lnTo>
                      <a:pt x="333" y="107"/>
                    </a:lnTo>
                    <a:lnTo>
                      <a:pt x="334" y="107"/>
                    </a:lnTo>
                    <a:lnTo>
                      <a:pt x="334" y="107"/>
                    </a:lnTo>
                    <a:lnTo>
                      <a:pt x="336" y="107"/>
                    </a:lnTo>
                    <a:lnTo>
                      <a:pt x="338" y="107"/>
                    </a:lnTo>
                    <a:lnTo>
                      <a:pt x="341" y="106"/>
                    </a:lnTo>
                    <a:lnTo>
                      <a:pt x="341" y="106"/>
                    </a:lnTo>
                    <a:lnTo>
                      <a:pt x="346" y="104"/>
                    </a:lnTo>
                    <a:lnTo>
                      <a:pt x="351" y="104"/>
                    </a:lnTo>
                    <a:lnTo>
                      <a:pt x="351" y="104"/>
                    </a:lnTo>
                    <a:lnTo>
                      <a:pt x="356" y="102"/>
                    </a:lnTo>
                    <a:lnTo>
                      <a:pt x="358" y="99"/>
                    </a:lnTo>
                    <a:lnTo>
                      <a:pt x="356" y="96"/>
                    </a:lnTo>
                    <a:lnTo>
                      <a:pt x="353" y="92"/>
                    </a:lnTo>
                    <a:lnTo>
                      <a:pt x="353" y="92"/>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3" name="Freeform 93">
                <a:extLst>
                  <a:ext uri="{FF2B5EF4-FFF2-40B4-BE49-F238E27FC236}">
                    <a16:creationId xmlns:a16="http://schemas.microsoft.com/office/drawing/2014/main" id="{6518B253-AF82-C546-9D3D-E64E0CA38356}"/>
                  </a:ext>
                </a:extLst>
              </p:cNvPr>
              <p:cNvSpPr>
                <a:spLocks/>
              </p:cNvSpPr>
              <p:nvPr/>
            </p:nvSpPr>
            <p:spPr bwMode="auto">
              <a:xfrm>
                <a:off x="4260850" y="825501"/>
                <a:ext cx="823912" cy="696913"/>
              </a:xfrm>
              <a:custGeom>
                <a:avLst/>
                <a:gdLst>
                  <a:gd name="T0" fmla="*/ 509 w 519"/>
                  <a:gd name="T1" fmla="*/ 129 h 439"/>
                  <a:gd name="T2" fmla="*/ 509 w 519"/>
                  <a:gd name="T3" fmla="*/ 124 h 439"/>
                  <a:gd name="T4" fmla="*/ 499 w 519"/>
                  <a:gd name="T5" fmla="*/ 107 h 439"/>
                  <a:gd name="T6" fmla="*/ 382 w 519"/>
                  <a:gd name="T7" fmla="*/ 81 h 439"/>
                  <a:gd name="T8" fmla="*/ 360 w 519"/>
                  <a:gd name="T9" fmla="*/ 86 h 439"/>
                  <a:gd name="T10" fmla="*/ 348 w 519"/>
                  <a:gd name="T11" fmla="*/ 83 h 439"/>
                  <a:gd name="T12" fmla="*/ 337 w 519"/>
                  <a:gd name="T13" fmla="*/ 80 h 439"/>
                  <a:gd name="T14" fmla="*/ 319 w 519"/>
                  <a:gd name="T15" fmla="*/ 80 h 439"/>
                  <a:gd name="T16" fmla="*/ 314 w 519"/>
                  <a:gd name="T17" fmla="*/ 81 h 439"/>
                  <a:gd name="T18" fmla="*/ 307 w 519"/>
                  <a:gd name="T19" fmla="*/ 83 h 439"/>
                  <a:gd name="T20" fmla="*/ 298 w 519"/>
                  <a:gd name="T21" fmla="*/ 85 h 439"/>
                  <a:gd name="T22" fmla="*/ 287 w 519"/>
                  <a:gd name="T23" fmla="*/ 81 h 439"/>
                  <a:gd name="T24" fmla="*/ 273 w 519"/>
                  <a:gd name="T25" fmla="*/ 81 h 439"/>
                  <a:gd name="T26" fmla="*/ 258 w 519"/>
                  <a:gd name="T27" fmla="*/ 78 h 439"/>
                  <a:gd name="T28" fmla="*/ 244 w 519"/>
                  <a:gd name="T29" fmla="*/ 71 h 439"/>
                  <a:gd name="T30" fmla="*/ 229 w 519"/>
                  <a:gd name="T31" fmla="*/ 71 h 439"/>
                  <a:gd name="T32" fmla="*/ 212 w 519"/>
                  <a:gd name="T33" fmla="*/ 69 h 439"/>
                  <a:gd name="T34" fmla="*/ 198 w 519"/>
                  <a:gd name="T35" fmla="*/ 69 h 439"/>
                  <a:gd name="T36" fmla="*/ 188 w 519"/>
                  <a:gd name="T37" fmla="*/ 64 h 439"/>
                  <a:gd name="T38" fmla="*/ 178 w 519"/>
                  <a:gd name="T39" fmla="*/ 63 h 439"/>
                  <a:gd name="T40" fmla="*/ 175 w 519"/>
                  <a:gd name="T41" fmla="*/ 56 h 439"/>
                  <a:gd name="T42" fmla="*/ 171 w 519"/>
                  <a:gd name="T43" fmla="*/ 46 h 439"/>
                  <a:gd name="T44" fmla="*/ 171 w 519"/>
                  <a:gd name="T45" fmla="*/ 35 h 439"/>
                  <a:gd name="T46" fmla="*/ 175 w 519"/>
                  <a:gd name="T47" fmla="*/ 27 h 439"/>
                  <a:gd name="T48" fmla="*/ 171 w 519"/>
                  <a:gd name="T49" fmla="*/ 18 h 439"/>
                  <a:gd name="T50" fmla="*/ 171 w 519"/>
                  <a:gd name="T51" fmla="*/ 8 h 439"/>
                  <a:gd name="T52" fmla="*/ 163 w 519"/>
                  <a:gd name="T53" fmla="*/ 5 h 439"/>
                  <a:gd name="T54" fmla="*/ 158 w 519"/>
                  <a:gd name="T55" fmla="*/ 10 h 439"/>
                  <a:gd name="T56" fmla="*/ 151 w 519"/>
                  <a:gd name="T57" fmla="*/ 7 h 439"/>
                  <a:gd name="T58" fmla="*/ 144 w 519"/>
                  <a:gd name="T59" fmla="*/ 3 h 439"/>
                  <a:gd name="T60" fmla="*/ 142 w 519"/>
                  <a:gd name="T61" fmla="*/ 5 h 439"/>
                  <a:gd name="T62" fmla="*/ 124 w 519"/>
                  <a:gd name="T63" fmla="*/ 3 h 439"/>
                  <a:gd name="T64" fmla="*/ 113 w 519"/>
                  <a:gd name="T65" fmla="*/ 3 h 439"/>
                  <a:gd name="T66" fmla="*/ 105 w 519"/>
                  <a:gd name="T67" fmla="*/ 18 h 439"/>
                  <a:gd name="T68" fmla="*/ 100 w 519"/>
                  <a:gd name="T69" fmla="*/ 47 h 439"/>
                  <a:gd name="T70" fmla="*/ 91 w 519"/>
                  <a:gd name="T71" fmla="*/ 71 h 439"/>
                  <a:gd name="T72" fmla="*/ 81 w 519"/>
                  <a:gd name="T73" fmla="*/ 98 h 439"/>
                  <a:gd name="T74" fmla="*/ 69 w 519"/>
                  <a:gd name="T75" fmla="*/ 134 h 439"/>
                  <a:gd name="T76" fmla="*/ 57 w 519"/>
                  <a:gd name="T77" fmla="*/ 158 h 439"/>
                  <a:gd name="T78" fmla="*/ 44 w 519"/>
                  <a:gd name="T79" fmla="*/ 192 h 439"/>
                  <a:gd name="T80" fmla="*/ 34 w 519"/>
                  <a:gd name="T81" fmla="*/ 210 h 439"/>
                  <a:gd name="T82" fmla="*/ 13 w 519"/>
                  <a:gd name="T83" fmla="*/ 244 h 439"/>
                  <a:gd name="T84" fmla="*/ 1 w 519"/>
                  <a:gd name="T85" fmla="*/ 261 h 439"/>
                  <a:gd name="T86" fmla="*/ 1 w 519"/>
                  <a:gd name="T87" fmla="*/ 283 h 439"/>
                  <a:gd name="T88" fmla="*/ 0 w 519"/>
                  <a:gd name="T89" fmla="*/ 309 h 439"/>
                  <a:gd name="T90" fmla="*/ 3 w 519"/>
                  <a:gd name="T91" fmla="*/ 331 h 439"/>
                  <a:gd name="T92" fmla="*/ 253 w 519"/>
                  <a:gd name="T93" fmla="*/ 400 h 439"/>
                  <a:gd name="T94" fmla="*/ 465 w 519"/>
                  <a:gd name="T95" fmla="*/ 275 h 439"/>
                  <a:gd name="T96" fmla="*/ 466 w 519"/>
                  <a:gd name="T97" fmla="*/ 265 h 439"/>
                  <a:gd name="T98" fmla="*/ 468 w 519"/>
                  <a:gd name="T99" fmla="*/ 254 h 439"/>
                  <a:gd name="T100" fmla="*/ 470 w 519"/>
                  <a:gd name="T101" fmla="*/ 248 h 439"/>
                  <a:gd name="T102" fmla="*/ 468 w 519"/>
                  <a:gd name="T103" fmla="*/ 231 h 439"/>
                  <a:gd name="T104" fmla="*/ 470 w 519"/>
                  <a:gd name="T105" fmla="*/ 220 h 439"/>
                  <a:gd name="T106" fmla="*/ 472 w 519"/>
                  <a:gd name="T107" fmla="*/ 215 h 439"/>
                  <a:gd name="T108" fmla="*/ 480 w 519"/>
                  <a:gd name="T109" fmla="*/ 209 h 439"/>
                  <a:gd name="T110" fmla="*/ 485 w 519"/>
                  <a:gd name="T111" fmla="*/ 203 h 439"/>
                  <a:gd name="T112" fmla="*/ 487 w 519"/>
                  <a:gd name="T113" fmla="*/ 192 h 439"/>
                  <a:gd name="T114" fmla="*/ 495 w 519"/>
                  <a:gd name="T115" fmla="*/ 183 h 439"/>
                  <a:gd name="T116" fmla="*/ 500 w 519"/>
                  <a:gd name="T117" fmla="*/ 173 h 439"/>
                  <a:gd name="T118" fmla="*/ 507 w 519"/>
                  <a:gd name="T119" fmla="*/ 159 h 439"/>
                  <a:gd name="T120" fmla="*/ 516 w 519"/>
                  <a:gd name="T121" fmla="*/ 154 h 439"/>
                  <a:gd name="T122" fmla="*/ 519 w 519"/>
                  <a:gd name="T123" fmla="*/ 146 h 439"/>
                  <a:gd name="T124" fmla="*/ 517 w 519"/>
                  <a:gd name="T125" fmla="*/ 13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9" h="439">
                    <a:moveTo>
                      <a:pt x="516" y="134"/>
                    </a:moveTo>
                    <a:lnTo>
                      <a:pt x="516" y="134"/>
                    </a:lnTo>
                    <a:lnTo>
                      <a:pt x="512" y="132"/>
                    </a:lnTo>
                    <a:lnTo>
                      <a:pt x="509" y="129"/>
                    </a:lnTo>
                    <a:lnTo>
                      <a:pt x="509" y="129"/>
                    </a:lnTo>
                    <a:lnTo>
                      <a:pt x="509" y="125"/>
                    </a:lnTo>
                    <a:lnTo>
                      <a:pt x="509" y="124"/>
                    </a:lnTo>
                    <a:lnTo>
                      <a:pt x="509" y="124"/>
                    </a:lnTo>
                    <a:lnTo>
                      <a:pt x="505" y="113"/>
                    </a:lnTo>
                    <a:lnTo>
                      <a:pt x="502" y="110"/>
                    </a:lnTo>
                    <a:lnTo>
                      <a:pt x="499" y="105"/>
                    </a:lnTo>
                    <a:lnTo>
                      <a:pt x="499" y="107"/>
                    </a:lnTo>
                    <a:lnTo>
                      <a:pt x="387" y="83"/>
                    </a:lnTo>
                    <a:lnTo>
                      <a:pt x="387" y="83"/>
                    </a:lnTo>
                    <a:lnTo>
                      <a:pt x="385" y="83"/>
                    </a:lnTo>
                    <a:lnTo>
                      <a:pt x="382" y="81"/>
                    </a:lnTo>
                    <a:lnTo>
                      <a:pt x="376" y="83"/>
                    </a:lnTo>
                    <a:lnTo>
                      <a:pt x="366" y="86"/>
                    </a:lnTo>
                    <a:lnTo>
                      <a:pt x="366" y="86"/>
                    </a:lnTo>
                    <a:lnTo>
                      <a:pt x="360" y="86"/>
                    </a:lnTo>
                    <a:lnTo>
                      <a:pt x="354" y="85"/>
                    </a:lnTo>
                    <a:lnTo>
                      <a:pt x="354" y="85"/>
                    </a:lnTo>
                    <a:lnTo>
                      <a:pt x="348" y="83"/>
                    </a:lnTo>
                    <a:lnTo>
                      <a:pt x="348" y="83"/>
                    </a:lnTo>
                    <a:lnTo>
                      <a:pt x="344" y="80"/>
                    </a:lnTo>
                    <a:lnTo>
                      <a:pt x="344" y="80"/>
                    </a:lnTo>
                    <a:lnTo>
                      <a:pt x="337" y="80"/>
                    </a:lnTo>
                    <a:lnTo>
                      <a:pt x="337" y="80"/>
                    </a:lnTo>
                    <a:lnTo>
                      <a:pt x="336" y="76"/>
                    </a:lnTo>
                    <a:lnTo>
                      <a:pt x="332" y="76"/>
                    </a:lnTo>
                    <a:lnTo>
                      <a:pt x="332" y="76"/>
                    </a:lnTo>
                    <a:lnTo>
                      <a:pt x="319" y="80"/>
                    </a:lnTo>
                    <a:lnTo>
                      <a:pt x="319" y="80"/>
                    </a:lnTo>
                    <a:lnTo>
                      <a:pt x="317" y="80"/>
                    </a:lnTo>
                    <a:lnTo>
                      <a:pt x="314" y="81"/>
                    </a:lnTo>
                    <a:lnTo>
                      <a:pt x="314" y="81"/>
                    </a:lnTo>
                    <a:lnTo>
                      <a:pt x="312" y="83"/>
                    </a:lnTo>
                    <a:lnTo>
                      <a:pt x="309" y="85"/>
                    </a:lnTo>
                    <a:lnTo>
                      <a:pt x="309" y="85"/>
                    </a:lnTo>
                    <a:lnTo>
                      <a:pt x="307" y="83"/>
                    </a:lnTo>
                    <a:lnTo>
                      <a:pt x="304" y="83"/>
                    </a:lnTo>
                    <a:lnTo>
                      <a:pt x="304" y="83"/>
                    </a:lnTo>
                    <a:lnTo>
                      <a:pt x="302" y="83"/>
                    </a:lnTo>
                    <a:lnTo>
                      <a:pt x="298" y="85"/>
                    </a:lnTo>
                    <a:lnTo>
                      <a:pt x="298" y="85"/>
                    </a:lnTo>
                    <a:lnTo>
                      <a:pt x="295" y="85"/>
                    </a:lnTo>
                    <a:lnTo>
                      <a:pt x="293" y="83"/>
                    </a:lnTo>
                    <a:lnTo>
                      <a:pt x="287" y="81"/>
                    </a:lnTo>
                    <a:lnTo>
                      <a:pt x="287" y="81"/>
                    </a:lnTo>
                    <a:lnTo>
                      <a:pt x="280" y="81"/>
                    </a:lnTo>
                    <a:lnTo>
                      <a:pt x="273" y="81"/>
                    </a:lnTo>
                    <a:lnTo>
                      <a:pt x="273" y="81"/>
                    </a:lnTo>
                    <a:lnTo>
                      <a:pt x="268" y="81"/>
                    </a:lnTo>
                    <a:lnTo>
                      <a:pt x="268" y="81"/>
                    </a:lnTo>
                    <a:lnTo>
                      <a:pt x="258" y="78"/>
                    </a:lnTo>
                    <a:lnTo>
                      <a:pt x="258" y="78"/>
                    </a:lnTo>
                    <a:lnTo>
                      <a:pt x="253" y="76"/>
                    </a:lnTo>
                    <a:lnTo>
                      <a:pt x="248" y="73"/>
                    </a:lnTo>
                    <a:lnTo>
                      <a:pt x="248" y="73"/>
                    </a:lnTo>
                    <a:lnTo>
                      <a:pt x="244" y="71"/>
                    </a:lnTo>
                    <a:lnTo>
                      <a:pt x="242" y="71"/>
                    </a:lnTo>
                    <a:lnTo>
                      <a:pt x="236" y="73"/>
                    </a:lnTo>
                    <a:lnTo>
                      <a:pt x="236" y="73"/>
                    </a:lnTo>
                    <a:lnTo>
                      <a:pt x="229" y="71"/>
                    </a:lnTo>
                    <a:lnTo>
                      <a:pt x="224" y="69"/>
                    </a:lnTo>
                    <a:lnTo>
                      <a:pt x="224" y="69"/>
                    </a:lnTo>
                    <a:lnTo>
                      <a:pt x="217" y="69"/>
                    </a:lnTo>
                    <a:lnTo>
                      <a:pt x="212" y="69"/>
                    </a:lnTo>
                    <a:lnTo>
                      <a:pt x="212" y="69"/>
                    </a:lnTo>
                    <a:lnTo>
                      <a:pt x="205" y="68"/>
                    </a:lnTo>
                    <a:lnTo>
                      <a:pt x="205" y="68"/>
                    </a:lnTo>
                    <a:lnTo>
                      <a:pt x="198" y="69"/>
                    </a:lnTo>
                    <a:lnTo>
                      <a:pt x="195" y="69"/>
                    </a:lnTo>
                    <a:lnTo>
                      <a:pt x="192" y="66"/>
                    </a:lnTo>
                    <a:lnTo>
                      <a:pt x="192" y="66"/>
                    </a:lnTo>
                    <a:lnTo>
                      <a:pt x="188" y="64"/>
                    </a:lnTo>
                    <a:lnTo>
                      <a:pt x="185" y="63"/>
                    </a:lnTo>
                    <a:lnTo>
                      <a:pt x="185" y="63"/>
                    </a:lnTo>
                    <a:lnTo>
                      <a:pt x="178" y="63"/>
                    </a:lnTo>
                    <a:lnTo>
                      <a:pt x="178" y="63"/>
                    </a:lnTo>
                    <a:lnTo>
                      <a:pt x="175" y="61"/>
                    </a:lnTo>
                    <a:lnTo>
                      <a:pt x="175" y="59"/>
                    </a:lnTo>
                    <a:lnTo>
                      <a:pt x="175" y="59"/>
                    </a:lnTo>
                    <a:lnTo>
                      <a:pt x="175" y="56"/>
                    </a:lnTo>
                    <a:lnTo>
                      <a:pt x="175" y="56"/>
                    </a:lnTo>
                    <a:lnTo>
                      <a:pt x="175" y="51"/>
                    </a:lnTo>
                    <a:lnTo>
                      <a:pt x="175" y="51"/>
                    </a:lnTo>
                    <a:lnTo>
                      <a:pt x="171" y="46"/>
                    </a:lnTo>
                    <a:lnTo>
                      <a:pt x="169" y="42"/>
                    </a:lnTo>
                    <a:lnTo>
                      <a:pt x="169" y="42"/>
                    </a:lnTo>
                    <a:lnTo>
                      <a:pt x="169" y="39"/>
                    </a:lnTo>
                    <a:lnTo>
                      <a:pt x="171" y="35"/>
                    </a:lnTo>
                    <a:lnTo>
                      <a:pt x="171" y="35"/>
                    </a:lnTo>
                    <a:lnTo>
                      <a:pt x="175" y="30"/>
                    </a:lnTo>
                    <a:lnTo>
                      <a:pt x="175" y="27"/>
                    </a:lnTo>
                    <a:lnTo>
                      <a:pt x="175" y="27"/>
                    </a:lnTo>
                    <a:lnTo>
                      <a:pt x="171" y="24"/>
                    </a:lnTo>
                    <a:lnTo>
                      <a:pt x="169" y="20"/>
                    </a:lnTo>
                    <a:lnTo>
                      <a:pt x="169" y="20"/>
                    </a:lnTo>
                    <a:lnTo>
                      <a:pt x="171" y="18"/>
                    </a:lnTo>
                    <a:lnTo>
                      <a:pt x="173" y="15"/>
                    </a:lnTo>
                    <a:lnTo>
                      <a:pt x="173" y="15"/>
                    </a:lnTo>
                    <a:lnTo>
                      <a:pt x="173" y="12"/>
                    </a:lnTo>
                    <a:lnTo>
                      <a:pt x="171" y="8"/>
                    </a:lnTo>
                    <a:lnTo>
                      <a:pt x="171" y="8"/>
                    </a:lnTo>
                    <a:lnTo>
                      <a:pt x="168" y="5"/>
                    </a:lnTo>
                    <a:lnTo>
                      <a:pt x="166" y="3"/>
                    </a:lnTo>
                    <a:lnTo>
                      <a:pt x="163" y="5"/>
                    </a:lnTo>
                    <a:lnTo>
                      <a:pt x="163" y="5"/>
                    </a:lnTo>
                    <a:lnTo>
                      <a:pt x="161" y="8"/>
                    </a:lnTo>
                    <a:lnTo>
                      <a:pt x="159" y="10"/>
                    </a:lnTo>
                    <a:lnTo>
                      <a:pt x="158" y="10"/>
                    </a:lnTo>
                    <a:lnTo>
                      <a:pt x="158" y="10"/>
                    </a:lnTo>
                    <a:lnTo>
                      <a:pt x="154" y="8"/>
                    </a:lnTo>
                    <a:lnTo>
                      <a:pt x="154" y="8"/>
                    </a:lnTo>
                    <a:lnTo>
                      <a:pt x="151" y="7"/>
                    </a:lnTo>
                    <a:lnTo>
                      <a:pt x="151" y="7"/>
                    </a:lnTo>
                    <a:lnTo>
                      <a:pt x="147" y="3"/>
                    </a:lnTo>
                    <a:lnTo>
                      <a:pt x="147" y="3"/>
                    </a:lnTo>
                    <a:lnTo>
                      <a:pt x="144" y="3"/>
                    </a:lnTo>
                    <a:lnTo>
                      <a:pt x="144" y="3"/>
                    </a:lnTo>
                    <a:lnTo>
                      <a:pt x="139" y="0"/>
                    </a:lnTo>
                    <a:lnTo>
                      <a:pt x="139" y="0"/>
                    </a:lnTo>
                    <a:lnTo>
                      <a:pt x="142" y="5"/>
                    </a:lnTo>
                    <a:lnTo>
                      <a:pt x="142" y="5"/>
                    </a:lnTo>
                    <a:lnTo>
                      <a:pt x="129" y="5"/>
                    </a:lnTo>
                    <a:lnTo>
                      <a:pt x="129" y="5"/>
                    </a:lnTo>
                    <a:lnTo>
                      <a:pt x="124" y="3"/>
                    </a:lnTo>
                    <a:lnTo>
                      <a:pt x="119" y="1"/>
                    </a:lnTo>
                    <a:lnTo>
                      <a:pt x="119" y="1"/>
                    </a:lnTo>
                    <a:lnTo>
                      <a:pt x="115" y="1"/>
                    </a:lnTo>
                    <a:lnTo>
                      <a:pt x="113" y="3"/>
                    </a:lnTo>
                    <a:lnTo>
                      <a:pt x="112" y="10"/>
                    </a:lnTo>
                    <a:lnTo>
                      <a:pt x="112" y="10"/>
                    </a:lnTo>
                    <a:lnTo>
                      <a:pt x="108" y="15"/>
                    </a:lnTo>
                    <a:lnTo>
                      <a:pt x="105" y="18"/>
                    </a:lnTo>
                    <a:lnTo>
                      <a:pt x="105" y="18"/>
                    </a:lnTo>
                    <a:lnTo>
                      <a:pt x="103" y="25"/>
                    </a:lnTo>
                    <a:lnTo>
                      <a:pt x="102" y="34"/>
                    </a:lnTo>
                    <a:lnTo>
                      <a:pt x="100" y="47"/>
                    </a:lnTo>
                    <a:lnTo>
                      <a:pt x="100" y="47"/>
                    </a:lnTo>
                    <a:lnTo>
                      <a:pt x="98" y="54"/>
                    </a:lnTo>
                    <a:lnTo>
                      <a:pt x="97" y="59"/>
                    </a:lnTo>
                    <a:lnTo>
                      <a:pt x="91" y="71"/>
                    </a:lnTo>
                    <a:lnTo>
                      <a:pt x="91" y="71"/>
                    </a:lnTo>
                    <a:lnTo>
                      <a:pt x="86" y="85"/>
                    </a:lnTo>
                    <a:lnTo>
                      <a:pt x="81" y="98"/>
                    </a:lnTo>
                    <a:lnTo>
                      <a:pt x="81" y="98"/>
                    </a:lnTo>
                    <a:lnTo>
                      <a:pt x="76" y="110"/>
                    </a:lnTo>
                    <a:lnTo>
                      <a:pt x="71" y="120"/>
                    </a:lnTo>
                    <a:lnTo>
                      <a:pt x="71" y="120"/>
                    </a:lnTo>
                    <a:lnTo>
                      <a:pt x="69" y="134"/>
                    </a:lnTo>
                    <a:lnTo>
                      <a:pt x="68" y="139"/>
                    </a:lnTo>
                    <a:lnTo>
                      <a:pt x="64" y="146"/>
                    </a:lnTo>
                    <a:lnTo>
                      <a:pt x="64" y="146"/>
                    </a:lnTo>
                    <a:lnTo>
                      <a:pt x="57" y="158"/>
                    </a:lnTo>
                    <a:lnTo>
                      <a:pt x="54" y="170"/>
                    </a:lnTo>
                    <a:lnTo>
                      <a:pt x="54" y="170"/>
                    </a:lnTo>
                    <a:lnTo>
                      <a:pt x="49" y="181"/>
                    </a:lnTo>
                    <a:lnTo>
                      <a:pt x="44" y="192"/>
                    </a:lnTo>
                    <a:lnTo>
                      <a:pt x="44" y="192"/>
                    </a:lnTo>
                    <a:lnTo>
                      <a:pt x="39" y="200"/>
                    </a:lnTo>
                    <a:lnTo>
                      <a:pt x="34" y="210"/>
                    </a:lnTo>
                    <a:lnTo>
                      <a:pt x="34" y="210"/>
                    </a:lnTo>
                    <a:lnTo>
                      <a:pt x="29" y="219"/>
                    </a:lnTo>
                    <a:lnTo>
                      <a:pt x="24" y="227"/>
                    </a:lnTo>
                    <a:lnTo>
                      <a:pt x="24" y="227"/>
                    </a:lnTo>
                    <a:lnTo>
                      <a:pt x="13" y="244"/>
                    </a:lnTo>
                    <a:lnTo>
                      <a:pt x="13" y="244"/>
                    </a:lnTo>
                    <a:lnTo>
                      <a:pt x="7" y="253"/>
                    </a:lnTo>
                    <a:lnTo>
                      <a:pt x="5" y="256"/>
                    </a:lnTo>
                    <a:lnTo>
                      <a:pt x="1" y="261"/>
                    </a:lnTo>
                    <a:lnTo>
                      <a:pt x="1" y="261"/>
                    </a:lnTo>
                    <a:lnTo>
                      <a:pt x="1" y="266"/>
                    </a:lnTo>
                    <a:lnTo>
                      <a:pt x="1" y="273"/>
                    </a:lnTo>
                    <a:lnTo>
                      <a:pt x="1" y="283"/>
                    </a:lnTo>
                    <a:lnTo>
                      <a:pt x="1" y="283"/>
                    </a:lnTo>
                    <a:lnTo>
                      <a:pt x="0" y="297"/>
                    </a:lnTo>
                    <a:lnTo>
                      <a:pt x="0" y="309"/>
                    </a:lnTo>
                    <a:lnTo>
                      <a:pt x="0" y="309"/>
                    </a:lnTo>
                    <a:lnTo>
                      <a:pt x="3" y="329"/>
                    </a:lnTo>
                    <a:lnTo>
                      <a:pt x="3" y="329"/>
                    </a:lnTo>
                    <a:lnTo>
                      <a:pt x="3" y="331"/>
                    </a:lnTo>
                    <a:lnTo>
                      <a:pt x="3" y="331"/>
                    </a:lnTo>
                    <a:lnTo>
                      <a:pt x="97" y="360"/>
                    </a:lnTo>
                    <a:lnTo>
                      <a:pt x="166" y="378"/>
                    </a:lnTo>
                    <a:lnTo>
                      <a:pt x="253" y="400"/>
                    </a:lnTo>
                    <a:lnTo>
                      <a:pt x="253" y="400"/>
                    </a:lnTo>
                    <a:lnTo>
                      <a:pt x="337" y="419"/>
                    </a:lnTo>
                    <a:lnTo>
                      <a:pt x="432" y="439"/>
                    </a:lnTo>
                    <a:lnTo>
                      <a:pt x="465" y="275"/>
                    </a:lnTo>
                    <a:lnTo>
                      <a:pt x="465" y="275"/>
                    </a:lnTo>
                    <a:lnTo>
                      <a:pt x="466" y="271"/>
                    </a:lnTo>
                    <a:lnTo>
                      <a:pt x="466" y="271"/>
                    </a:lnTo>
                    <a:lnTo>
                      <a:pt x="468" y="268"/>
                    </a:lnTo>
                    <a:lnTo>
                      <a:pt x="466" y="265"/>
                    </a:lnTo>
                    <a:lnTo>
                      <a:pt x="466" y="265"/>
                    </a:lnTo>
                    <a:lnTo>
                      <a:pt x="466" y="258"/>
                    </a:lnTo>
                    <a:lnTo>
                      <a:pt x="466" y="258"/>
                    </a:lnTo>
                    <a:lnTo>
                      <a:pt x="468" y="254"/>
                    </a:lnTo>
                    <a:lnTo>
                      <a:pt x="468" y="254"/>
                    </a:lnTo>
                    <a:lnTo>
                      <a:pt x="470" y="251"/>
                    </a:lnTo>
                    <a:lnTo>
                      <a:pt x="470" y="248"/>
                    </a:lnTo>
                    <a:lnTo>
                      <a:pt x="470" y="248"/>
                    </a:lnTo>
                    <a:lnTo>
                      <a:pt x="468" y="241"/>
                    </a:lnTo>
                    <a:lnTo>
                      <a:pt x="468" y="241"/>
                    </a:lnTo>
                    <a:lnTo>
                      <a:pt x="466" y="234"/>
                    </a:lnTo>
                    <a:lnTo>
                      <a:pt x="468" y="231"/>
                    </a:lnTo>
                    <a:lnTo>
                      <a:pt x="470" y="227"/>
                    </a:lnTo>
                    <a:lnTo>
                      <a:pt x="470" y="227"/>
                    </a:lnTo>
                    <a:lnTo>
                      <a:pt x="470" y="224"/>
                    </a:lnTo>
                    <a:lnTo>
                      <a:pt x="470" y="220"/>
                    </a:lnTo>
                    <a:lnTo>
                      <a:pt x="470" y="220"/>
                    </a:lnTo>
                    <a:lnTo>
                      <a:pt x="472" y="217"/>
                    </a:lnTo>
                    <a:lnTo>
                      <a:pt x="472" y="215"/>
                    </a:lnTo>
                    <a:lnTo>
                      <a:pt x="472" y="215"/>
                    </a:lnTo>
                    <a:lnTo>
                      <a:pt x="475" y="212"/>
                    </a:lnTo>
                    <a:lnTo>
                      <a:pt x="475" y="212"/>
                    </a:lnTo>
                    <a:lnTo>
                      <a:pt x="480" y="209"/>
                    </a:lnTo>
                    <a:lnTo>
                      <a:pt x="480" y="209"/>
                    </a:lnTo>
                    <a:lnTo>
                      <a:pt x="483" y="207"/>
                    </a:lnTo>
                    <a:lnTo>
                      <a:pt x="483" y="207"/>
                    </a:lnTo>
                    <a:lnTo>
                      <a:pt x="485" y="205"/>
                    </a:lnTo>
                    <a:lnTo>
                      <a:pt x="485" y="203"/>
                    </a:lnTo>
                    <a:lnTo>
                      <a:pt x="485" y="203"/>
                    </a:lnTo>
                    <a:lnTo>
                      <a:pt x="485" y="197"/>
                    </a:lnTo>
                    <a:lnTo>
                      <a:pt x="485" y="195"/>
                    </a:lnTo>
                    <a:lnTo>
                      <a:pt x="487" y="192"/>
                    </a:lnTo>
                    <a:lnTo>
                      <a:pt x="487" y="192"/>
                    </a:lnTo>
                    <a:lnTo>
                      <a:pt x="495" y="183"/>
                    </a:lnTo>
                    <a:lnTo>
                      <a:pt x="495" y="183"/>
                    </a:lnTo>
                    <a:lnTo>
                      <a:pt x="495" y="183"/>
                    </a:lnTo>
                    <a:lnTo>
                      <a:pt x="499" y="181"/>
                    </a:lnTo>
                    <a:lnTo>
                      <a:pt x="500" y="178"/>
                    </a:lnTo>
                    <a:lnTo>
                      <a:pt x="500" y="173"/>
                    </a:lnTo>
                    <a:lnTo>
                      <a:pt x="500" y="173"/>
                    </a:lnTo>
                    <a:lnTo>
                      <a:pt x="502" y="168"/>
                    </a:lnTo>
                    <a:lnTo>
                      <a:pt x="505" y="163"/>
                    </a:lnTo>
                    <a:lnTo>
                      <a:pt x="505" y="163"/>
                    </a:lnTo>
                    <a:lnTo>
                      <a:pt x="507" y="159"/>
                    </a:lnTo>
                    <a:lnTo>
                      <a:pt x="511" y="158"/>
                    </a:lnTo>
                    <a:lnTo>
                      <a:pt x="511" y="158"/>
                    </a:lnTo>
                    <a:lnTo>
                      <a:pt x="514" y="156"/>
                    </a:lnTo>
                    <a:lnTo>
                      <a:pt x="516" y="154"/>
                    </a:lnTo>
                    <a:lnTo>
                      <a:pt x="516" y="154"/>
                    </a:lnTo>
                    <a:lnTo>
                      <a:pt x="517" y="151"/>
                    </a:lnTo>
                    <a:lnTo>
                      <a:pt x="517" y="151"/>
                    </a:lnTo>
                    <a:lnTo>
                      <a:pt x="519" y="146"/>
                    </a:lnTo>
                    <a:lnTo>
                      <a:pt x="519" y="146"/>
                    </a:lnTo>
                    <a:lnTo>
                      <a:pt x="517" y="139"/>
                    </a:lnTo>
                    <a:lnTo>
                      <a:pt x="517" y="139"/>
                    </a:lnTo>
                    <a:lnTo>
                      <a:pt x="517" y="136"/>
                    </a:lnTo>
                    <a:lnTo>
                      <a:pt x="516" y="134"/>
                    </a:lnTo>
                    <a:lnTo>
                      <a:pt x="516" y="134"/>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94" name="Freeform 94">
                <a:extLst>
                  <a:ext uri="{FF2B5EF4-FFF2-40B4-BE49-F238E27FC236}">
                    <a16:creationId xmlns:a16="http://schemas.microsoft.com/office/drawing/2014/main" id="{F16FB0DD-EA99-EF43-998B-846E32FB0AA8}"/>
                  </a:ext>
                </a:extLst>
              </p:cNvPr>
              <p:cNvSpPr>
                <a:spLocks/>
              </p:cNvSpPr>
              <p:nvPr/>
            </p:nvSpPr>
            <p:spPr bwMode="auto">
              <a:xfrm>
                <a:off x="6175375" y="1555751"/>
                <a:ext cx="862012" cy="433388"/>
              </a:xfrm>
              <a:custGeom>
                <a:avLst/>
                <a:gdLst>
                  <a:gd name="T0" fmla="*/ 538 w 543"/>
                  <a:gd name="T1" fmla="*/ 256 h 273"/>
                  <a:gd name="T2" fmla="*/ 530 w 543"/>
                  <a:gd name="T3" fmla="*/ 249 h 273"/>
                  <a:gd name="T4" fmla="*/ 523 w 543"/>
                  <a:gd name="T5" fmla="*/ 242 h 273"/>
                  <a:gd name="T6" fmla="*/ 519 w 543"/>
                  <a:gd name="T7" fmla="*/ 231 h 273"/>
                  <a:gd name="T8" fmla="*/ 518 w 543"/>
                  <a:gd name="T9" fmla="*/ 220 h 273"/>
                  <a:gd name="T10" fmla="*/ 518 w 543"/>
                  <a:gd name="T11" fmla="*/ 219 h 273"/>
                  <a:gd name="T12" fmla="*/ 509 w 543"/>
                  <a:gd name="T13" fmla="*/ 205 h 273"/>
                  <a:gd name="T14" fmla="*/ 506 w 543"/>
                  <a:gd name="T15" fmla="*/ 202 h 273"/>
                  <a:gd name="T16" fmla="*/ 506 w 543"/>
                  <a:gd name="T17" fmla="*/ 190 h 273"/>
                  <a:gd name="T18" fmla="*/ 503 w 543"/>
                  <a:gd name="T19" fmla="*/ 183 h 273"/>
                  <a:gd name="T20" fmla="*/ 503 w 543"/>
                  <a:gd name="T21" fmla="*/ 178 h 273"/>
                  <a:gd name="T22" fmla="*/ 503 w 543"/>
                  <a:gd name="T23" fmla="*/ 169 h 273"/>
                  <a:gd name="T24" fmla="*/ 501 w 543"/>
                  <a:gd name="T25" fmla="*/ 164 h 273"/>
                  <a:gd name="T26" fmla="*/ 496 w 543"/>
                  <a:gd name="T27" fmla="*/ 156 h 273"/>
                  <a:gd name="T28" fmla="*/ 496 w 543"/>
                  <a:gd name="T29" fmla="*/ 153 h 273"/>
                  <a:gd name="T30" fmla="*/ 496 w 543"/>
                  <a:gd name="T31" fmla="*/ 147 h 273"/>
                  <a:gd name="T32" fmla="*/ 494 w 543"/>
                  <a:gd name="T33" fmla="*/ 139 h 273"/>
                  <a:gd name="T34" fmla="*/ 487 w 543"/>
                  <a:gd name="T35" fmla="*/ 134 h 273"/>
                  <a:gd name="T36" fmla="*/ 487 w 543"/>
                  <a:gd name="T37" fmla="*/ 119 h 273"/>
                  <a:gd name="T38" fmla="*/ 486 w 543"/>
                  <a:gd name="T39" fmla="*/ 112 h 273"/>
                  <a:gd name="T40" fmla="*/ 482 w 543"/>
                  <a:gd name="T41" fmla="*/ 107 h 273"/>
                  <a:gd name="T42" fmla="*/ 480 w 543"/>
                  <a:gd name="T43" fmla="*/ 100 h 273"/>
                  <a:gd name="T44" fmla="*/ 480 w 543"/>
                  <a:gd name="T45" fmla="*/ 96 h 273"/>
                  <a:gd name="T46" fmla="*/ 477 w 543"/>
                  <a:gd name="T47" fmla="*/ 95 h 273"/>
                  <a:gd name="T48" fmla="*/ 477 w 543"/>
                  <a:gd name="T49" fmla="*/ 88 h 273"/>
                  <a:gd name="T50" fmla="*/ 477 w 543"/>
                  <a:gd name="T51" fmla="*/ 83 h 273"/>
                  <a:gd name="T52" fmla="*/ 477 w 543"/>
                  <a:gd name="T53" fmla="*/ 80 h 273"/>
                  <a:gd name="T54" fmla="*/ 472 w 543"/>
                  <a:gd name="T55" fmla="*/ 71 h 273"/>
                  <a:gd name="T56" fmla="*/ 470 w 543"/>
                  <a:gd name="T57" fmla="*/ 61 h 273"/>
                  <a:gd name="T58" fmla="*/ 469 w 543"/>
                  <a:gd name="T59" fmla="*/ 56 h 273"/>
                  <a:gd name="T60" fmla="*/ 467 w 543"/>
                  <a:gd name="T61" fmla="*/ 52 h 273"/>
                  <a:gd name="T62" fmla="*/ 465 w 543"/>
                  <a:gd name="T63" fmla="*/ 49 h 273"/>
                  <a:gd name="T64" fmla="*/ 465 w 543"/>
                  <a:gd name="T65" fmla="*/ 49 h 273"/>
                  <a:gd name="T66" fmla="*/ 458 w 543"/>
                  <a:gd name="T67" fmla="*/ 47 h 273"/>
                  <a:gd name="T68" fmla="*/ 452 w 543"/>
                  <a:gd name="T69" fmla="*/ 44 h 273"/>
                  <a:gd name="T70" fmla="*/ 447 w 543"/>
                  <a:gd name="T71" fmla="*/ 42 h 273"/>
                  <a:gd name="T72" fmla="*/ 445 w 543"/>
                  <a:gd name="T73" fmla="*/ 39 h 273"/>
                  <a:gd name="T74" fmla="*/ 438 w 543"/>
                  <a:gd name="T75" fmla="*/ 34 h 273"/>
                  <a:gd name="T76" fmla="*/ 431 w 543"/>
                  <a:gd name="T77" fmla="*/ 34 h 273"/>
                  <a:gd name="T78" fmla="*/ 426 w 543"/>
                  <a:gd name="T79" fmla="*/ 34 h 273"/>
                  <a:gd name="T80" fmla="*/ 419 w 543"/>
                  <a:gd name="T81" fmla="*/ 32 h 273"/>
                  <a:gd name="T82" fmla="*/ 414 w 543"/>
                  <a:gd name="T83" fmla="*/ 29 h 273"/>
                  <a:gd name="T84" fmla="*/ 409 w 543"/>
                  <a:gd name="T85" fmla="*/ 29 h 273"/>
                  <a:gd name="T86" fmla="*/ 396 w 543"/>
                  <a:gd name="T87" fmla="*/ 29 h 273"/>
                  <a:gd name="T88" fmla="*/ 384 w 543"/>
                  <a:gd name="T89" fmla="*/ 30 h 273"/>
                  <a:gd name="T90" fmla="*/ 377 w 543"/>
                  <a:gd name="T91" fmla="*/ 29 h 273"/>
                  <a:gd name="T92" fmla="*/ 372 w 543"/>
                  <a:gd name="T93" fmla="*/ 27 h 273"/>
                  <a:gd name="T94" fmla="*/ 367 w 543"/>
                  <a:gd name="T95" fmla="*/ 22 h 273"/>
                  <a:gd name="T96" fmla="*/ 360 w 543"/>
                  <a:gd name="T97" fmla="*/ 18 h 273"/>
                  <a:gd name="T98" fmla="*/ 355 w 543"/>
                  <a:gd name="T99" fmla="*/ 17 h 273"/>
                  <a:gd name="T100" fmla="*/ 351 w 543"/>
                  <a:gd name="T101" fmla="*/ 17 h 273"/>
                  <a:gd name="T102" fmla="*/ 321 w 543"/>
                  <a:gd name="T103" fmla="*/ 17 h 273"/>
                  <a:gd name="T104" fmla="*/ 173 w 543"/>
                  <a:gd name="T105" fmla="*/ 12 h 273"/>
                  <a:gd name="T106" fmla="*/ 0 w 543"/>
                  <a:gd name="T107" fmla="*/ 169 h 273"/>
                  <a:gd name="T108" fmla="*/ 68 w 543"/>
                  <a:gd name="T109" fmla="*/ 173 h 273"/>
                  <a:gd name="T110" fmla="*/ 122 w 543"/>
                  <a:gd name="T111" fmla="*/ 173 h 273"/>
                  <a:gd name="T112" fmla="*/ 117 w 543"/>
                  <a:gd name="T113" fmla="*/ 259 h 273"/>
                  <a:gd name="T114" fmla="*/ 311 w 543"/>
                  <a:gd name="T115" fmla="*/ 270 h 273"/>
                  <a:gd name="T116" fmla="*/ 436 w 543"/>
                  <a:gd name="T117" fmla="*/ 273 h 273"/>
                  <a:gd name="T118" fmla="*/ 543 w 543"/>
                  <a:gd name="T119" fmla="*/ 271 h 273"/>
                  <a:gd name="T120" fmla="*/ 542 w 543"/>
                  <a:gd name="T121" fmla="*/ 268 h 273"/>
                  <a:gd name="T122" fmla="*/ 540 w 543"/>
                  <a:gd name="T123" fmla="*/ 261 h 273"/>
                  <a:gd name="T124" fmla="*/ 538 w 543"/>
                  <a:gd name="T125" fmla="*/ 25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3" h="273">
                    <a:moveTo>
                      <a:pt x="538" y="256"/>
                    </a:moveTo>
                    <a:lnTo>
                      <a:pt x="538" y="256"/>
                    </a:lnTo>
                    <a:lnTo>
                      <a:pt x="533" y="253"/>
                    </a:lnTo>
                    <a:lnTo>
                      <a:pt x="530" y="249"/>
                    </a:lnTo>
                    <a:lnTo>
                      <a:pt x="525" y="246"/>
                    </a:lnTo>
                    <a:lnTo>
                      <a:pt x="523" y="242"/>
                    </a:lnTo>
                    <a:lnTo>
                      <a:pt x="523" y="242"/>
                    </a:lnTo>
                    <a:lnTo>
                      <a:pt x="519" y="231"/>
                    </a:lnTo>
                    <a:lnTo>
                      <a:pt x="518" y="220"/>
                    </a:lnTo>
                    <a:lnTo>
                      <a:pt x="518" y="220"/>
                    </a:lnTo>
                    <a:lnTo>
                      <a:pt x="518" y="219"/>
                    </a:lnTo>
                    <a:lnTo>
                      <a:pt x="518" y="219"/>
                    </a:lnTo>
                    <a:lnTo>
                      <a:pt x="514" y="212"/>
                    </a:lnTo>
                    <a:lnTo>
                      <a:pt x="509" y="205"/>
                    </a:lnTo>
                    <a:lnTo>
                      <a:pt x="509" y="205"/>
                    </a:lnTo>
                    <a:lnTo>
                      <a:pt x="506" y="202"/>
                    </a:lnTo>
                    <a:lnTo>
                      <a:pt x="504" y="198"/>
                    </a:lnTo>
                    <a:lnTo>
                      <a:pt x="506" y="190"/>
                    </a:lnTo>
                    <a:lnTo>
                      <a:pt x="506" y="190"/>
                    </a:lnTo>
                    <a:lnTo>
                      <a:pt x="503" y="183"/>
                    </a:lnTo>
                    <a:lnTo>
                      <a:pt x="503" y="183"/>
                    </a:lnTo>
                    <a:lnTo>
                      <a:pt x="503" y="178"/>
                    </a:lnTo>
                    <a:lnTo>
                      <a:pt x="503" y="173"/>
                    </a:lnTo>
                    <a:lnTo>
                      <a:pt x="503" y="169"/>
                    </a:lnTo>
                    <a:lnTo>
                      <a:pt x="501" y="164"/>
                    </a:lnTo>
                    <a:lnTo>
                      <a:pt x="501" y="164"/>
                    </a:lnTo>
                    <a:lnTo>
                      <a:pt x="497" y="161"/>
                    </a:lnTo>
                    <a:lnTo>
                      <a:pt x="496" y="156"/>
                    </a:lnTo>
                    <a:lnTo>
                      <a:pt x="496" y="156"/>
                    </a:lnTo>
                    <a:lnTo>
                      <a:pt x="496" y="153"/>
                    </a:lnTo>
                    <a:lnTo>
                      <a:pt x="496" y="147"/>
                    </a:lnTo>
                    <a:lnTo>
                      <a:pt x="496" y="147"/>
                    </a:lnTo>
                    <a:lnTo>
                      <a:pt x="496" y="142"/>
                    </a:lnTo>
                    <a:lnTo>
                      <a:pt x="494" y="139"/>
                    </a:lnTo>
                    <a:lnTo>
                      <a:pt x="487" y="134"/>
                    </a:lnTo>
                    <a:lnTo>
                      <a:pt x="487" y="134"/>
                    </a:lnTo>
                    <a:lnTo>
                      <a:pt x="489" y="127"/>
                    </a:lnTo>
                    <a:lnTo>
                      <a:pt x="487" y="119"/>
                    </a:lnTo>
                    <a:lnTo>
                      <a:pt x="487" y="119"/>
                    </a:lnTo>
                    <a:lnTo>
                      <a:pt x="486" y="112"/>
                    </a:lnTo>
                    <a:lnTo>
                      <a:pt x="482" y="107"/>
                    </a:lnTo>
                    <a:lnTo>
                      <a:pt x="482" y="107"/>
                    </a:lnTo>
                    <a:lnTo>
                      <a:pt x="480" y="103"/>
                    </a:lnTo>
                    <a:lnTo>
                      <a:pt x="480" y="100"/>
                    </a:lnTo>
                    <a:lnTo>
                      <a:pt x="480" y="100"/>
                    </a:lnTo>
                    <a:lnTo>
                      <a:pt x="480" y="96"/>
                    </a:lnTo>
                    <a:lnTo>
                      <a:pt x="477" y="95"/>
                    </a:lnTo>
                    <a:lnTo>
                      <a:pt x="477" y="95"/>
                    </a:lnTo>
                    <a:lnTo>
                      <a:pt x="475" y="91"/>
                    </a:lnTo>
                    <a:lnTo>
                      <a:pt x="477" y="88"/>
                    </a:lnTo>
                    <a:lnTo>
                      <a:pt x="477" y="86"/>
                    </a:lnTo>
                    <a:lnTo>
                      <a:pt x="477" y="83"/>
                    </a:lnTo>
                    <a:lnTo>
                      <a:pt x="477" y="83"/>
                    </a:lnTo>
                    <a:lnTo>
                      <a:pt x="477" y="80"/>
                    </a:lnTo>
                    <a:lnTo>
                      <a:pt x="475" y="76"/>
                    </a:lnTo>
                    <a:lnTo>
                      <a:pt x="472" y="71"/>
                    </a:lnTo>
                    <a:lnTo>
                      <a:pt x="472" y="71"/>
                    </a:lnTo>
                    <a:lnTo>
                      <a:pt x="470" y="61"/>
                    </a:lnTo>
                    <a:lnTo>
                      <a:pt x="470" y="61"/>
                    </a:lnTo>
                    <a:lnTo>
                      <a:pt x="469" y="56"/>
                    </a:lnTo>
                    <a:lnTo>
                      <a:pt x="467" y="52"/>
                    </a:lnTo>
                    <a:lnTo>
                      <a:pt x="467" y="52"/>
                    </a:lnTo>
                    <a:lnTo>
                      <a:pt x="465" y="49"/>
                    </a:lnTo>
                    <a:lnTo>
                      <a:pt x="465" y="49"/>
                    </a:lnTo>
                    <a:lnTo>
                      <a:pt x="465" y="49"/>
                    </a:lnTo>
                    <a:lnTo>
                      <a:pt x="465" y="49"/>
                    </a:lnTo>
                    <a:lnTo>
                      <a:pt x="465" y="49"/>
                    </a:lnTo>
                    <a:lnTo>
                      <a:pt x="458" y="47"/>
                    </a:lnTo>
                    <a:lnTo>
                      <a:pt x="458" y="47"/>
                    </a:lnTo>
                    <a:lnTo>
                      <a:pt x="452" y="44"/>
                    </a:lnTo>
                    <a:lnTo>
                      <a:pt x="452" y="44"/>
                    </a:lnTo>
                    <a:lnTo>
                      <a:pt x="447" y="42"/>
                    </a:lnTo>
                    <a:lnTo>
                      <a:pt x="445" y="39"/>
                    </a:lnTo>
                    <a:lnTo>
                      <a:pt x="445" y="39"/>
                    </a:lnTo>
                    <a:lnTo>
                      <a:pt x="441" y="35"/>
                    </a:lnTo>
                    <a:lnTo>
                      <a:pt x="438" y="34"/>
                    </a:lnTo>
                    <a:lnTo>
                      <a:pt x="438" y="34"/>
                    </a:lnTo>
                    <a:lnTo>
                      <a:pt x="431" y="34"/>
                    </a:lnTo>
                    <a:lnTo>
                      <a:pt x="431" y="34"/>
                    </a:lnTo>
                    <a:lnTo>
                      <a:pt x="426" y="34"/>
                    </a:lnTo>
                    <a:lnTo>
                      <a:pt x="419" y="32"/>
                    </a:lnTo>
                    <a:lnTo>
                      <a:pt x="419" y="32"/>
                    </a:lnTo>
                    <a:lnTo>
                      <a:pt x="418" y="30"/>
                    </a:lnTo>
                    <a:lnTo>
                      <a:pt x="414" y="29"/>
                    </a:lnTo>
                    <a:lnTo>
                      <a:pt x="414" y="29"/>
                    </a:lnTo>
                    <a:lnTo>
                      <a:pt x="409" y="29"/>
                    </a:lnTo>
                    <a:lnTo>
                      <a:pt x="409" y="29"/>
                    </a:lnTo>
                    <a:lnTo>
                      <a:pt x="396" y="29"/>
                    </a:lnTo>
                    <a:lnTo>
                      <a:pt x="396" y="29"/>
                    </a:lnTo>
                    <a:lnTo>
                      <a:pt x="384" y="30"/>
                    </a:lnTo>
                    <a:lnTo>
                      <a:pt x="384" y="30"/>
                    </a:lnTo>
                    <a:lnTo>
                      <a:pt x="377" y="29"/>
                    </a:lnTo>
                    <a:lnTo>
                      <a:pt x="377" y="29"/>
                    </a:lnTo>
                    <a:lnTo>
                      <a:pt x="372" y="27"/>
                    </a:lnTo>
                    <a:lnTo>
                      <a:pt x="372" y="27"/>
                    </a:lnTo>
                    <a:lnTo>
                      <a:pt x="367" y="22"/>
                    </a:lnTo>
                    <a:lnTo>
                      <a:pt x="367" y="22"/>
                    </a:lnTo>
                    <a:lnTo>
                      <a:pt x="360" y="18"/>
                    </a:lnTo>
                    <a:lnTo>
                      <a:pt x="360" y="18"/>
                    </a:lnTo>
                    <a:lnTo>
                      <a:pt x="355" y="17"/>
                    </a:lnTo>
                    <a:lnTo>
                      <a:pt x="355" y="17"/>
                    </a:lnTo>
                    <a:lnTo>
                      <a:pt x="351" y="17"/>
                    </a:lnTo>
                    <a:lnTo>
                      <a:pt x="351" y="17"/>
                    </a:lnTo>
                    <a:lnTo>
                      <a:pt x="321" y="17"/>
                    </a:lnTo>
                    <a:lnTo>
                      <a:pt x="279" y="15"/>
                    </a:lnTo>
                    <a:lnTo>
                      <a:pt x="173" y="12"/>
                    </a:lnTo>
                    <a:lnTo>
                      <a:pt x="12" y="0"/>
                    </a:lnTo>
                    <a:lnTo>
                      <a:pt x="0" y="169"/>
                    </a:lnTo>
                    <a:lnTo>
                      <a:pt x="0" y="169"/>
                    </a:lnTo>
                    <a:lnTo>
                      <a:pt x="68" y="173"/>
                    </a:lnTo>
                    <a:lnTo>
                      <a:pt x="97" y="173"/>
                    </a:lnTo>
                    <a:lnTo>
                      <a:pt x="122" y="173"/>
                    </a:lnTo>
                    <a:lnTo>
                      <a:pt x="117" y="259"/>
                    </a:lnTo>
                    <a:lnTo>
                      <a:pt x="117" y="259"/>
                    </a:lnTo>
                    <a:lnTo>
                      <a:pt x="194" y="265"/>
                    </a:lnTo>
                    <a:lnTo>
                      <a:pt x="311" y="270"/>
                    </a:lnTo>
                    <a:lnTo>
                      <a:pt x="374" y="273"/>
                    </a:lnTo>
                    <a:lnTo>
                      <a:pt x="436" y="273"/>
                    </a:lnTo>
                    <a:lnTo>
                      <a:pt x="494" y="273"/>
                    </a:lnTo>
                    <a:lnTo>
                      <a:pt x="543" y="271"/>
                    </a:lnTo>
                    <a:lnTo>
                      <a:pt x="543" y="271"/>
                    </a:lnTo>
                    <a:lnTo>
                      <a:pt x="542" y="268"/>
                    </a:lnTo>
                    <a:lnTo>
                      <a:pt x="542" y="268"/>
                    </a:lnTo>
                    <a:lnTo>
                      <a:pt x="540" y="261"/>
                    </a:lnTo>
                    <a:lnTo>
                      <a:pt x="538" y="256"/>
                    </a:lnTo>
                    <a:lnTo>
                      <a:pt x="538" y="256"/>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5" name="Freeform 95">
                <a:extLst>
                  <a:ext uri="{FF2B5EF4-FFF2-40B4-BE49-F238E27FC236}">
                    <a16:creationId xmlns:a16="http://schemas.microsoft.com/office/drawing/2014/main" id="{2CF1F505-5A70-1B42-8BBE-E5AD09B811DE}"/>
                  </a:ext>
                </a:extLst>
              </p:cNvPr>
              <p:cNvSpPr>
                <a:spLocks/>
              </p:cNvSpPr>
              <p:nvPr/>
            </p:nvSpPr>
            <p:spPr bwMode="auto">
              <a:xfrm>
                <a:off x="6240463" y="2360613"/>
                <a:ext cx="892175" cy="463550"/>
              </a:xfrm>
              <a:custGeom>
                <a:avLst/>
                <a:gdLst>
                  <a:gd name="T0" fmla="*/ 499 w 562"/>
                  <a:gd name="T1" fmla="*/ 16 h 292"/>
                  <a:gd name="T2" fmla="*/ 159 w 562"/>
                  <a:gd name="T3" fmla="*/ 7 h 292"/>
                  <a:gd name="T4" fmla="*/ 2 w 562"/>
                  <a:gd name="T5" fmla="*/ 0 h 292"/>
                  <a:gd name="T6" fmla="*/ 193 w 562"/>
                  <a:gd name="T7" fmla="*/ 51 h 292"/>
                  <a:gd name="T8" fmla="*/ 190 w 562"/>
                  <a:gd name="T9" fmla="*/ 209 h 292"/>
                  <a:gd name="T10" fmla="*/ 190 w 562"/>
                  <a:gd name="T11" fmla="*/ 209 h 292"/>
                  <a:gd name="T12" fmla="*/ 200 w 562"/>
                  <a:gd name="T13" fmla="*/ 216 h 292"/>
                  <a:gd name="T14" fmla="*/ 204 w 562"/>
                  <a:gd name="T15" fmla="*/ 219 h 292"/>
                  <a:gd name="T16" fmla="*/ 209 w 562"/>
                  <a:gd name="T17" fmla="*/ 224 h 292"/>
                  <a:gd name="T18" fmla="*/ 215 w 562"/>
                  <a:gd name="T19" fmla="*/ 224 h 292"/>
                  <a:gd name="T20" fmla="*/ 224 w 562"/>
                  <a:gd name="T21" fmla="*/ 228 h 292"/>
                  <a:gd name="T22" fmla="*/ 234 w 562"/>
                  <a:gd name="T23" fmla="*/ 228 h 292"/>
                  <a:gd name="T24" fmla="*/ 241 w 562"/>
                  <a:gd name="T25" fmla="*/ 229 h 292"/>
                  <a:gd name="T26" fmla="*/ 251 w 562"/>
                  <a:gd name="T27" fmla="*/ 243 h 292"/>
                  <a:gd name="T28" fmla="*/ 256 w 562"/>
                  <a:gd name="T29" fmla="*/ 248 h 292"/>
                  <a:gd name="T30" fmla="*/ 263 w 562"/>
                  <a:gd name="T31" fmla="*/ 248 h 292"/>
                  <a:gd name="T32" fmla="*/ 277 w 562"/>
                  <a:gd name="T33" fmla="*/ 250 h 292"/>
                  <a:gd name="T34" fmla="*/ 283 w 562"/>
                  <a:gd name="T35" fmla="*/ 251 h 292"/>
                  <a:gd name="T36" fmla="*/ 287 w 562"/>
                  <a:gd name="T37" fmla="*/ 250 h 292"/>
                  <a:gd name="T38" fmla="*/ 292 w 562"/>
                  <a:gd name="T39" fmla="*/ 253 h 292"/>
                  <a:gd name="T40" fmla="*/ 300 w 562"/>
                  <a:gd name="T41" fmla="*/ 257 h 292"/>
                  <a:gd name="T42" fmla="*/ 307 w 562"/>
                  <a:gd name="T43" fmla="*/ 258 h 292"/>
                  <a:gd name="T44" fmla="*/ 312 w 562"/>
                  <a:gd name="T45" fmla="*/ 258 h 292"/>
                  <a:gd name="T46" fmla="*/ 317 w 562"/>
                  <a:gd name="T47" fmla="*/ 258 h 292"/>
                  <a:gd name="T48" fmla="*/ 324 w 562"/>
                  <a:gd name="T49" fmla="*/ 265 h 292"/>
                  <a:gd name="T50" fmla="*/ 329 w 562"/>
                  <a:gd name="T51" fmla="*/ 274 h 292"/>
                  <a:gd name="T52" fmla="*/ 336 w 562"/>
                  <a:gd name="T53" fmla="*/ 277 h 292"/>
                  <a:gd name="T54" fmla="*/ 344 w 562"/>
                  <a:gd name="T55" fmla="*/ 270 h 292"/>
                  <a:gd name="T56" fmla="*/ 353 w 562"/>
                  <a:gd name="T57" fmla="*/ 272 h 292"/>
                  <a:gd name="T58" fmla="*/ 358 w 562"/>
                  <a:gd name="T59" fmla="*/ 277 h 292"/>
                  <a:gd name="T60" fmla="*/ 370 w 562"/>
                  <a:gd name="T61" fmla="*/ 279 h 292"/>
                  <a:gd name="T62" fmla="*/ 375 w 562"/>
                  <a:gd name="T63" fmla="*/ 275 h 292"/>
                  <a:gd name="T64" fmla="*/ 382 w 562"/>
                  <a:gd name="T65" fmla="*/ 272 h 292"/>
                  <a:gd name="T66" fmla="*/ 387 w 562"/>
                  <a:gd name="T67" fmla="*/ 274 h 292"/>
                  <a:gd name="T68" fmla="*/ 397 w 562"/>
                  <a:gd name="T69" fmla="*/ 274 h 292"/>
                  <a:gd name="T70" fmla="*/ 400 w 562"/>
                  <a:gd name="T71" fmla="*/ 277 h 292"/>
                  <a:gd name="T72" fmla="*/ 409 w 562"/>
                  <a:gd name="T73" fmla="*/ 275 h 292"/>
                  <a:gd name="T74" fmla="*/ 419 w 562"/>
                  <a:gd name="T75" fmla="*/ 274 h 292"/>
                  <a:gd name="T76" fmla="*/ 428 w 562"/>
                  <a:gd name="T77" fmla="*/ 279 h 292"/>
                  <a:gd name="T78" fmla="*/ 450 w 562"/>
                  <a:gd name="T79" fmla="*/ 277 h 292"/>
                  <a:gd name="T80" fmla="*/ 465 w 562"/>
                  <a:gd name="T81" fmla="*/ 275 h 292"/>
                  <a:gd name="T82" fmla="*/ 489 w 562"/>
                  <a:gd name="T83" fmla="*/ 272 h 292"/>
                  <a:gd name="T84" fmla="*/ 497 w 562"/>
                  <a:gd name="T85" fmla="*/ 275 h 292"/>
                  <a:gd name="T86" fmla="*/ 504 w 562"/>
                  <a:gd name="T87" fmla="*/ 274 h 292"/>
                  <a:gd name="T88" fmla="*/ 514 w 562"/>
                  <a:gd name="T89" fmla="*/ 270 h 292"/>
                  <a:gd name="T90" fmla="*/ 526 w 562"/>
                  <a:gd name="T91" fmla="*/ 275 h 292"/>
                  <a:gd name="T92" fmla="*/ 531 w 562"/>
                  <a:gd name="T93" fmla="*/ 279 h 292"/>
                  <a:gd name="T94" fmla="*/ 536 w 562"/>
                  <a:gd name="T95" fmla="*/ 279 h 292"/>
                  <a:gd name="T96" fmla="*/ 541 w 562"/>
                  <a:gd name="T97" fmla="*/ 282 h 292"/>
                  <a:gd name="T98" fmla="*/ 546 w 562"/>
                  <a:gd name="T99" fmla="*/ 284 h 292"/>
                  <a:gd name="T100" fmla="*/ 553 w 562"/>
                  <a:gd name="T101" fmla="*/ 285 h 292"/>
                  <a:gd name="T102" fmla="*/ 562 w 562"/>
                  <a:gd name="T103"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2" h="292">
                    <a:moveTo>
                      <a:pt x="551" y="14"/>
                    </a:moveTo>
                    <a:lnTo>
                      <a:pt x="551" y="14"/>
                    </a:lnTo>
                    <a:lnTo>
                      <a:pt x="499" y="16"/>
                    </a:lnTo>
                    <a:lnTo>
                      <a:pt x="395" y="14"/>
                    </a:lnTo>
                    <a:lnTo>
                      <a:pt x="246" y="10"/>
                    </a:lnTo>
                    <a:lnTo>
                      <a:pt x="159" y="7"/>
                    </a:lnTo>
                    <a:lnTo>
                      <a:pt x="64" y="4"/>
                    </a:lnTo>
                    <a:lnTo>
                      <a:pt x="64" y="4"/>
                    </a:lnTo>
                    <a:lnTo>
                      <a:pt x="2" y="0"/>
                    </a:lnTo>
                    <a:lnTo>
                      <a:pt x="0" y="44"/>
                    </a:lnTo>
                    <a:lnTo>
                      <a:pt x="0" y="44"/>
                    </a:lnTo>
                    <a:lnTo>
                      <a:pt x="193" y="51"/>
                    </a:lnTo>
                    <a:lnTo>
                      <a:pt x="188" y="207"/>
                    </a:lnTo>
                    <a:lnTo>
                      <a:pt x="188" y="207"/>
                    </a:lnTo>
                    <a:lnTo>
                      <a:pt x="190" y="209"/>
                    </a:lnTo>
                    <a:lnTo>
                      <a:pt x="190" y="209"/>
                    </a:lnTo>
                    <a:lnTo>
                      <a:pt x="190" y="209"/>
                    </a:lnTo>
                    <a:lnTo>
                      <a:pt x="190" y="209"/>
                    </a:lnTo>
                    <a:lnTo>
                      <a:pt x="197" y="211"/>
                    </a:lnTo>
                    <a:lnTo>
                      <a:pt x="200" y="216"/>
                    </a:lnTo>
                    <a:lnTo>
                      <a:pt x="200" y="216"/>
                    </a:lnTo>
                    <a:lnTo>
                      <a:pt x="202" y="218"/>
                    </a:lnTo>
                    <a:lnTo>
                      <a:pt x="204" y="219"/>
                    </a:lnTo>
                    <a:lnTo>
                      <a:pt x="204" y="219"/>
                    </a:lnTo>
                    <a:lnTo>
                      <a:pt x="205" y="223"/>
                    </a:lnTo>
                    <a:lnTo>
                      <a:pt x="209" y="224"/>
                    </a:lnTo>
                    <a:lnTo>
                      <a:pt x="209" y="224"/>
                    </a:lnTo>
                    <a:lnTo>
                      <a:pt x="212" y="226"/>
                    </a:lnTo>
                    <a:lnTo>
                      <a:pt x="215" y="224"/>
                    </a:lnTo>
                    <a:lnTo>
                      <a:pt x="215" y="224"/>
                    </a:lnTo>
                    <a:lnTo>
                      <a:pt x="217" y="224"/>
                    </a:lnTo>
                    <a:lnTo>
                      <a:pt x="221" y="226"/>
                    </a:lnTo>
                    <a:lnTo>
                      <a:pt x="224" y="228"/>
                    </a:lnTo>
                    <a:lnTo>
                      <a:pt x="226" y="229"/>
                    </a:lnTo>
                    <a:lnTo>
                      <a:pt x="226" y="229"/>
                    </a:lnTo>
                    <a:lnTo>
                      <a:pt x="234" y="228"/>
                    </a:lnTo>
                    <a:lnTo>
                      <a:pt x="238" y="228"/>
                    </a:lnTo>
                    <a:lnTo>
                      <a:pt x="241" y="229"/>
                    </a:lnTo>
                    <a:lnTo>
                      <a:pt x="241" y="229"/>
                    </a:lnTo>
                    <a:lnTo>
                      <a:pt x="244" y="233"/>
                    </a:lnTo>
                    <a:lnTo>
                      <a:pt x="248" y="236"/>
                    </a:lnTo>
                    <a:lnTo>
                      <a:pt x="251" y="243"/>
                    </a:lnTo>
                    <a:lnTo>
                      <a:pt x="251" y="243"/>
                    </a:lnTo>
                    <a:lnTo>
                      <a:pt x="253" y="246"/>
                    </a:lnTo>
                    <a:lnTo>
                      <a:pt x="256" y="248"/>
                    </a:lnTo>
                    <a:lnTo>
                      <a:pt x="256" y="248"/>
                    </a:lnTo>
                    <a:lnTo>
                      <a:pt x="263" y="248"/>
                    </a:lnTo>
                    <a:lnTo>
                      <a:pt x="263" y="248"/>
                    </a:lnTo>
                    <a:lnTo>
                      <a:pt x="270" y="250"/>
                    </a:lnTo>
                    <a:lnTo>
                      <a:pt x="270" y="250"/>
                    </a:lnTo>
                    <a:lnTo>
                      <a:pt x="277" y="250"/>
                    </a:lnTo>
                    <a:lnTo>
                      <a:pt x="280" y="250"/>
                    </a:lnTo>
                    <a:lnTo>
                      <a:pt x="283" y="251"/>
                    </a:lnTo>
                    <a:lnTo>
                      <a:pt x="283" y="251"/>
                    </a:lnTo>
                    <a:lnTo>
                      <a:pt x="285" y="250"/>
                    </a:lnTo>
                    <a:lnTo>
                      <a:pt x="287" y="250"/>
                    </a:lnTo>
                    <a:lnTo>
                      <a:pt x="287" y="250"/>
                    </a:lnTo>
                    <a:lnTo>
                      <a:pt x="290" y="251"/>
                    </a:lnTo>
                    <a:lnTo>
                      <a:pt x="292" y="253"/>
                    </a:lnTo>
                    <a:lnTo>
                      <a:pt x="292" y="253"/>
                    </a:lnTo>
                    <a:lnTo>
                      <a:pt x="295" y="257"/>
                    </a:lnTo>
                    <a:lnTo>
                      <a:pt x="299" y="258"/>
                    </a:lnTo>
                    <a:lnTo>
                      <a:pt x="300" y="257"/>
                    </a:lnTo>
                    <a:lnTo>
                      <a:pt x="300" y="257"/>
                    </a:lnTo>
                    <a:lnTo>
                      <a:pt x="304" y="258"/>
                    </a:lnTo>
                    <a:lnTo>
                      <a:pt x="307" y="258"/>
                    </a:lnTo>
                    <a:lnTo>
                      <a:pt x="307" y="258"/>
                    </a:lnTo>
                    <a:lnTo>
                      <a:pt x="310" y="260"/>
                    </a:lnTo>
                    <a:lnTo>
                      <a:pt x="312" y="258"/>
                    </a:lnTo>
                    <a:lnTo>
                      <a:pt x="312" y="258"/>
                    </a:lnTo>
                    <a:lnTo>
                      <a:pt x="316" y="258"/>
                    </a:lnTo>
                    <a:lnTo>
                      <a:pt x="317" y="258"/>
                    </a:lnTo>
                    <a:lnTo>
                      <a:pt x="317" y="258"/>
                    </a:lnTo>
                    <a:lnTo>
                      <a:pt x="321" y="260"/>
                    </a:lnTo>
                    <a:lnTo>
                      <a:pt x="324" y="265"/>
                    </a:lnTo>
                    <a:lnTo>
                      <a:pt x="324" y="265"/>
                    </a:lnTo>
                    <a:lnTo>
                      <a:pt x="327" y="272"/>
                    </a:lnTo>
                    <a:lnTo>
                      <a:pt x="329" y="274"/>
                    </a:lnTo>
                    <a:lnTo>
                      <a:pt x="333" y="277"/>
                    </a:lnTo>
                    <a:lnTo>
                      <a:pt x="333" y="277"/>
                    </a:lnTo>
                    <a:lnTo>
                      <a:pt x="336" y="277"/>
                    </a:lnTo>
                    <a:lnTo>
                      <a:pt x="339" y="275"/>
                    </a:lnTo>
                    <a:lnTo>
                      <a:pt x="344" y="270"/>
                    </a:lnTo>
                    <a:lnTo>
                      <a:pt x="344" y="270"/>
                    </a:lnTo>
                    <a:lnTo>
                      <a:pt x="348" y="267"/>
                    </a:lnTo>
                    <a:lnTo>
                      <a:pt x="350" y="268"/>
                    </a:lnTo>
                    <a:lnTo>
                      <a:pt x="353" y="272"/>
                    </a:lnTo>
                    <a:lnTo>
                      <a:pt x="353" y="272"/>
                    </a:lnTo>
                    <a:lnTo>
                      <a:pt x="358" y="277"/>
                    </a:lnTo>
                    <a:lnTo>
                      <a:pt x="358" y="277"/>
                    </a:lnTo>
                    <a:lnTo>
                      <a:pt x="360" y="279"/>
                    </a:lnTo>
                    <a:lnTo>
                      <a:pt x="363" y="280"/>
                    </a:lnTo>
                    <a:lnTo>
                      <a:pt x="370" y="279"/>
                    </a:lnTo>
                    <a:lnTo>
                      <a:pt x="370" y="279"/>
                    </a:lnTo>
                    <a:lnTo>
                      <a:pt x="373" y="279"/>
                    </a:lnTo>
                    <a:lnTo>
                      <a:pt x="375" y="275"/>
                    </a:lnTo>
                    <a:lnTo>
                      <a:pt x="378" y="274"/>
                    </a:lnTo>
                    <a:lnTo>
                      <a:pt x="382" y="272"/>
                    </a:lnTo>
                    <a:lnTo>
                      <a:pt x="382" y="272"/>
                    </a:lnTo>
                    <a:lnTo>
                      <a:pt x="383" y="274"/>
                    </a:lnTo>
                    <a:lnTo>
                      <a:pt x="387" y="274"/>
                    </a:lnTo>
                    <a:lnTo>
                      <a:pt x="387" y="274"/>
                    </a:lnTo>
                    <a:lnTo>
                      <a:pt x="394" y="274"/>
                    </a:lnTo>
                    <a:lnTo>
                      <a:pt x="394" y="274"/>
                    </a:lnTo>
                    <a:lnTo>
                      <a:pt x="397" y="274"/>
                    </a:lnTo>
                    <a:lnTo>
                      <a:pt x="397" y="275"/>
                    </a:lnTo>
                    <a:lnTo>
                      <a:pt x="399" y="277"/>
                    </a:lnTo>
                    <a:lnTo>
                      <a:pt x="400" y="277"/>
                    </a:lnTo>
                    <a:lnTo>
                      <a:pt x="400" y="277"/>
                    </a:lnTo>
                    <a:lnTo>
                      <a:pt x="404" y="275"/>
                    </a:lnTo>
                    <a:lnTo>
                      <a:pt x="409" y="275"/>
                    </a:lnTo>
                    <a:lnTo>
                      <a:pt x="409" y="275"/>
                    </a:lnTo>
                    <a:lnTo>
                      <a:pt x="416" y="274"/>
                    </a:lnTo>
                    <a:lnTo>
                      <a:pt x="419" y="274"/>
                    </a:lnTo>
                    <a:lnTo>
                      <a:pt x="421" y="275"/>
                    </a:lnTo>
                    <a:lnTo>
                      <a:pt x="421" y="275"/>
                    </a:lnTo>
                    <a:lnTo>
                      <a:pt x="428" y="279"/>
                    </a:lnTo>
                    <a:lnTo>
                      <a:pt x="434" y="279"/>
                    </a:lnTo>
                    <a:lnTo>
                      <a:pt x="434" y="279"/>
                    </a:lnTo>
                    <a:lnTo>
                      <a:pt x="450" y="277"/>
                    </a:lnTo>
                    <a:lnTo>
                      <a:pt x="450" y="277"/>
                    </a:lnTo>
                    <a:lnTo>
                      <a:pt x="458" y="277"/>
                    </a:lnTo>
                    <a:lnTo>
                      <a:pt x="465" y="275"/>
                    </a:lnTo>
                    <a:lnTo>
                      <a:pt x="465" y="275"/>
                    </a:lnTo>
                    <a:lnTo>
                      <a:pt x="489" y="272"/>
                    </a:lnTo>
                    <a:lnTo>
                      <a:pt x="489" y="272"/>
                    </a:lnTo>
                    <a:lnTo>
                      <a:pt x="492" y="272"/>
                    </a:lnTo>
                    <a:lnTo>
                      <a:pt x="494" y="274"/>
                    </a:lnTo>
                    <a:lnTo>
                      <a:pt x="497" y="275"/>
                    </a:lnTo>
                    <a:lnTo>
                      <a:pt x="501" y="275"/>
                    </a:lnTo>
                    <a:lnTo>
                      <a:pt x="501" y="275"/>
                    </a:lnTo>
                    <a:lnTo>
                      <a:pt x="504" y="274"/>
                    </a:lnTo>
                    <a:lnTo>
                      <a:pt x="507" y="270"/>
                    </a:lnTo>
                    <a:lnTo>
                      <a:pt x="507" y="270"/>
                    </a:lnTo>
                    <a:lnTo>
                      <a:pt x="514" y="270"/>
                    </a:lnTo>
                    <a:lnTo>
                      <a:pt x="514" y="270"/>
                    </a:lnTo>
                    <a:lnTo>
                      <a:pt x="519" y="272"/>
                    </a:lnTo>
                    <a:lnTo>
                      <a:pt x="526" y="275"/>
                    </a:lnTo>
                    <a:lnTo>
                      <a:pt x="526" y="275"/>
                    </a:lnTo>
                    <a:lnTo>
                      <a:pt x="528" y="277"/>
                    </a:lnTo>
                    <a:lnTo>
                      <a:pt x="531" y="279"/>
                    </a:lnTo>
                    <a:lnTo>
                      <a:pt x="531" y="279"/>
                    </a:lnTo>
                    <a:lnTo>
                      <a:pt x="534" y="279"/>
                    </a:lnTo>
                    <a:lnTo>
                      <a:pt x="536" y="279"/>
                    </a:lnTo>
                    <a:lnTo>
                      <a:pt x="536" y="279"/>
                    </a:lnTo>
                    <a:lnTo>
                      <a:pt x="540" y="279"/>
                    </a:lnTo>
                    <a:lnTo>
                      <a:pt x="541" y="282"/>
                    </a:lnTo>
                    <a:lnTo>
                      <a:pt x="545" y="284"/>
                    </a:lnTo>
                    <a:lnTo>
                      <a:pt x="546" y="284"/>
                    </a:lnTo>
                    <a:lnTo>
                      <a:pt x="546" y="284"/>
                    </a:lnTo>
                    <a:lnTo>
                      <a:pt x="550" y="284"/>
                    </a:lnTo>
                    <a:lnTo>
                      <a:pt x="553" y="285"/>
                    </a:lnTo>
                    <a:lnTo>
                      <a:pt x="553" y="285"/>
                    </a:lnTo>
                    <a:lnTo>
                      <a:pt x="558" y="290"/>
                    </a:lnTo>
                    <a:lnTo>
                      <a:pt x="558" y="290"/>
                    </a:lnTo>
                    <a:lnTo>
                      <a:pt x="562" y="292"/>
                    </a:lnTo>
                    <a:lnTo>
                      <a:pt x="553" y="58"/>
                    </a:lnTo>
                    <a:lnTo>
                      <a:pt x="551" y="14"/>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96" name="Freeform 96">
                <a:extLst>
                  <a:ext uri="{FF2B5EF4-FFF2-40B4-BE49-F238E27FC236}">
                    <a16:creationId xmlns:a16="http://schemas.microsoft.com/office/drawing/2014/main" id="{0FEFE19F-DACD-C942-BF46-896856F2EDBE}"/>
                  </a:ext>
                </a:extLst>
              </p:cNvPr>
              <p:cNvSpPr>
                <a:spLocks/>
              </p:cNvSpPr>
              <p:nvPr/>
            </p:nvSpPr>
            <p:spPr bwMode="auto">
              <a:xfrm>
                <a:off x="7640638" y="2039938"/>
                <a:ext cx="727075" cy="385763"/>
              </a:xfrm>
              <a:custGeom>
                <a:avLst/>
                <a:gdLst>
                  <a:gd name="T0" fmla="*/ 458 w 458"/>
                  <a:gd name="T1" fmla="*/ 114 h 243"/>
                  <a:gd name="T2" fmla="*/ 450 w 458"/>
                  <a:gd name="T3" fmla="*/ 124 h 243"/>
                  <a:gd name="T4" fmla="*/ 443 w 458"/>
                  <a:gd name="T5" fmla="*/ 128 h 243"/>
                  <a:gd name="T6" fmla="*/ 441 w 458"/>
                  <a:gd name="T7" fmla="*/ 129 h 243"/>
                  <a:gd name="T8" fmla="*/ 435 w 458"/>
                  <a:gd name="T9" fmla="*/ 136 h 243"/>
                  <a:gd name="T10" fmla="*/ 426 w 458"/>
                  <a:gd name="T11" fmla="*/ 150 h 243"/>
                  <a:gd name="T12" fmla="*/ 418 w 458"/>
                  <a:gd name="T13" fmla="*/ 163 h 243"/>
                  <a:gd name="T14" fmla="*/ 416 w 458"/>
                  <a:gd name="T15" fmla="*/ 165 h 243"/>
                  <a:gd name="T16" fmla="*/ 413 w 458"/>
                  <a:gd name="T17" fmla="*/ 167 h 243"/>
                  <a:gd name="T18" fmla="*/ 408 w 458"/>
                  <a:gd name="T19" fmla="*/ 168 h 243"/>
                  <a:gd name="T20" fmla="*/ 404 w 458"/>
                  <a:gd name="T21" fmla="*/ 168 h 243"/>
                  <a:gd name="T22" fmla="*/ 402 w 458"/>
                  <a:gd name="T23" fmla="*/ 170 h 243"/>
                  <a:gd name="T24" fmla="*/ 397 w 458"/>
                  <a:gd name="T25" fmla="*/ 173 h 243"/>
                  <a:gd name="T26" fmla="*/ 397 w 458"/>
                  <a:gd name="T27" fmla="*/ 175 h 243"/>
                  <a:gd name="T28" fmla="*/ 392 w 458"/>
                  <a:gd name="T29" fmla="*/ 177 h 243"/>
                  <a:gd name="T30" fmla="*/ 384 w 458"/>
                  <a:gd name="T31" fmla="*/ 182 h 243"/>
                  <a:gd name="T32" fmla="*/ 375 w 458"/>
                  <a:gd name="T33" fmla="*/ 185 h 243"/>
                  <a:gd name="T34" fmla="*/ 367 w 458"/>
                  <a:gd name="T35" fmla="*/ 189 h 243"/>
                  <a:gd name="T36" fmla="*/ 360 w 458"/>
                  <a:gd name="T37" fmla="*/ 194 h 243"/>
                  <a:gd name="T38" fmla="*/ 358 w 458"/>
                  <a:gd name="T39" fmla="*/ 195 h 243"/>
                  <a:gd name="T40" fmla="*/ 357 w 458"/>
                  <a:gd name="T41" fmla="*/ 197 h 243"/>
                  <a:gd name="T42" fmla="*/ 341 w 458"/>
                  <a:gd name="T43" fmla="*/ 201 h 243"/>
                  <a:gd name="T44" fmla="*/ 313 w 458"/>
                  <a:gd name="T45" fmla="*/ 204 h 243"/>
                  <a:gd name="T46" fmla="*/ 250 w 458"/>
                  <a:gd name="T47" fmla="*/ 211 h 243"/>
                  <a:gd name="T48" fmla="*/ 229 w 458"/>
                  <a:gd name="T49" fmla="*/ 212 h 243"/>
                  <a:gd name="T50" fmla="*/ 184 w 458"/>
                  <a:gd name="T51" fmla="*/ 216 h 243"/>
                  <a:gd name="T52" fmla="*/ 145 w 458"/>
                  <a:gd name="T53" fmla="*/ 219 h 243"/>
                  <a:gd name="T54" fmla="*/ 124 w 458"/>
                  <a:gd name="T55" fmla="*/ 219 h 243"/>
                  <a:gd name="T56" fmla="*/ 2 w 458"/>
                  <a:gd name="T57" fmla="*/ 240 h 243"/>
                  <a:gd name="T58" fmla="*/ 2 w 458"/>
                  <a:gd name="T59" fmla="*/ 238 h 243"/>
                  <a:gd name="T60" fmla="*/ 9 w 458"/>
                  <a:gd name="T61" fmla="*/ 235 h 243"/>
                  <a:gd name="T62" fmla="*/ 17 w 458"/>
                  <a:gd name="T63" fmla="*/ 216 h 243"/>
                  <a:gd name="T64" fmla="*/ 27 w 458"/>
                  <a:gd name="T65" fmla="*/ 187 h 243"/>
                  <a:gd name="T66" fmla="*/ 58 w 458"/>
                  <a:gd name="T67" fmla="*/ 185 h 243"/>
                  <a:gd name="T68" fmla="*/ 66 w 458"/>
                  <a:gd name="T69" fmla="*/ 170 h 243"/>
                  <a:gd name="T70" fmla="*/ 78 w 458"/>
                  <a:gd name="T71" fmla="*/ 160 h 243"/>
                  <a:gd name="T72" fmla="*/ 78 w 458"/>
                  <a:gd name="T73" fmla="*/ 141 h 243"/>
                  <a:gd name="T74" fmla="*/ 87 w 458"/>
                  <a:gd name="T75" fmla="*/ 126 h 243"/>
                  <a:gd name="T76" fmla="*/ 134 w 458"/>
                  <a:gd name="T77" fmla="*/ 114 h 243"/>
                  <a:gd name="T78" fmla="*/ 150 w 458"/>
                  <a:gd name="T79" fmla="*/ 112 h 243"/>
                  <a:gd name="T80" fmla="*/ 180 w 458"/>
                  <a:gd name="T81" fmla="*/ 102 h 243"/>
                  <a:gd name="T82" fmla="*/ 182 w 458"/>
                  <a:gd name="T83" fmla="*/ 87 h 243"/>
                  <a:gd name="T84" fmla="*/ 199 w 458"/>
                  <a:gd name="T85" fmla="*/ 95 h 243"/>
                  <a:gd name="T86" fmla="*/ 218 w 458"/>
                  <a:gd name="T87" fmla="*/ 97 h 243"/>
                  <a:gd name="T88" fmla="*/ 224 w 458"/>
                  <a:gd name="T89" fmla="*/ 75 h 243"/>
                  <a:gd name="T90" fmla="*/ 241 w 458"/>
                  <a:gd name="T91" fmla="*/ 48 h 243"/>
                  <a:gd name="T92" fmla="*/ 257 w 458"/>
                  <a:gd name="T93" fmla="*/ 34 h 243"/>
                  <a:gd name="T94" fmla="*/ 280 w 458"/>
                  <a:gd name="T95" fmla="*/ 24 h 243"/>
                  <a:gd name="T96" fmla="*/ 284 w 458"/>
                  <a:gd name="T97" fmla="*/ 5 h 243"/>
                  <a:gd name="T98" fmla="*/ 302 w 458"/>
                  <a:gd name="T99" fmla="*/ 4 h 243"/>
                  <a:gd name="T100" fmla="*/ 336 w 458"/>
                  <a:gd name="T101" fmla="*/ 17 h 243"/>
                  <a:gd name="T102" fmla="*/ 389 w 458"/>
                  <a:gd name="T103" fmla="*/ 17 h 243"/>
                  <a:gd name="T104" fmla="*/ 418 w 458"/>
                  <a:gd name="T105" fmla="*/ 34 h 243"/>
                  <a:gd name="T106" fmla="*/ 419 w 458"/>
                  <a:gd name="T107" fmla="*/ 43 h 243"/>
                  <a:gd name="T108" fmla="*/ 438 w 458"/>
                  <a:gd name="T109" fmla="*/ 80 h 243"/>
                  <a:gd name="T110" fmla="*/ 452 w 458"/>
                  <a:gd name="T111" fmla="*/ 9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8" h="243">
                    <a:moveTo>
                      <a:pt x="458" y="114"/>
                    </a:moveTo>
                    <a:lnTo>
                      <a:pt x="458" y="114"/>
                    </a:lnTo>
                    <a:lnTo>
                      <a:pt x="458" y="114"/>
                    </a:lnTo>
                    <a:lnTo>
                      <a:pt x="458" y="114"/>
                    </a:lnTo>
                    <a:lnTo>
                      <a:pt x="458" y="114"/>
                    </a:lnTo>
                    <a:lnTo>
                      <a:pt x="458" y="114"/>
                    </a:lnTo>
                    <a:lnTo>
                      <a:pt x="458" y="114"/>
                    </a:lnTo>
                    <a:lnTo>
                      <a:pt x="458" y="114"/>
                    </a:lnTo>
                    <a:lnTo>
                      <a:pt x="458" y="114"/>
                    </a:lnTo>
                    <a:lnTo>
                      <a:pt x="458" y="114"/>
                    </a:lnTo>
                    <a:lnTo>
                      <a:pt x="458" y="114"/>
                    </a:lnTo>
                    <a:lnTo>
                      <a:pt x="453" y="119"/>
                    </a:lnTo>
                    <a:lnTo>
                      <a:pt x="450" y="124"/>
                    </a:lnTo>
                    <a:lnTo>
                      <a:pt x="450" y="124"/>
                    </a:lnTo>
                    <a:lnTo>
                      <a:pt x="448" y="124"/>
                    </a:lnTo>
                    <a:lnTo>
                      <a:pt x="448" y="124"/>
                    </a:lnTo>
                    <a:lnTo>
                      <a:pt x="448" y="124"/>
                    </a:lnTo>
                    <a:lnTo>
                      <a:pt x="448" y="124"/>
                    </a:lnTo>
                    <a:lnTo>
                      <a:pt x="447" y="126"/>
                    </a:lnTo>
                    <a:lnTo>
                      <a:pt x="447" y="126"/>
                    </a:lnTo>
                    <a:lnTo>
                      <a:pt x="443" y="128"/>
                    </a:lnTo>
                    <a:lnTo>
                      <a:pt x="443" y="128"/>
                    </a:lnTo>
                    <a:lnTo>
                      <a:pt x="441" y="129"/>
                    </a:lnTo>
                    <a:lnTo>
                      <a:pt x="441" y="129"/>
                    </a:lnTo>
                    <a:lnTo>
                      <a:pt x="441" y="129"/>
                    </a:lnTo>
                    <a:lnTo>
                      <a:pt x="441" y="129"/>
                    </a:lnTo>
                    <a:lnTo>
                      <a:pt x="441" y="129"/>
                    </a:lnTo>
                    <a:lnTo>
                      <a:pt x="441" y="129"/>
                    </a:lnTo>
                    <a:lnTo>
                      <a:pt x="440" y="131"/>
                    </a:lnTo>
                    <a:lnTo>
                      <a:pt x="440" y="131"/>
                    </a:lnTo>
                    <a:lnTo>
                      <a:pt x="438" y="133"/>
                    </a:lnTo>
                    <a:lnTo>
                      <a:pt x="438" y="133"/>
                    </a:lnTo>
                    <a:lnTo>
                      <a:pt x="436" y="134"/>
                    </a:lnTo>
                    <a:lnTo>
                      <a:pt x="436" y="134"/>
                    </a:lnTo>
                    <a:lnTo>
                      <a:pt x="435" y="136"/>
                    </a:lnTo>
                    <a:lnTo>
                      <a:pt x="435" y="136"/>
                    </a:lnTo>
                    <a:lnTo>
                      <a:pt x="435" y="136"/>
                    </a:lnTo>
                    <a:lnTo>
                      <a:pt x="435" y="136"/>
                    </a:lnTo>
                    <a:lnTo>
                      <a:pt x="431" y="139"/>
                    </a:lnTo>
                    <a:lnTo>
                      <a:pt x="431" y="139"/>
                    </a:lnTo>
                    <a:lnTo>
                      <a:pt x="428" y="145"/>
                    </a:lnTo>
                    <a:lnTo>
                      <a:pt x="426" y="150"/>
                    </a:lnTo>
                    <a:lnTo>
                      <a:pt x="421" y="160"/>
                    </a:lnTo>
                    <a:lnTo>
                      <a:pt x="421" y="160"/>
                    </a:lnTo>
                    <a:lnTo>
                      <a:pt x="419" y="163"/>
                    </a:lnTo>
                    <a:lnTo>
                      <a:pt x="419" y="163"/>
                    </a:lnTo>
                    <a:lnTo>
                      <a:pt x="418" y="163"/>
                    </a:lnTo>
                    <a:lnTo>
                      <a:pt x="418" y="163"/>
                    </a:lnTo>
                    <a:lnTo>
                      <a:pt x="418" y="163"/>
                    </a:lnTo>
                    <a:lnTo>
                      <a:pt x="418" y="163"/>
                    </a:lnTo>
                    <a:lnTo>
                      <a:pt x="418" y="165"/>
                    </a:lnTo>
                    <a:lnTo>
                      <a:pt x="418" y="165"/>
                    </a:lnTo>
                    <a:lnTo>
                      <a:pt x="418" y="165"/>
                    </a:lnTo>
                    <a:lnTo>
                      <a:pt x="418" y="165"/>
                    </a:lnTo>
                    <a:lnTo>
                      <a:pt x="416" y="165"/>
                    </a:lnTo>
                    <a:lnTo>
                      <a:pt x="416" y="165"/>
                    </a:lnTo>
                    <a:lnTo>
                      <a:pt x="416" y="167"/>
                    </a:lnTo>
                    <a:lnTo>
                      <a:pt x="416" y="167"/>
                    </a:lnTo>
                    <a:lnTo>
                      <a:pt x="414" y="167"/>
                    </a:lnTo>
                    <a:lnTo>
                      <a:pt x="414" y="167"/>
                    </a:lnTo>
                    <a:lnTo>
                      <a:pt x="414" y="167"/>
                    </a:lnTo>
                    <a:lnTo>
                      <a:pt x="414" y="167"/>
                    </a:lnTo>
                    <a:lnTo>
                      <a:pt x="413" y="167"/>
                    </a:lnTo>
                    <a:lnTo>
                      <a:pt x="413" y="167"/>
                    </a:lnTo>
                    <a:lnTo>
                      <a:pt x="411" y="167"/>
                    </a:lnTo>
                    <a:lnTo>
                      <a:pt x="411" y="167"/>
                    </a:lnTo>
                    <a:lnTo>
                      <a:pt x="408" y="168"/>
                    </a:lnTo>
                    <a:lnTo>
                      <a:pt x="408" y="168"/>
                    </a:lnTo>
                    <a:lnTo>
                      <a:pt x="408" y="168"/>
                    </a:lnTo>
                    <a:lnTo>
                      <a:pt x="408" y="168"/>
                    </a:lnTo>
                    <a:lnTo>
                      <a:pt x="406" y="168"/>
                    </a:lnTo>
                    <a:lnTo>
                      <a:pt x="406" y="168"/>
                    </a:lnTo>
                    <a:lnTo>
                      <a:pt x="406" y="168"/>
                    </a:lnTo>
                    <a:lnTo>
                      <a:pt x="406" y="168"/>
                    </a:lnTo>
                    <a:lnTo>
                      <a:pt x="404" y="168"/>
                    </a:lnTo>
                    <a:lnTo>
                      <a:pt x="404" y="168"/>
                    </a:lnTo>
                    <a:lnTo>
                      <a:pt x="404" y="168"/>
                    </a:lnTo>
                    <a:lnTo>
                      <a:pt x="404" y="168"/>
                    </a:lnTo>
                    <a:lnTo>
                      <a:pt x="404" y="168"/>
                    </a:lnTo>
                    <a:lnTo>
                      <a:pt x="404" y="168"/>
                    </a:lnTo>
                    <a:lnTo>
                      <a:pt x="404" y="168"/>
                    </a:lnTo>
                    <a:lnTo>
                      <a:pt x="404" y="168"/>
                    </a:lnTo>
                    <a:lnTo>
                      <a:pt x="402" y="170"/>
                    </a:lnTo>
                    <a:lnTo>
                      <a:pt x="402" y="170"/>
                    </a:lnTo>
                    <a:lnTo>
                      <a:pt x="402" y="170"/>
                    </a:lnTo>
                    <a:lnTo>
                      <a:pt x="402" y="170"/>
                    </a:lnTo>
                    <a:lnTo>
                      <a:pt x="399" y="173"/>
                    </a:lnTo>
                    <a:lnTo>
                      <a:pt x="399" y="173"/>
                    </a:lnTo>
                    <a:lnTo>
                      <a:pt x="399" y="173"/>
                    </a:lnTo>
                    <a:lnTo>
                      <a:pt x="399" y="173"/>
                    </a:lnTo>
                    <a:lnTo>
                      <a:pt x="397" y="173"/>
                    </a:lnTo>
                    <a:lnTo>
                      <a:pt x="397" y="173"/>
                    </a:lnTo>
                    <a:lnTo>
                      <a:pt x="397" y="175"/>
                    </a:lnTo>
                    <a:lnTo>
                      <a:pt x="397" y="175"/>
                    </a:lnTo>
                    <a:lnTo>
                      <a:pt x="397" y="175"/>
                    </a:lnTo>
                    <a:lnTo>
                      <a:pt x="397" y="175"/>
                    </a:lnTo>
                    <a:lnTo>
                      <a:pt x="397" y="175"/>
                    </a:lnTo>
                    <a:lnTo>
                      <a:pt x="397" y="175"/>
                    </a:lnTo>
                    <a:lnTo>
                      <a:pt x="396" y="175"/>
                    </a:lnTo>
                    <a:lnTo>
                      <a:pt x="396" y="175"/>
                    </a:lnTo>
                    <a:lnTo>
                      <a:pt x="394" y="177"/>
                    </a:lnTo>
                    <a:lnTo>
                      <a:pt x="394" y="177"/>
                    </a:lnTo>
                    <a:lnTo>
                      <a:pt x="394" y="177"/>
                    </a:lnTo>
                    <a:lnTo>
                      <a:pt x="394" y="177"/>
                    </a:lnTo>
                    <a:lnTo>
                      <a:pt x="392" y="177"/>
                    </a:lnTo>
                    <a:lnTo>
                      <a:pt x="392" y="177"/>
                    </a:lnTo>
                    <a:lnTo>
                      <a:pt x="391" y="178"/>
                    </a:lnTo>
                    <a:lnTo>
                      <a:pt x="391" y="178"/>
                    </a:lnTo>
                    <a:lnTo>
                      <a:pt x="385" y="180"/>
                    </a:lnTo>
                    <a:lnTo>
                      <a:pt x="385" y="180"/>
                    </a:lnTo>
                    <a:lnTo>
                      <a:pt x="384" y="182"/>
                    </a:lnTo>
                    <a:lnTo>
                      <a:pt x="384" y="182"/>
                    </a:lnTo>
                    <a:lnTo>
                      <a:pt x="380" y="184"/>
                    </a:lnTo>
                    <a:lnTo>
                      <a:pt x="380" y="184"/>
                    </a:lnTo>
                    <a:lnTo>
                      <a:pt x="379" y="185"/>
                    </a:lnTo>
                    <a:lnTo>
                      <a:pt x="379" y="185"/>
                    </a:lnTo>
                    <a:lnTo>
                      <a:pt x="377" y="185"/>
                    </a:lnTo>
                    <a:lnTo>
                      <a:pt x="377" y="185"/>
                    </a:lnTo>
                    <a:lnTo>
                      <a:pt x="375" y="185"/>
                    </a:lnTo>
                    <a:lnTo>
                      <a:pt x="375" y="185"/>
                    </a:lnTo>
                    <a:lnTo>
                      <a:pt x="372" y="187"/>
                    </a:lnTo>
                    <a:lnTo>
                      <a:pt x="372" y="187"/>
                    </a:lnTo>
                    <a:lnTo>
                      <a:pt x="372" y="187"/>
                    </a:lnTo>
                    <a:lnTo>
                      <a:pt x="372" y="187"/>
                    </a:lnTo>
                    <a:lnTo>
                      <a:pt x="367" y="189"/>
                    </a:lnTo>
                    <a:lnTo>
                      <a:pt x="367" y="189"/>
                    </a:lnTo>
                    <a:lnTo>
                      <a:pt x="365" y="190"/>
                    </a:lnTo>
                    <a:lnTo>
                      <a:pt x="365" y="190"/>
                    </a:lnTo>
                    <a:lnTo>
                      <a:pt x="362" y="192"/>
                    </a:lnTo>
                    <a:lnTo>
                      <a:pt x="362" y="192"/>
                    </a:lnTo>
                    <a:lnTo>
                      <a:pt x="362" y="192"/>
                    </a:lnTo>
                    <a:lnTo>
                      <a:pt x="362" y="192"/>
                    </a:lnTo>
                    <a:lnTo>
                      <a:pt x="360" y="194"/>
                    </a:lnTo>
                    <a:lnTo>
                      <a:pt x="360" y="194"/>
                    </a:lnTo>
                    <a:lnTo>
                      <a:pt x="360" y="194"/>
                    </a:lnTo>
                    <a:lnTo>
                      <a:pt x="360" y="194"/>
                    </a:lnTo>
                    <a:lnTo>
                      <a:pt x="360" y="195"/>
                    </a:lnTo>
                    <a:lnTo>
                      <a:pt x="360" y="195"/>
                    </a:lnTo>
                    <a:lnTo>
                      <a:pt x="358" y="195"/>
                    </a:lnTo>
                    <a:lnTo>
                      <a:pt x="358" y="195"/>
                    </a:lnTo>
                    <a:lnTo>
                      <a:pt x="358" y="195"/>
                    </a:lnTo>
                    <a:lnTo>
                      <a:pt x="358" y="195"/>
                    </a:lnTo>
                    <a:lnTo>
                      <a:pt x="358" y="195"/>
                    </a:lnTo>
                    <a:lnTo>
                      <a:pt x="358" y="195"/>
                    </a:lnTo>
                    <a:lnTo>
                      <a:pt x="358" y="195"/>
                    </a:lnTo>
                    <a:lnTo>
                      <a:pt x="357" y="197"/>
                    </a:lnTo>
                    <a:lnTo>
                      <a:pt x="357" y="197"/>
                    </a:lnTo>
                    <a:lnTo>
                      <a:pt x="357" y="197"/>
                    </a:lnTo>
                    <a:lnTo>
                      <a:pt x="357" y="197"/>
                    </a:lnTo>
                    <a:lnTo>
                      <a:pt x="357" y="199"/>
                    </a:lnTo>
                    <a:lnTo>
                      <a:pt x="357" y="199"/>
                    </a:lnTo>
                    <a:lnTo>
                      <a:pt x="357" y="199"/>
                    </a:lnTo>
                    <a:lnTo>
                      <a:pt x="341" y="201"/>
                    </a:lnTo>
                    <a:lnTo>
                      <a:pt x="341" y="201"/>
                    </a:lnTo>
                    <a:lnTo>
                      <a:pt x="329" y="202"/>
                    </a:lnTo>
                    <a:lnTo>
                      <a:pt x="329" y="202"/>
                    </a:lnTo>
                    <a:lnTo>
                      <a:pt x="326" y="202"/>
                    </a:lnTo>
                    <a:lnTo>
                      <a:pt x="326" y="202"/>
                    </a:lnTo>
                    <a:lnTo>
                      <a:pt x="321" y="202"/>
                    </a:lnTo>
                    <a:lnTo>
                      <a:pt x="321" y="202"/>
                    </a:lnTo>
                    <a:lnTo>
                      <a:pt x="313" y="204"/>
                    </a:lnTo>
                    <a:lnTo>
                      <a:pt x="313" y="204"/>
                    </a:lnTo>
                    <a:lnTo>
                      <a:pt x="307" y="204"/>
                    </a:lnTo>
                    <a:lnTo>
                      <a:pt x="307" y="204"/>
                    </a:lnTo>
                    <a:lnTo>
                      <a:pt x="257" y="211"/>
                    </a:lnTo>
                    <a:lnTo>
                      <a:pt x="257" y="211"/>
                    </a:lnTo>
                    <a:lnTo>
                      <a:pt x="250" y="211"/>
                    </a:lnTo>
                    <a:lnTo>
                      <a:pt x="250" y="211"/>
                    </a:lnTo>
                    <a:lnTo>
                      <a:pt x="248" y="211"/>
                    </a:lnTo>
                    <a:lnTo>
                      <a:pt x="248" y="211"/>
                    </a:lnTo>
                    <a:lnTo>
                      <a:pt x="236" y="212"/>
                    </a:lnTo>
                    <a:lnTo>
                      <a:pt x="236" y="212"/>
                    </a:lnTo>
                    <a:lnTo>
                      <a:pt x="236" y="212"/>
                    </a:lnTo>
                    <a:lnTo>
                      <a:pt x="236" y="212"/>
                    </a:lnTo>
                    <a:lnTo>
                      <a:pt x="229" y="212"/>
                    </a:lnTo>
                    <a:lnTo>
                      <a:pt x="229" y="212"/>
                    </a:lnTo>
                    <a:lnTo>
                      <a:pt x="211" y="214"/>
                    </a:lnTo>
                    <a:lnTo>
                      <a:pt x="211" y="214"/>
                    </a:lnTo>
                    <a:lnTo>
                      <a:pt x="204" y="216"/>
                    </a:lnTo>
                    <a:lnTo>
                      <a:pt x="204" y="216"/>
                    </a:lnTo>
                    <a:lnTo>
                      <a:pt x="184" y="216"/>
                    </a:lnTo>
                    <a:lnTo>
                      <a:pt x="184" y="216"/>
                    </a:lnTo>
                    <a:lnTo>
                      <a:pt x="177" y="218"/>
                    </a:lnTo>
                    <a:lnTo>
                      <a:pt x="177" y="218"/>
                    </a:lnTo>
                    <a:lnTo>
                      <a:pt x="172" y="218"/>
                    </a:lnTo>
                    <a:lnTo>
                      <a:pt x="172" y="218"/>
                    </a:lnTo>
                    <a:lnTo>
                      <a:pt x="165" y="218"/>
                    </a:lnTo>
                    <a:lnTo>
                      <a:pt x="165" y="218"/>
                    </a:lnTo>
                    <a:lnTo>
                      <a:pt x="145" y="219"/>
                    </a:lnTo>
                    <a:lnTo>
                      <a:pt x="145" y="219"/>
                    </a:lnTo>
                    <a:lnTo>
                      <a:pt x="138" y="219"/>
                    </a:lnTo>
                    <a:lnTo>
                      <a:pt x="138" y="219"/>
                    </a:lnTo>
                    <a:lnTo>
                      <a:pt x="131" y="219"/>
                    </a:lnTo>
                    <a:lnTo>
                      <a:pt x="131" y="219"/>
                    </a:lnTo>
                    <a:lnTo>
                      <a:pt x="124" y="219"/>
                    </a:lnTo>
                    <a:lnTo>
                      <a:pt x="124" y="219"/>
                    </a:lnTo>
                    <a:lnTo>
                      <a:pt x="99" y="219"/>
                    </a:lnTo>
                    <a:lnTo>
                      <a:pt x="99" y="219"/>
                    </a:lnTo>
                    <a:lnTo>
                      <a:pt x="99" y="241"/>
                    </a:lnTo>
                    <a:lnTo>
                      <a:pt x="99" y="241"/>
                    </a:lnTo>
                    <a:lnTo>
                      <a:pt x="0" y="243"/>
                    </a:lnTo>
                    <a:lnTo>
                      <a:pt x="0" y="243"/>
                    </a:lnTo>
                    <a:lnTo>
                      <a:pt x="2" y="240"/>
                    </a:lnTo>
                    <a:lnTo>
                      <a:pt x="2" y="240"/>
                    </a:lnTo>
                    <a:lnTo>
                      <a:pt x="2" y="240"/>
                    </a:lnTo>
                    <a:lnTo>
                      <a:pt x="2" y="240"/>
                    </a:lnTo>
                    <a:lnTo>
                      <a:pt x="2" y="240"/>
                    </a:lnTo>
                    <a:lnTo>
                      <a:pt x="2" y="238"/>
                    </a:lnTo>
                    <a:lnTo>
                      <a:pt x="2" y="238"/>
                    </a:lnTo>
                    <a:lnTo>
                      <a:pt x="2" y="238"/>
                    </a:lnTo>
                    <a:lnTo>
                      <a:pt x="2" y="238"/>
                    </a:lnTo>
                    <a:lnTo>
                      <a:pt x="2" y="238"/>
                    </a:lnTo>
                    <a:lnTo>
                      <a:pt x="2" y="238"/>
                    </a:lnTo>
                    <a:lnTo>
                      <a:pt x="4" y="236"/>
                    </a:lnTo>
                    <a:lnTo>
                      <a:pt x="4" y="236"/>
                    </a:lnTo>
                    <a:lnTo>
                      <a:pt x="5" y="235"/>
                    </a:lnTo>
                    <a:lnTo>
                      <a:pt x="9" y="235"/>
                    </a:lnTo>
                    <a:lnTo>
                      <a:pt x="10" y="235"/>
                    </a:lnTo>
                    <a:lnTo>
                      <a:pt x="14" y="235"/>
                    </a:lnTo>
                    <a:lnTo>
                      <a:pt x="14" y="235"/>
                    </a:lnTo>
                    <a:lnTo>
                      <a:pt x="17" y="231"/>
                    </a:lnTo>
                    <a:lnTo>
                      <a:pt x="17" y="226"/>
                    </a:lnTo>
                    <a:lnTo>
                      <a:pt x="17" y="216"/>
                    </a:lnTo>
                    <a:lnTo>
                      <a:pt x="17" y="216"/>
                    </a:lnTo>
                    <a:lnTo>
                      <a:pt x="16" y="209"/>
                    </a:lnTo>
                    <a:lnTo>
                      <a:pt x="14" y="204"/>
                    </a:lnTo>
                    <a:lnTo>
                      <a:pt x="14" y="204"/>
                    </a:lnTo>
                    <a:lnTo>
                      <a:pt x="19" y="199"/>
                    </a:lnTo>
                    <a:lnTo>
                      <a:pt x="22" y="195"/>
                    </a:lnTo>
                    <a:lnTo>
                      <a:pt x="22" y="195"/>
                    </a:lnTo>
                    <a:lnTo>
                      <a:pt x="27" y="187"/>
                    </a:lnTo>
                    <a:lnTo>
                      <a:pt x="31" y="185"/>
                    </a:lnTo>
                    <a:lnTo>
                      <a:pt x="34" y="184"/>
                    </a:lnTo>
                    <a:lnTo>
                      <a:pt x="34" y="184"/>
                    </a:lnTo>
                    <a:lnTo>
                      <a:pt x="44" y="184"/>
                    </a:lnTo>
                    <a:lnTo>
                      <a:pt x="53" y="185"/>
                    </a:lnTo>
                    <a:lnTo>
                      <a:pt x="53" y="185"/>
                    </a:lnTo>
                    <a:lnTo>
                      <a:pt x="58" y="185"/>
                    </a:lnTo>
                    <a:lnTo>
                      <a:pt x="61" y="184"/>
                    </a:lnTo>
                    <a:lnTo>
                      <a:pt x="63" y="180"/>
                    </a:lnTo>
                    <a:lnTo>
                      <a:pt x="65" y="175"/>
                    </a:lnTo>
                    <a:lnTo>
                      <a:pt x="65" y="175"/>
                    </a:lnTo>
                    <a:lnTo>
                      <a:pt x="65" y="172"/>
                    </a:lnTo>
                    <a:lnTo>
                      <a:pt x="66" y="170"/>
                    </a:lnTo>
                    <a:lnTo>
                      <a:pt x="66" y="170"/>
                    </a:lnTo>
                    <a:lnTo>
                      <a:pt x="63" y="167"/>
                    </a:lnTo>
                    <a:lnTo>
                      <a:pt x="61" y="163"/>
                    </a:lnTo>
                    <a:lnTo>
                      <a:pt x="61" y="163"/>
                    </a:lnTo>
                    <a:lnTo>
                      <a:pt x="63" y="162"/>
                    </a:lnTo>
                    <a:lnTo>
                      <a:pt x="65" y="160"/>
                    </a:lnTo>
                    <a:lnTo>
                      <a:pt x="72" y="160"/>
                    </a:lnTo>
                    <a:lnTo>
                      <a:pt x="78" y="160"/>
                    </a:lnTo>
                    <a:lnTo>
                      <a:pt x="80" y="158"/>
                    </a:lnTo>
                    <a:lnTo>
                      <a:pt x="82" y="155"/>
                    </a:lnTo>
                    <a:lnTo>
                      <a:pt x="82" y="155"/>
                    </a:lnTo>
                    <a:lnTo>
                      <a:pt x="78" y="150"/>
                    </a:lnTo>
                    <a:lnTo>
                      <a:pt x="77" y="145"/>
                    </a:lnTo>
                    <a:lnTo>
                      <a:pt x="77" y="145"/>
                    </a:lnTo>
                    <a:lnTo>
                      <a:pt x="78" y="141"/>
                    </a:lnTo>
                    <a:lnTo>
                      <a:pt x="80" y="139"/>
                    </a:lnTo>
                    <a:lnTo>
                      <a:pt x="85" y="136"/>
                    </a:lnTo>
                    <a:lnTo>
                      <a:pt x="85" y="136"/>
                    </a:lnTo>
                    <a:lnTo>
                      <a:pt x="87" y="133"/>
                    </a:lnTo>
                    <a:lnTo>
                      <a:pt x="87" y="129"/>
                    </a:lnTo>
                    <a:lnTo>
                      <a:pt x="87" y="129"/>
                    </a:lnTo>
                    <a:lnTo>
                      <a:pt x="87" y="126"/>
                    </a:lnTo>
                    <a:lnTo>
                      <a:pt x="87" y="126"/>
                    </a:lnTo>
                    <a:lnTo>
                      <a:pt x="89" y="119"/>
                    </a:lnTo>
                    <a:lnTo>
                      <a:pt x="94" y="116"/>
                    </a:lnTo>
                    <a:lnTo>
                      <a:pt x="107" y="114"/>
                    </a:lnTo>
                    <a:lnTo>
                      <a:pt x="107" y="114"/>
                    </a:lnTo>
                    <a:lnTo>
                      <a:pt x="121" y="112"/>
                    </a:lnTo>
                    <a:lnTo>
                      <a:pt x="134" y="114"/>
                    </a:lnTo>
                    <a:lnTo>
                      <a:pt x="134" y="114"/>
                    </a:lnTo>
                    <a:lnTo>
                      <a:pt x="139" y="116"/>
                    </a:lnTo>
                    <a:lnTo>
                      <a:pt x="143" y="116"/>
                    </a:lnTo>
                    <a:lnTo>
                      <a:pt x="143" y="116"/>
                    </a:lnTo>
                    <a:lnTo>
                      <a:pt x="146" y="114"/>
                    </a:lnTo>
                    <a:lnTo>
                      <a:pt x="150" y="112"/>
                    </a:lnTo>
                    <a:lnTo>
                      <a:pt x="150" y="112"/>
                    </a:lnTo>
                    <a:lnTo>
                      <a:pt x="153" y="112"/>
                    </a:lnTo>
                    <a:lnTo>
                      <a:pt x="156" y="112"/>
                    </a:lnTo>
                    <a:lnTo>
                      <a:pt x="163" y="114"/>
                    </a:lnTo>
                    <a:lnTo>
                      <a:pt x="163" y="114"/>
                    </a:lnTo>
                    <a:lnTo>
                      <a:pt x="170" y="112"/>
                    </a:lnTo>
                    <a:lnTo>
                      <a:pt x="177" y="109"/>
                    </a:lnTo>
                    <a:lnTo>
                      <a:pt x="180" y="102"/>
                    </a:lnTo>
                    <a:lnTo>
                      <a:pt x="180" y="95"/>
                    </a:lnTo>
                    <a:lnTo>
                      <a:pt x="180" y="95"/>
                    </a:lnTo>
                    <a:lnTo>
                      <a:pt x="178" y="94"/>
                    </a:lnTo>
                    <a:lnTo>
                      <a:pt x="178" y="94"/>
                    </a:lnTo>
                    <a:lnTo>
                      <a:pt x="178" y="92"/>
                    </a:lnTo>
                    <a:lnTo>
                      <a:pt x="180" y="89"/>
                    </a:lnTo>
                    <a:lnTo>
                      <a:pt x="182" y="87"/>
                    </a:lnTo>
                    <a:lnTo>
                      <a:pt x="185" y="85"/>
                    </a:lnTo>
                    <a:lnTo>
                      <a:pt x="185" y="85"/>
                    </a:lnTo>
                    <a:lnTo>
                      <a:pt x="187" y="85"/>
                    </a:lnTo>
                    <a:lnTo>
                      <a:pt x="190" y="87"/>
                    </a:lnTo>
                    <a:lnTo>
                      <a:pt x="194" y="90"/>
                    </a:lnTo>
                    <a:lnTo>
                      <a:pt x="194" y="90"/>
                    </a:lnTo>
                    <a:lnTo>
                      <a:pt x="199" y="95"/>
                    </a:lnTo>
                    <a:lnTo>
                      <a:pt x="204" y="97"/>
                    </a:lnTo>
                    <a:lnTo>
                      <a:pt x="204" y="97"/>
                    </a:lnTo>
                    <a:lnTo>
                      <a:pt x="209" y="97"/>
                    </a:lnTo>
                    <a:lnTo>
                      <a:pt x="212" y="94"/>
                    </a:lnTo>
                    <a:lnTo>
                      <a:pt x="212" y="94"/>
                    </a:lnTo>
                    <a:lnTo>
                      <a:pt x="216" y="95"/>
                    </a:lnTo>
                    <a:lnTo>
                      <a:pt x="218" y="97"/>
                    </a:lnTo>
                    <a:lnTo>
                      <a:pt x="219" y="95"/>
                    </a:lnTo>
                    <a:lnTo>
                      <a:pt x="223" y="94"/>
                    </a:lnTo>
                    <a:lnTo>
                      <a:pt x="223" y="94"/>
                    </a:lnTo>
                    <a:lnTo>
                      <a:pt x="223" y="87"/>
                    </a:lnTo>
                    <a:lnTo>
                      <a:pt x="223" y="82"/>
                    </a:lnTo>
                    <a:lnTo>
                      <a:pt x="223" y="82"/>
                    </a:lnTo>
                    <a:lnTo>
                      <a:pt x="224" y="75"/>
                    </a:lnTo>
                    <a:lnTo>
                      <a:pt x="226" y="72"/>
                    </a:lnTo>
                    <a:lnTo>
                      <a:pt x="231" y="68"/>
                    </a:lnTo>
                    <a:lnTo>
                      <a:pt x="236" y="66"/>
                    </a:lnTo>
                    <a:lnTo>
                      <a:pt x="236" y="66"/>
                    </a:lnTo>
                    <a:lnTo>
                      <a:pt x="240" y="56"/>
                    </a:lnTo>
                    <a:lnTo>
                      <a:pt x="241" y="48"/>
                    </a:lnTo>
                    <a:lnTo>
                      <a:pt x="241" y="48"/>
                    </a:lnTo>
                    <a:lnTo>
                      <a:pt x="241" y="39"/>
                    </a:lnTo>
                    <a:lnTo>
                      <a:pt x="243" y="36"/>
                    </a:lnTo>
                    <a:lnTo>
                      <a:pt x="248" y="34"/>
                    </a:lnTo>
                    <a:lnTo>
                      <a:pt x="248" y="34"/>
                    </a:lnTo>
                    <a:lnTo>
                      <a:pt x="251" y="34"/>
                    </a:lnTo>
                    <a:lnTo>
                      <a:pt x="257" y="34"/>
                    </a:lnTo>
                    <a:lnTo>
                      <a:pt x="257" y="34"/>
                    </a:lnTo>
                    <a:lnTo>
                      <a:pt x="260" y="31"/>
                    </a:lnTo>
                    <a:lnTo>
                      <a:pt x="263" y="29"/>
                    </a:lnTo>
                    <a:lnTo>
                      <a:pt x="263" y="29"/>
                    </a:lnTo>
                    <a:lnTo>
                      <a:pt x="267" y="27"/>
                    </a:lnTo>
                    <a:lnTo>
                      <a:pt x="272" y="27"/>
                    </a:lnTo>
                    <a:lnTo>
                      <a:pt x="277" y="27"/>
                    </a:lnTo>
                    <a:lnTo>
                      <a:pt x="280" y="24"/>
                    </a:lnTo>
                    <a:lnTo>
                      <a:pt x="280" y="24"/>
                    </a:lnTo>
                    <a:lnTo>
                      <a:pt x="282" y="21"/>
                    </a:lnTo>
                    <a:lnTo>
                      <a:pt x="282" y="16"/>
                    </a:lnTo>
                    <a:lnTo>
                      <a:pt x="280" y="12"/>
                    </a:lnTo>
                    <a:lnTo>
                      <a:pt x="280" y="9"/>
                    </a:lnTo>
                    <a:lnTo>
                      <a:pt x="280" y="9"/>
                    </a:lnTo>
                    <a:lnTo>
                      <a:pt x="284" y="5"/>
                    </a:lnTo>
                    <a:lnTo>
                      <a:pt x="287" y="4"/>
                    </a:lnTo>
                    <a:lnTo>
                      <a:pt x="287" y="4"/>
                    </a:lnTo>
                    <a:lnTo>
                      <a:pt x="296" y="0"/>
                    </a:lnTo>
                    <a:lnTo>
                      <a:pt x="296" y="0"/>
                    </a:lnTo>
                    <a:lnTo>
                      <a:pt x="299" y="2"/>
                    </a:lnTo>
                    <a:lnTo>
                      <a:pt x="302" y="4"/>
                    </a:lnTo>
                    <a:lnTo>
                      <a:pt x="302" y="4"/>
                    </a:lnTo>
                    <a:lnTo>
                      <a:pt x="307" y="4"/>
                    </a:lnTo>
                    <a:lnTo>
                      <a:pt x="313" y="4"/>
                    </a:lnTo>
                    <a:lnTo>
                      <a:pt x="313" y="4"/>
                    </a:lnTo>
                    <a:lnTo>
                      <a:pt x="321" y="7"/>
                    </a:lnTo>
                    <a:lnTo>
                      <a:pt x="328" y="12"/>
                    </a:lnTo>
                    <a:lnTo>
                      <a:pt x="328" y="12"/>
                    </a:lnTo>
                    <a:lnTo>
                      <a:pt x="336" y="17"/>
                    </a:lnTo>
                    <a:lnTo>
                      <a:pt x="345" y="19"/>
                    </a:lnTo>
                    <a:lnTo>
                      <a:pt x="345" y="19"/>
                    </a:lnTo>
                    <a:lnTo>
                      <a:pt x="355" y="21"/>
                    </a:lnTo>
                    <a:lnTo>
                      <a:pt x="363" y="19"/>
                    </a:lnTo>
                    <a:lnTo>
                      <a:pt x="363" y="19"/>
                    </a:lnTo>
                    <a:lnTo>
                      <a:pt x="380" y="17"/>
                    </a:lnTo>
                    <a:lnTo>
                      <a:pt x="389" y="17"/>
                    </a:lnTo>
                    <a:lnTo>
                      <a:pt x="397" y="19"/>
                    </a:lnTo>
                    <a:lnTo>
                      <a:pt x="397" y="19"/>
                    </a:lnTo>
                    <a:lnTo>
                      <a:pt x="409" y="26"/>
                    </a:lnTo>
                    <a:lnTo>
                      <a:pt x="414" y="29"/>
                    </a:lnTo>
                    <a:lnTo>
                      <a:pt x="416" y="33"/>
                    </a:lnTo>
                    <a:lnTo>
                      <a:pt x="416" y="33"/>
                    </a:lnTo>
                    <a:lnTo>
                      <a:pt x="418" y="34"/>
                    </a:lnTo>
                    <a:lnTo>
                      <a:pt x="418" y="34"/>
                    </a:lnTo>
                    <a:lnTo>
                      <a:pt x="418" y="36"/>
                    </a:lnTo>
                    <a:lnTo>
                      <a:pt x="418" y="36"/>
                    </a:lnTo>
                    <a:lnTo>
                      <a:pt x="418" y="36"/>
                    </a:lnTo>
                    <a:lnTo>
                      <a:pt x="418" y="36"/>
                    </a:lnTo>
                    <a:lnTo>
                      <a:pt x="419" y="43"/>
                    </a:lnTo>
                    <a:lnTo>
                      <a:pt x="419" y="43"/>
                    </a:lnTo>
                    <a:lnTo>
                      <a:pt x="421" y="49"/>
                    </a:lnTo>
                    <a:lnTo>
                      <a:pt x="425" y="56"/>
                    </a:lnTo>
                    <a:lnTo>
                      <a:pt x="431" y="70"/>
                    </a:lnTo>
                    <a:lnTo>
                      <a:pt x="431" y="70"/>
                    </a:lnTo>
                    <a:lnTo>
                      <a:pt x="433" y="73"/>
                    </a:lnTo>
                    <a:lnTo>
                      <a:pt x="433" y="73"/>
                    </a:lnTo>
                    <a:lnTo>
                      <a:pt x="438" y="80"/>
                    </a:lnTo>
                    <a:lnTo>
                      <a:pt x="438" y="80"/>
                    </a:lnTo>
                    <a:lnTo>
                      <a:pt x="440" y="83"/>
                    </a:lnTo>
                    <a:lnTo>
                      <a:pt x="440" y="83"/>
                    </a:lnTo>
                    <a:lnTo>
                      <a:pt x="445" y="90"/>
                    </a:lnTo>
                    <a:lnTo>
                      <a:pt x="445" y="90"/>
                    </a:lnTo>
                    <a:lnTo>
                      <a:pt x="452" y="99"/>
                    </a:lnTo>
                    <a:lnTo>
                      <a:pt x="452" y="99"/>
                    </a:lnTo>
                    <a:lnTo>
                      <a:pt x="457" y="106"/>
                    </a:lnTo>
                    <a:lnTo>
                      <a:pt x="458" y="114"/>
                    </a:lnTo>
                    <a:lnTo>
                      <a:pt x="458" y="114"/>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7" name="Freeform 97">
                <a:extLst>
                  <a:ext uri="{FF2B5EF4-FFF2-40B4-BE49-F238E27FC236}">
                    <a16:creationId xmlns:a16="http://schemas.microsoft.com/office/drawing/2014/main" id="{7C327907-2ACB-4244-91B3-50C14A8064F7}"/>
                  </a:ext>
                </a:extLst>
              </p:cNvPr>
              <p:cNvSpPr>
                <a:spLocks/>
              </p:cNvSpPr>
              <p:nvPr/>
            </p:nvSpPr>
            <p:spPr bwMode="auto">
              <a:xfrm>
                <a:off x="3225051" y="2885428"/>
                <a:ext cx="1757362" cy="1492250"/>
              </a:xfrm>
              <a:custGeom>
                <a:avLst/>
                <a:gdLst>
                  <a:gd name="T0" fmla="*/ 969 w 1107"/>
                  <a:gd name="T1" fmla="*/ 719 h 940"/>
                  <a:gd name="T2" fmla="*/ 903 w 1107"/>
                  <a:gd name="T3" fmla="*/ 660 h 940"/>
                  <a:gd name="T4" fmla="*/ 852 w 1107"/>
                  <a:gd name="T5" fmla="*/ 689 h 940"/>
                  <a:gd name="T6" fmla="*/ 786 w 1107"/>
                  <a:gd name="T7" fmla="*/ 641 h 940"/>
                  <a:gd name="T8" fmla="*/ 735 w 1107"/>
                  <a:gd name="T9" fmla="*/ 105 h 940"/>
                  <a:gd name="T10" fmla="*/ 630 w 1107"/>
                  <a:gd name="T11" fmla="*/ 91 h 940"/>
                  <a:gd name="T12" fmla="*/ 543 w 1107"/>
                  <a:gd name="T13" fmla="*/ 46 h 940"/>
                  <a:gd name="T14" fmla="*/ 506 w 1107"/>
                  <a:gd name="T15" fmla="*/ 24 h 940"/>
                  <a:gd name="T16" fmla="*/ 438 w 1107"/>
                  <a:gd name="T17" fmla="*/ 18 h 940"/>
                  <a:gd name="T18" fmla="*/ 362 w 1107"/>
                  <a:gd name="T19" fmla="*/ 32 h 940"/>
                  <a:gd name="T20" fmla="*/ 273 w 1107"/>
                  <a:gd name="T21" fmla="*/ 81 h 940"/>
                  <a:gd name="T22" fmla="*/ 272 w 1107"/>
                  <a:gd name="T23" fmla="*/ 168 h 940"/>
                  <a:gd name="T24" fmla="*/ 290 w 1107"/>
                  <a:gd name="T25" fmla="*/ 212 h 940"/>
                  <a:gd name="T26" fmla="*/ 270 w 1107"/>
                  <a:gd name="T27" fmla="*/ 244 h 940"/>
                  <a:gd name="T28" fmla="*/ 243 w 1107"/>
                  <a:gd name="T29" fmla="*/ 200 h 940"/>
                  <a:gd name="T30" fmla="*/ 190 w 1107"/>
                  <a:gd name="T31" fmla="*/ 209 h 940"/>
                  <a:gd name="T32" fmla="*/ 168 w 1107"/>
                  <a:gd name="T33" fmla="*/ 259 h 940"/>
                  <a:gd name="T34" fmla="*/ 214 w 1107"/>
                  <a:gd name="T35" fmla="*/ 314 h 940"/>
                  <a:gd name="T36" fmla="*/ 287 w 1107"/>
                  <a:gd name="T37" fmla="*/ 319 h 940"/>
                  <a:gd name="T38" fmla="*/ 273 w 1107"/>
                  <a:gd name="T39" fmla="*/ 380 h 940"/>
                  <a:gd name="T40" fmla="*/ 212 w 1107"/>
                  <a:gd name="T41" fmla="*/ 395 h 940"/>
                  <a:gd name="T42" fmla="*/ 150 w 1107"/>
                  <a:gd name="T43" fmla="*/ 407 h 940"/>
                  <a:gd name="T44" fmla="*/ 119 w 1107"/>
                  <a:gd name="T45" fmla="*/ 484 h 940"/>
                  <a:gd name="T46" fmla="*/ 119 w 1107"/>
                  <a:gd name="T47" fmla="*/ 540 h 940"/>
                  <a:gd name="T48" fmla="*/ 180 w 1107"/>
                  <a:gd name="T49" fmla="*/ 558 h 940"/>
                  <a:gd name="T50" fmla="*/ 184 w 1107"/>
                  <a:gd name="T51" fmla="*/ 602 h 940"/>
                  <a:gd name="T52" fmla="*/ 155 w 1107"/>
                  <a:gd name="T53" fmla="*/ 641 h 940"/>
                  <a:gd name="T54" fmla="*/ 206 w 1107"/>
                  <a:gd name="T55" fmla="*/ 640 h 940"/>
                  <a:gd name="T56" fmla="*/ 238 w 1107"/>
                  <a:gd name="T57" fmla="*/ 652 h 940"/>
                  <a:gd name="T58" fmla="*/ 251 w 1107"/>
                  <a:gd name="T59" fmla="*/ 669 h 940"/>
                  <a:gd name="T60" fmla="*/ 297 w 1107"/>
                  <a:gd name="T61" fmla="*/ 660 h 940"/>
                  <a:gd name="T62" fmla="*/ 257 w 1107"/>
                  <a:gd name="T63" fmla="*/ 733 h 940"/>
                  <a:gd name="T64" fmla="*/ 217 w 1107"/>
                  <a:gd name="T65" fmla="*/ 764 h 940"/>
                  <a:gd name="T66" fmla="*/ 143 w 1107"/>
                  <a:gd name="T67" fmla="*/ 787 h 940"/>
                  <a:gd name="T68" fmla="*/ 51 w 1107"/>
                  <a:gd name="T69" fmla="*/ 813 h 940"/>
                  <a:gd name="T70" fmla="*/ 19 w 1107"/>
                  <a:gd name="T71" fmla="*/ 833 h 940"/>
                  <a:gd name="T72" fmla="*/ 97 w 1107"/>
                  <a:gd name="T73" fmla="*/ 821 h 940"/>
                  <a:gd name="T74" fmla="*/ 165 w 1107"/>
                  <a:gd name="T75" fmla="*/ 811 h 940"/>
                  <a:gd name="T76" fmla="*/ 214 w 1107"/>
                  <a:gd name="T77" fmla="*/ 811 h 940"/>
                  <a:gd name="T78" fmla="*/ 243 w 1107"/>
                  <a:gd name="T79" fmla="*/ 774 h 940"/>
                  <a:gd name="T80" fmla="*/ 399 w 1107"/>
                  <a:gd name="T81" fmla="*/ 686 h 940"/>
                  <a:gd name="T82" fmla="*/ 433 w 1107"/>
                  <a:gd name="T83" fmla="*/ 635 h 940"/>
                  <a:gd name="T84" fmla="*/ 520 w 1107"/>
                  <a:gd name="T85" fmla="*/ 579 h 940"/>
                  <a:gd name="T86" fmla="*/ 474 w 1107"/>
                  <a:gd name="T87" fmla="*/ 609 h 940"/>
                  <a:gd name="T88" fmla="*/ 469 w 1107"/>
                  <a:gd name="T89" fmla="*/ 662 h 940"/>
                  <a:gd name="T90" fmla="*/ 492 w 1107"/>
                  <a:gd name="T91" fmla="*/ 674 h 940"/>
                  <a:gd name="T92" fmla="*/ 550 w 1107"/>
                  <a:gd name="T93" fmla="*/ 653 h 940"/>
                  <a:gd name="T94" fmla="*/ 584 w 1107"/>
                  <a:gd name="T95" fmla="*/ 602 h 940"/>
                  <a:gd name="T96" fmla="*/ 581 w 1107"/>
                  <a:gd name="T97" fmla="*/ 660 h 940"/>
                  <a:gd name="T98" fmla="*/ 664 w 1107"/>
                  <a:gd name="T99" fmla="*/ 648 h 940"/>
                  <a:gd name="T100" fmla="*/ 772 w 1107"/>
                  <a:gd name="T101" fmla="*/ 675 h 940"/>
                  <a:gd name="T102" fmla="*/ 784 w 1107"/>
                  <a:gd name="T103" fmla="*/ 687 h 940"/>
                  <a:gd name="T104" fmla="*/ 881 w 1107"/>
                  <a:gd name="T105" fmla="*/ 752 h 940"/>
                  <a:gd name="T106" fmla="*/ 896 w 1107"/>
                  <a:gd name="T107" fmla="*/ 784 h 940"/>
                  <a:gd name="T108" fmla="*/ 940 w 1107"/>
                  <a:gd name="T109" fmla="*/ 864 h 940"/>
                  <a:gd name="T110" fmla="*/ 964 w 1107"/>
                  <a:gd name="T111" fmla="*/ 867 h 940"/>
                  <a:gd name="T112" fmla="*/ 988 w 1107"/>
                  <a:gd name="T113" fmla="*/ 882 h 940"/>
                  <a:gd name="T114" fmla="*/ 1008 w 1107"/>
                  <a:gd name="T115" fmla="*/ 927 h 940"/>
                  <a:gd name="T116" fmla="*/ 1034 w 1107"/>
                  <a:gd name="T117" fmla="*/ 935 h 940"/>
                  <a:gd name="T118" fmla="*/ 1047 w 1107"/>
                  <a:gd name="T119" fmla="*/ 893 h 940"/>
                  <a:gd name="T120" fmla="*/ 1107 w 1107"/>
                  <a:gd name="T121" fmla="*/ 871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7" h="940">
                    <a:moveTo>
                      <a:pt x="1091" y="838"/>
                    </a:moveTo>
                    <a:lnTo>
                      <a:pt x="1091" y="838"/>
                    </a:lnTo>
                    <a:lnTo>
                      <a:pt x="1069" y="831"/>
                    </a:lnTo>
                    <a:lnTo>
                      <a:pt x="1061" y="826"/>
                    </a:lnTo>
                    <a:lnTo>
                      <a:pt x="1052" y="821"/>
                    </a:lnTo>
                    <a:lnTo>
                      <a:pt x="1044" y="815"/>
                    </a:lnTo>
                    <a:lnTo>
                      <a:pt x="1035" y="806"/>
                    </a:lnTo>
                    <a:lnTo>
                      <a:pt x="1027" y="796"/>
                    </a:lnTo>
                    <a:lnTo>
                      <a:pt x="1018" y="784"/>
                    </a:lnTo>
                    <a:lnTo>
                      <a:pt x="1018" y="784"/>
                    </a:lnTo>
                    <a:lnTo>
                      <a:pt x="1001" y="757"/>
                    </a:lnTo>
                    <a:lnTo>
                      <a:pt x="984" y="736"/>
                    </a:lnTo>
                    <a:lnTo>
                      <a:pt x="969" y="719"/>
                    </a:lnTo>
                    <a:lnTo>
                      <a:pt x="962" y="714"/>
                    </a:lnTo>
                    <a:lnTo>
                      <a:pt x="957" y="709"/>
                    </a:lnTo>
                    <a:lnTo>
                      <a:pt x="957" y="709"/>
                    </a:lnTo>
                    <a:lnTo>
                      <a:pt x="947" y="702"/>
                    </a:lnTo>
                    <a:lnTo>
                      <a:pt x="940" y="696"/>
                    </a:lnTo>
                    <a:lnTo>
                      <a:pt x="935" y="686"/>
                    </a:lnTo>
                    <a:lnTo>
                      <a:pt x="928" y="675"/>
                    </a:lnTo>
                    <a:lnTo>
                      <a:pt x="928" y="675"/>
                    </a:lnTo>
                    <a:lnTo>
                      <a:pt x="925" y="669"/>
                    </a:lnTo>
                    <a:lnTo>
                      <a:pt x="920" y="665"/>
                    </a:lnTo>
                    <a:lnTo>
                      <a:pt x="915" y="662"/>
                    </a:lnTo>
                    <a:lnTo>
                      <a:pt x="910" y="660"/>
                    </a:lnTo>
                    <a:lnTo>
                      <a:pt x="903" y="660"/>
                    </a:lnTo>
                    <a:lnTo>
                      <a:pt x="898" y="662"/>
                    </a:lnTo>
                    <a:lnTo>
                      <a:pt x="891" y="665"/>
                    </a:lnTo>
                    <a:lnTo>
                      <a:pt x="886" y="670"/>
                    </a:lnTo>
                    <a:lnTo>
                      <a:pt x="886" y="670"/>
                    </a:lnTo>
                    <a:lnTo>
                      <a:pt x="883" y="675"/>
                    </a:lnTo>
                    <a:lnTo>
                      <a:pt x="879" y="680"/>
                    </a:lnTo>
                    <a:lnTo>
                      <a:pt x="874" y="692"/>
                    </a:lnTo>
                    <a:lnTo>
                      <a:pt x="871" y="697"/>
                    </a:lnTo>
                    <a:lnTo>
                      <a:pt x="869" y="699"/>
                    </a:lnTo>
                    <a:lnTo>
                      <a:pt x="866" y="701"/>
                    </a:lnTo>
                    <a:lnTo>
                      <a:pt x="862" y="699"/>
                    </a:lnTo>
                    <a:lnTo>
                      <a:pt x="862" y="699"/>
                    </a:lnTo>
                    <a:lnTo>
                      <a:pt x="852" y="689"/>
                    </a:lnTo>
                    <a:lnTo>
                      <a:pt x="837" y="675"/>
                    </a:lnTo>
                    <a:lnTo>
                      <a:pt x="825" y="662"/>
                    </a:lnTo>
                    <a:lnTo>
                      <a:pt x="822" y="655"/>
                    </a:lnTo>
                    <a:lnTo>
                      <a:pt x="818" y="648"/>
                    </a:lnTo>
                    <a:lnTo>
                      <a:pt x="818" y="648"/>
                    </a:lnTo>
                    <a:lnTo>
                      <a:pt x="816" y="640"/>
                    </a:lnTo>
                    <a:lnTo>
                      <a:pt x="815" y="636"/>
                    </a:lnTo>
                    <a:lnTo>
                      <a:pt x="811" y="635"/>
                    </a:lnTo>
                    <a:lnTo>
                      <a:pt x="803" y="635"/>
                    </a:lnTo>
                    <a:lnTo>
                      <a:pt x="803" y="635"/>
                    </a:lnTo>
                    <a:lnTo>
                      <a:pt x="798" y="636"/>
                    </a:lnTo>
                    <a:lnTo>
                      <a:pt x="793" y="640"/>
                    </a:lnTo>
                    <a:lnTo>
                      <a:pt x="786" y="641"/>
                    </a:lnTo>
                    <a:lnTo>
                      <a:pt x="779" y="643"/>
                    </a:lnTo>
                    <a:lnTo>
                      <a:pt x="774" y="643"/>
                    </a:lnTo>
                    <a:lnTo>
                      <a:pt x="772" y="640"/>
                    </a:lnTo>
                    <a:lnTo>
                      <a:pt x="769" y="636"/>
                    </a:lnTo>
                    <a:lnTo>
                      <a:pt x="767" y="626"/>
                    </a:lnTo>
                    <a:lnTo>
                      <a:pt x="766" y="609"/>
                    </a:lnTo>
                    <a:lnTo>
                      <a:pt x="766" y="609"/>
                    </a:lnTo>
                    <a:lnTo>
                      <a:pt x="767" y="509"/>
                    </a:lnTo>
                    <a:lnTo>
                      <a:pt x="767" y="346"/>
                    </a:lnTo>
                    <a:lnTo>
                      <a:pt x="766" y="127"/>
                    </a:lnTo>
                    <a:lnTo>
                      <a:pt x="766" y="127"/>
                    </a:lnTo>
                    <a:lnTo>
                      <a:pt x="749" y="114"/>
                    </a:lnTo>
                    <a:lnTo>
                      <a:pt x="735" y="105"/>
                    </a:lnTo>
                    <a:lnTo>
                      <a:pt x="730" y="102"/>
                    </a:lnTo>
                    <a:lnTo>
                      <a:pt x="725" y="100"/>
                    </a:lnTo>
                    <a:lnTo>
                      <a:pt x="725" y="100"/>
                    </a:lnTo>
                    <a:lnTo>
                      <a:pt x="691" y="100"/>
                    </a:lnTo>
                    <a:lnTo>
                      <a:pt x="671" y="100"/>
                    </a:lnTo>
                    <a:lnTo>
                      <a:pt x="662" y="98"/>
                    </a:lnTo>
                    <a:lnTo>
                      <a:pt x="657" y="97"/>
                    </a:lnTo>
                    <a:lnTo>
                      <a:pt x="657" y="97"/>
                    </a:lnTo>
                    <a:lnTo>
                      <a:pt x="654" y="93"/>
                    </a:lnTo>
                    <a:lnTo>
                      <a:pt x="650" y="93"/>
                    </a:lnTo>
                    <a:lnTo>
                      <a:pt x="643" y="93"/>
                    </a:lnTo>
                    <a:lnTo>
                      <a:pt x="635" y="93"/>
                    </a:lnTo>
                    <a:lnTo>
                      <a:pt x="630" y="91"/>
                    </a:lnTo>
                    <a:lnTo>
                      <a:pt x="626" y="88"/>
                    </a:lnTo>
                    <a:lnTo>
                      <a:pt x="626" y="88"/>
                    </a:lnTo>
                    <a:lnTo>
                      <a:pt x="615" y="80"/>
                    </a:lnTo>
                    <a:lnTo>
                      <a:pt x="603" y="71"/>
                    </a:lnTo>
                    <a:lnTo>
                      <a:pt x="587" y="66"/>
                    </a:lnTo>
                    <a:lnTo>
                      <a:pt x="574" y="64"/>
                    </a:lnTo>
                    <a:lnTo>
                      <a:pt x="574" y="64"/>
                    </a:lnTo>
                    <a:lnTo>
                      <a:pt x="562" y="63"/>
                    </a:lnTo>
                    <a:lnTo>
                      <a:pt x="553" y="61"/>
                    </a:lnTo>
                    <a:lnTo>
                      <a:pt x="550" y="59"/>
                    </a:lnTo>
                    <a:lnTo>
                      <a:pt x="547" y="56"/>
                    </a:lnTo>
                    <a:lnTo>
                      <a:pt x="545" y="52"/>
                    </a:lnTo>
                    <a:lnTo>
                      <a:pt x="543" y="46"/>
                    </a:lnTo>
                    <a:lnTo>
                      <a:pt x="543" y="46"/>
                    </a:lnTo>
                    <a:lnTo>
                      <a:pt x="542" y="37"/>
                    </a:lnTo>
                    <a:lnTo>
                      <a:pt x="540" y="34"/>
                    </a:lnTo>
                    <a:lnTo>
                      <a:pt x="538" y="32"/>
                    </a:lnTo>
                    <a:lnTo>
                      <a:pt x="535" y="30"/>
                    </a:lnTo>
                    <a:lnTo>
                      <a:pt x="531" y="30"/>
                    </a:lnTo>
                    <a:lnTo>
                      <a:pt x="520" y="34"/>
                    </a:lnTo>
                    <a:lnTo>
                      <a:pt x="520" y="34"/>
                    </a:lnTo>
                    <a:lnTo>
                      <a:pt x="509" y="34"/>
                    </a:lnTo>
                    <a:lnTo>
                      <a:pt x="508" y="34"/>
                    </a:lnTo>
                    <a:lnTo>
                      <a:pt x="506" y="32"/>
                    </a:lnTo>
                    <a:lnTo>
                      <a:pt x="506" y="27"/>
                    </a:lnTo>
                    <a:lnTo>
                      <a:pt x="506" y="24"/>
                    </a:lnTo>
                    <a:lnTo>
                      <a:pt x="504" y="20"/>
                    </a:lnTo>
                    <a:lnTo>
                      <a:pt x="504" y="20"/>
                    </a:lnTo>
                    <a:lnTo>
                      <a:pt x="496" y="12"/>
                    </a:lnTo>
                    <a:lnTo>
                      <a:pt x="489" y="7"/>
                    </a:lnTo>
                    <a:lnTo>
                      <a:pt x="482" y="3"/>
                    </a:lnTo>
                    <a:lnTo>
                      <a:pt x="475" y="0"/>
                    </a:lnTo>
                    <a:lnTo>
                      <a:pt x="469" y="0"/>
                    </a:lnTo>
                    <a:lnTo>
                      <a:pt x="462" y="3"/>
                    </a:lnTo>
                    <a:lnTo>
                      <a:pt x="457" y="8"/>
                    </a:lnTo>
                    <a:lnTo>
                      <a:pt x="457" y="8"/>
                    </a:lnTo>
                    <a:lnTo>
                      <a:pt x="452" y="13"/>
                    </a:lnTo>
                    <a:lnTo>
                      <a:pt x="445" y="17"/>
                    </a:lnTo>
                    <a:lnTo>
                      <a:pt x="438" y="18"/>
                    </a:lnTo>
                    <a:lnTo>
                      <a:pt x="431" y="18"/>
                    </a:lnTo>
                    <a:lnTo>
                      <a:pt x="421" y="18"/>
                    </a:lnTo>
                    <a:lnTo>
                      <a:pt x="418" y="17"/>
                    </a:lnTo>
                    <a:lnTo>
                      <a:pt x="418" y="17"/>
                    </a:lnTo>
                    <a:lnTo>
                      <a:pt x="408" y="18"/>
                    </a:lnTo>
                    <a:lnTo>
                      <a:pt x="399" y="22"/>
                    </a:lnTo>
                    <a:lnTo>
                      <a:pt x="392" y="25"/>
                    </a:lnTo>
                    <a:lnTo>
                      <a:pt x="392" y="25"/>
                    </a:lnTo>
                    <a:lnTo>
                      <a:pt x="384" y="30"/>
                    </a:lnTo>
                    <a:lnTo>
                      <a:pt x="375" y="32"/>
                    </a:lnTo>
                    <a:lnTo>
                      <a:pt x="368" y="32"/>
                    </a:lnTo>
                    <a:lnTo>
                      <a:pt x="362" y="32"/>
                    </a:lnTo>
                    <a:lnTo>
                      <a:pt x="362" y="32"/>
                    </a:lnTo>
                    <a:lnTo>
                      <a:pt x="355" y="30"/>
                    </a:lnTo>
                    <a:lnTo>
                      <a:pt x="348" y="34"/>
                    </a:lnTo>
                    <a:lnTo>
                      <a:pt x="341" y="41"/>
                    </a:lnTo>
                    <a:lnTo>
                      <a:pt x="335" y="51"/>
                    </a:lnTo>
                    <a:lnTo>
                      <a:pt x="335" y="51"/>
                    </a:lnTo>
                    <a:lnTo>
                      <a:pt x="326" y="64"/>
                    </a:lnTo>
                    <a:lnTo>
                      <a:pt x="319" y="74"/>
                    </a:lnTo>
                    <a:lnTo>
                      <a:pt x="314" y="80"/>
                    </a:lnTo>
                    <a:lnTo>
                      <a:pt x="309" y="81"/>
                    </a:lnTo>
                    <a:lnTo>
                      <a:pt x="302" y="83"/>
                    </a:lnTo>
                    <a:lnTo>
                      <a:pt x="294" y="83"/>
                    </a:lnTo>
                    <a:lnTo>
                      <a:pt x="294" y="83"/>
                    </a:lnTo>
                    <a:lnTo>
                      <a:pt x="273" y="81"/>
                    </a:lnTo>
                    <a:lnTo>
                      <a:pt x="263" y="81"/>
                    </a:lnTo>
                    <a:lnTo>
                      <a:pt x="253" y="81"/>
                    </a:lnTo>
                    <a:lnTo>
                      <a:pt x="246" y="83"/>
                    </a:lnTo>
                    <a:lnTo>
                      <a:pt x="240" y="88"/>
                    </a:lnTo>
                    <a:lnTo>
                      <a:pt x="240" y="91"/>
                    </a:lnTo>
                    <a:lnTo>
                      <a:pt x="240" y="95"/>
                    </a:lnTo>
                    <a:lnTo>
                      <a:pt x="240" y="100"/>
                    </a:lnTo>
                    <a:lnTo>
                      <a:pt x="243" y="105"/>
                    </a:lnTo>
                    <a:lnTo>
                      <a:pt x="243" y="105"/>
                    </a:lnTo>
                    <a:lnTo>
                      <a:pt x="255" y="125"/>
                    </a:lnTo>
                    <a:lnTo>
                      <a:pt x="263" y="146"/>
                    </a:lnTo>
                    <a:lnTo>
                      <a:pt x="270" y="161"/>
                    </a:lnTo>
                    <a:lnTo>
                      <a:pt x="272" y="168"/>
                    </a:lnTo>
                    <a:lnTo>
                      <a:pt x="272" y="173"/>
                    </a:lnTo>
                    <a:lnTo>
                      <a:pt x="272" y="173"/>
                    </a:lnTo>
                    <a:lnTo>
                      <a:pt x="272" y="178"/>
                    </a:lnTo>
                    <a:lnTo>
                      <a:pt x="272" y="181"/>
                    </a:lnTo>
                    <a:lnTo>
                      <a:pt x="277" y="187"/>
                    </a:lnTo>
                    <a:lnTo>
                      <a:pt x="282" y="190"/>
                    </a:lnTo>
                    <a:lnTo>
                      <a:pt x="284" y="190"/>
                    </a:lnTo>
                    <a:lnTo>
                      <a:pt x="284" y="190"/>
                    </a:lnTo>
                    <a:lnTo>
                      <a:pt x="287" y="193"/>
                    </a:lnTo>
                    <a:lnTo>
                      <a:pt x="289" y="197"/>
                    </a:lnTo>
                    <a:lnTo>
                      <a:pt x="290" y="203"/>
                    </a:lnTo>
                    <a:lnTo>
                      <a:pt x="290" y="203"/>
                    </a:lnTo>
                    <a:lnTo>
                      <a:pt x="290" y="212"/>
                    </a:lnTo>
                    <a:lnTo>
                      <a:pt x="292" y="220"/>
                    </a:lnTo>
                    <a:lnTo>
                      <a:pt x="296" y="229"/>
                    </a:lnTo>
                    <a:lnTo>
                      <a:pt x="299" y="234"/>
                    </a:lnTo>
                    <a:lnTo>
                      <a:pt x="299" y="234"/>
                    </a:lnTo>
                    <a:lnTo>
                      <a:pt x="302" y="239"/>
                    </a:lnTo>
                    <a:lnTo>
                      <a:pt x="304" y="243"/>
                    </a:lnTo>
                    <a:lnTo>
                      <a:pt x="304" y="248"/>
                    </a:lnTo>
                    <a:lnTo>
                      <a:pt x="302" y="251"/>
                    </a:lnTo>
                    <a:lnTo>
                      <a:pt x="299" y="253"/>
                    </a:lnTo>
                    <a:lnTo>
                      <a:pt x="294" y="253"/>
                    </a:lnTo>
                    <a:lnTo>
                      <a:pt x="287" y="251"/>
                    </a:lnTo>
                    <a:lnTo>
                      <a:pt x="287" y="251"/>
                    </a:lnTo>
                    <a:lnTo>
                      <a:pt x="270" y="244"/>
                    </a:lnTo>
                    <a:lnTo>
                      <a:pt x="258" y="237"/>
                    </a:lnTo>
                    <a:lnTo>
                      <a:pt x="255" y="234"/>
                    </a:lnTo>
                    <a:lnTo>
                      <a:pt x="253" y="231"/>
                    </a:lnTo>
                    <a:lnTo>
                      <a:pt x="253" y="226"/>
                    </a:lnTo>
                    <a:lnTo>
                      <a:pt x="255" y="219"/>
                    </a:lnTo>
                    <a:lnTo>
                      <a:pt x="255" y="219"/>
                    </a:lnTo>
                    <a:lnTo>
                      <a:pt x="257" y="214"/>
                    </a:lnTo>
                    <a:lnTo>
                      <a:pt x="257" y="209"/>
                    </a:lnTo>
                    <a:lnTo>
                      <a:pt x="255" y="205"/>
                    </a:lnTo>
                    <a:lnTo>
                      <a:pt x="251" y="203"/>
                    </a:lnTo>
                    <a:lnTo>
                      <a:pt x="246" y="202"/>
                    </a:lnTo>
                    <a:lnTo>
                      <a:pt x="243" y="200"/>
                    </a:lnTo>
                    <a:lnTo>
                      <a:pt x="243" y="200"/>
                    </a:lnTo>
                    <a:lnTo>
                      <a:pt x="238" y="200"/>
                    </a:lnTo>
                    <a:lnTo>
                      <a:pt x="228" y="198"/>
                    </a:lnTo>
                    <a:lnTo>
                      <a:pt x="223" y="200"/>
                    </a:lnTo>
                    <a:lnTo>
                      <a:pt x="217" y="200"/>
                    </a:lnTo>
                    <a:lnTo>
                      <a:pt x="214" y="203"/>
                    </a:lnTo>
                    <a:lnTo>
                      <a:pt x="212" y="207"/>
                    </a:lnTo>
                    <a:lnTo>
                      <a:pt x="212" y="207"/>
                    </a:lnTo>
                    <a:lnTo>
                      <a:pt x="211" y="210"/>
                    </a:lnTo>
                    <a:lnTo>
                      <a:pt x="209" y="212"/>
                    </a:lnTo>
                    <a:lnTo>
                      <a:pt x="206" y="214"/>
                    </a:lnTo>
                    <a:lnTo>
                      <a:pt x="201" y="212"/>
                    </a:lnTo>
                    <a:lnTo>
                      <a:pt x="194" y="210"/>
                    </a:lnTo>
                    <a:lnTo>
                      <a:pt x="190" y="209"/>
                    </a:lnTo>
                    <a:lnTo>
                      <a:pt x="190" y="209"/>
                    </a:lnTo>
                    <a:lnTo>
                      <a:pt x="180" y="209"/>
                    </a:lnTo>
                    <a:lnTo>
                      <a:pt x="161" y="210"/>
                    </a:lnTo>
                    <a:lnTo>
                      <a:pt x="153" y="212"/>
                    </a:lnTo>
                    <a:lnTo>
                      <a:pt x="146" y="215"/>
                    </a:lnTo>
                    <a:lnTo>
                      <a:pt x="145" y="217"/>
                    </a:lnTo>
                    <a:lnTo>
                      <a:pt x="145" y="220"/>
                    </a:lnTo>
                    <a:lnTo>
                      <a:pt x="146" y="226"/>
                    </a:lnTo>
                    <a:lnTo>
                      <a:pt x="150" y="229"/>
                    </a:lnTo>
                    <a:lnTo>
                      <a:pt x="150" y="229"/>
                    </a:lnTo>
                    <a:lnTo>
                      <a:pt x="158" y="239"/>
                    </a:lnTo>
                    <a:lnTo>
                      <a:pt x="163" y="246"/>
                    </a:lnTo>
                    <a:lnTo>
                      <a:pt x="168" y="259"/>
                    </a:lnTo>
                    <a:lnTo>
                      <a:pt x="168" y="266"/>
                    </a:lnTo>
                    <a:lnTo>
                      <a:pt x="168" y="270"/>
                    </a:lnTo>
                    <a:lnTo>
                      <a:pt x="168" y="270"/>
                    </a:lnTo>
                    <a:lnTo>
                      <a:pt x="168" y="273"/>
                    </a:lnTo>
                    <a:lnTo>
                      <a:pt x="167" y="283"/>
                    </a:lnTo>
                    <a:lnTo>
                      <a:pt x="168" y="295"/>
                    </a:lnTo>
                    <a:lnTo>
                      <a:pt x="172" y="299"/>
                    </a:lnTo>
                    <a:lnTo>
                      <a:pt x="175" y="302"/>
                    </a:lnTo>
                    <a:lnTo>
                      <a:pt x="175" y="302"/>
                    </a:lnTo>
                    <a:lnTo>
                      <a:pt x="185" y="307"/>
                    </a:lnTo>
                    <a:lnTo>
                      <a:pt x="195" y="310"/>
                    </a:lnTo>
                    <a:lnTo>
                      <a:pt x="207" y="314"/>
                    </a:lnTo>
                    <a:lnTo>
                      <a:pt x="214" y="314"/>
                    </a:lnTo>
                    <a:lnTo>
                      <a:pt x="214" y="314"/>
                    </a:lnTo>
                    <a:lnTo>
                      <a:pt x="221" y="316"/>
                    </a:lnTo>
                    <a:lnTo>
                      <a:pt x="226" y="317"/>
                    </a:lnTo>
                    <a:lnTo>
                      <a:pt x="236" y="324"/>
                    </a:lnTo>
                    <a:lnTo>
                      <a:pt x="236" y="324"/>
                    </a:lnTo>
                    <a:lnTo>
                      <a:pt x="243" y="326"/>
                    </a:lnTo>
                    <a:lnTo>
                      <a:pt x="248" y="327"/>
                    </a:lnTo>
                    <a:lnTo>
                      <a:pt x="253" y="326"/>
                    </a:lnTo>
                    <a:lnTo>
                      <a:pt x="257" y="324"/>
                    </a:lnTo>
                    <a:lnTo>
                      <a:pt x="257" y="324"/>
                    </a:lnTo>
                    <a:lnTo>
                      <a:pt x="265" y="321"/>
                    </a:lnTo>
                    <a:lnTo>
                      <a:pt x="280" y="319"/>
                    </a:lnTo>
                    <a:lnTo>
                      <a:pt x="287" y="319"/>
                    </a:lnTo>
                    <a:lnTo>
                      <a:pt x="292" y="321"/>
                    </a:lnTo>
                    <a:lnTo>
                      <a:pt x="292" y="322"/>
                    </a:lnTo>
                    <a:lnTo>
                      <a:pt x="294" y="324"/>
                    </a:lnTo>
                    <a:lnTo>
                      <a:pt x="290" y="331"/>
                    </a:lnTo>
                    <a:lnTo>
                      <a:pt x="290" y="331"/>
                    </a:lnTo>
                    <a:lnTo>
                      <a:pt x="284" y="343"/>
                    </a:lnTo>
                    <a:lnTo>
                      <a:pt x="280" y="353"/>
                    </a:lnTo>
                    <a:lnTo>
                      <a:pt x="279" y="358"/>
                    </a:lnTo>
                    <a:lnTo>
                      <a:pt x="279" y="360"/>
                    </a:lnTo>
                    <a:lnTo>
                      <a:pt x="279" y="360"/>
                    </a:lnTo>
                    <a:lnTo>
                      <a:pt x="279" y="365"/>
                    </a:lnTo>
                    <a:lnTo>
                      <a:pt x="277" y="375"/>
                    </a:lnTo>
                    <a:lnTo>
                      <a:pt x="273" y="380"/>
                    </a:lnTo>
                    <a:lnTo>
                      <a:pt x="270" y="385"/>
                    </a:lnTo>
                    <a:lnTo>
                      <a:pt x="265" y="388"/>
                    </a:lnTo>
                    <a:lnTo>
                      <a:pt x="260" y="390"/>
                    </a:lnTo>
                    <a:lnTo>
                      <a:pt x="260" y="390"/>
                    </a:lnTo>
                    <a:lnTo>
                      <a:pt x="253" y="390"/>
                    </a:lnTo>
                    <a:lnTo>
                      <a:pt x="248" y="388"/>
                    </a:lnTo>
                    <a:lnTo>
                      <a:pt x="241" y="385"/>
                    </a:lnTo>
                    <a:lnTo>
                      <a:pt x="234" y="383"/>
                    </a:lnTo>
                    <a:lnTo>
                      <a:pt x="231" y="385"/>
                    </a:lnTo>
                    <a:lnTo>
                      <a:pt x="228" y="387"/>
                    </a:lnTo>
                    <a:lnTo>
                      <a:pt x="228" y="387"/>
                    </a:lnTo>
                    <a:lnTo>
                      <a:pt x="219" y="392"/>
                    </a:lnTo>
                    <a:lnTo>
                      <a:pt x="212" y="395"/>
                    </a:lnTo>
                    <a:lnTo>
                      <a:pt x="211" y="395"/>
                    </a:lnTo>
                    <a:lnTo>
                      <a:pt x="207" y="395"/>
                    </a:lnTo>
                    <a:lnTo>
                      <a:pt x="204" y="390"/>
                    </a:lnTo>
                    <a:lnTo>
                      <a:pt x="204" y="390"/>
                    </a:lnTo>
                    <a:lnTo>
                      <a:pt x="197" y="382"/>
                    </a:lnTo>
                    <a:lnTo>
                      <a:pt x="192" y="378"/>
                    </a:lnTo>
                    <a:lnTo>
                      <a:pt x="189" y="377"/>
                    </a:lnTo>
                    <a:lnTo>
                      <a:pt x="184" y="377"/>
                    </a:lnTo>
                    <a:lnTo>
                      <a:pt x="178" y="377"/>
                    </a:lnTo>
                    <a:lnTo>
                      <a:pt x="173" y="380"/>
                    </a:lnTo>
                    <a:lnTo>
                      <a:pt x="168" y="383"/>
                    </a:lnTo>
                    <a:lnTo>
                      <a:pt x="168" y="383"/>
                    </a:lnTo>
                    <a:lnTo>
                      <a:pt x="150" y="407"/>
                    </a:lnTo>
                    <a:lnTo>
                      <a:pt x="138" y="417"/>
                    </a:lnTo>
                    <a:lnTo>
                      <a:pt x="122" y="428"/>
                    </a:lnTo>
                    <a:lnTo>
                      <a:pt x="122" y="428"/>
                    </a:lnTo>
                    <a:lnTo>
                      <a:pt x="114" y="434"/>
                    </a:lnTo>
                    <a:lnTo>
                      <a:pt x="109" y="443"/>
                    </a:lnTo>
                    <a:lnTo>
                      <a:pt x="105" y="451"/>
                    </a:lnTo>
                    <a:lnTo>
                      <a:pt x="105" y="461"/>
                    </a:lnTo>
                    <a:lnTo>
                      <a:pt x="105" y="468"/>
                    </a:lnTo>
                    <a:lnTo>
                      <a:pt x="107" y="477"/>
                    </a:lnTo>
                    <a:lnTo>
                      <a:pt x="109" y="482"/>
                    </a:lnTo>
                    <a:lnTo>
                      <a:pt x="111" y="484"/>
                    </a:lnTo>
                    <a:lnTo>
                      <a:pt x="111" y="484"/>
                    </a:lnTo>
                    <a:lnTo>
                      <a:pt x="119" y="484"/>
                    </a:lnTo>
                    <a:lnTo>
                      <a:pt x="126" y="484"/>
                    </a:lnTo>
                    <a:lnTo>
                      <a:pt x="128" y="484"/>
                    </a:lnTo>
                    <a:lnTo>
                      <a:pt x="128" y="487"/>
                    </a:lnTo>
                    <a:lnTo>
                      <a:pt x="124" y="490"/>
                    </a:lnTo>
                    <a:lnTo>
                      <a:pt x="117" y="497"/>
                    </a:lnTo>
                    <a:lnTo>
                      <a:pt x="117" y="497"/>
                    </a:lnTo>
                    <a:lnTo>
                      <a:pt x="105" y="509"/>
                    </a:lnTo>
                    <a:lnTo>
                      <a:pt x="102" y="514"/>
                    </a:lnTo>
                    <a:lnTo>
                      <a:pt x="104" y="517"/>
                    </a:lnTo>
                    <a:lnTo>
                      <a:pt x="109" y="523"/>
                    </a:lnTo>
                    <a:lnTo>
                      <a:pt x="109" y="523"/>
                    </a:lnTo>
                    <a:lnTo>
                      <a:pt x="117" y="536"/>
                    </a:lnTo>
                    <a:lnTo>
                      <a:pt x="119" y="540"/>
                    </a:lnTo>
                    <a:lnTo>
                      <a:pt x="119" y="545"/>
                    </a:lnTo>
                    <a:lnTo>
                      <a:pt x="119" y="545"/>
                    </a:lnTo>
                    <a:lnTo>
                      <a:pt x="121" y="551"/>
                    </a:lnTo>
                    <a:lnTo>
                      <a:pt x="124" y="562"/>
                    </a:lnTo>
                    <a:lnTo>
                      <a:pt x="128" y="565"/>
                    </a:lnTo>
                    <a:lnTo>
                      <a:pt x="131" y="568"/>
                    </a:lnTo>
                    <a:lnTo>
                      <a:pt x="136" y="570"/>
                    </a:lnTo>
                    <a:lnTo>
                      <a:pt x="143" y="570"/>
                    </a:lnTo>
                    <a:lnTo>
                      <a:pt x="143" y="570"/>
                    </a:lnTo>
                    <a:lnTo>
                      <a:pt x="156" y="565"/>
                    </a:lnTo>
                    <a:lnTo>
                      <a:pt x="170" y="560"/>
                    </a:lnTo>
                    <a:lnTo>
                      <a:pt x="175" y="558"/>
                    </a:lnTo>
                    <a:lnTo>
                      <a:pt x="180" y="558"/>
                    </a:lnTo>
                    <a:lnTo>
                      <a:pt x="182" y="560"/>
                    </a:lnTo>
                    <a:lnTo>
                      <a:pt x="184" y="563"/>
                    </a:lnTo>
                    <a:lnTo>
                      <a:pt x="184" y="563"/>
                    </a:lnTo>
                    <a:lnTo>
                      <a:pt x="182" y="575"/>
                    </a:lnTo>
                    <a:lnTo>
                      <a:pt x="178" y="585"/>
                    </a:lnTo>
                    <a:lnTo>
                      <a:pt x="178" y="592"/>
                    </a:lnTo>
                    <a:lnTo>
                      <a:pt x="180" y="596"/>
                    </a:lnTo>
                    <a:lnTo>
                      <a:pt x="182" y="597"/>
                    </a:lnTo>
                    <a:lnTo>
                      <a:pt x="182" y="597"/>
                    </a:lnTo>
                    <a:lnTo>
                      <a:pt x="187" y="599"/>
                    </a:lnTo>
                    <a:lnTo>
                      <a:pt x="187" y="599"/>
                    </a:lnTo>
                    <a:lnTo>
                      <a:pt x="187" y="601"/>
                    </a:lnTo>
                    <a:lnTo>
                      <a:pt x="184" y="602"/>
                    </a:lnTo>
                    <a:lnTo>
                      <a:pt x="173" y="602"/>
                    </a:lnTo>
                    <a:lnTo>
                      <a:pt x="173" y="602"/>
                    </a:lnTo>
                    <a:lnTo>
                      <a:pt x="165" y="604"/>
                    </a:lnTo>
                    <a:lnTo>
                      <a:pt x="165" y="606"/>
                    </a:lnTo>
                    <a:lnTo>
                      <a:pt x="165" y="607"/>
                    </a:lnTo>
                    <a:lnTo>
                      <a:pt x="167" y="611"/>
                    </a:lnTo>
                    <a:lnTo>
                      <a:pt x="168" y="614"/>
                    </a:lnTo>
                    <a:lnTo>
                      <a:pt x="168" y="614"/>
                    </a:lnTo>
                    <a:lnTo>
                      <a:pt x="167" y="619"/>
                    </a:lnTo>
                    <a:lnTo>
                      <a:pt x="165" y="630"/>
                    </a:lnTo>
                    <a:lnTo>
                      <a:pt x="161" y="636"/>
                    </a:lnTo>
                    <a:lnTo>
                      <a:pt x="158" y="640"/>
                    </a:lnTo>
                    <a:lnTo>
                      <a:pt x="155" y="641"/>
                    </a:lnTo>
                    <a:lnTo>
                      <a:pt x="155" y="641"/>
                    </a:lnTo>
                    <a:lnTo>
                      <a:pt x="150" y="643"/>
                    </a:lnTo>
                    <a:lnTo>
                      <a:pt x="150" y="643"/>
                    </a:lnTo>
                    <a:lnTo>
                      <a:pt x="150" y="645"/>
                    </a:lnTo>
                    <a:lnTo>
                      <a:pt x="155" y="646"/>
                    </a:lnTo>
                    <a:lnTo>
                      <a:pt x="167" y="648"/>
                    </a:lnTo>
                    <a:lnTo>
                      <a:pt x="167" y="648"/>
                    </a:lnTo>
                    <a:lnTo>
                      <a:pt x="175" y="646"/>
                    </a:lnTo>
                    <a:lnTo>
                      <a:pt x="178" y="643"/>
                    </a:lnTo>
                    <a:lnTo>
                      <a:pt x="180" y="640"/>
                    </a:lnTo>
                    <a:lnTo>
                      <a:pt x="185" y="640"/>
                    </a:lnTo>
                    <a:lnTo>
                      <a:pt x="185" y="640"/>
                    </a:lnTo>
                    <a:lnTo>
                      <a:pt x="206" y="640"/>
                    </a:lnTo>
                    <a:lnTo>
                      <a:pt x="212" y="641"/>
                    </a:lnTo>
                    <a:lnTo>
                      <a:pt x="216" y="643"/>
                    </a:lnTo>
                    <a:lnTo>
                      <a:pt x="216" y="645"/>
                    </a:lnTo>
                    <a:lnTo>
                      <a:pt x="216" y="645"/>
                    </a:lnTo>
                    <a:lnTo>
                      <a:pt x="214" y="650"/>
                    </a:lnTo>
                    <a:lnTo>
                      <a:pt x="214" y="652"/>
                    </a:lnTo>
                    <a:lnTo>
                      <a:pt x="217" y="653"/>
                    </a:lnTo>
                    <a:lnTo>
                      <a:pt x="223" y="653"/>
                    </a:lnTo>
                    <a:lnTo>
                      <a:pt x="223" y="653"/>
                    </a:lnTo>
                    <a:lnTo>
                      <a:pt x="229" y="652"/>
                    </a:lnTo>
                    <a:lnTo>
                      <a:pt x="234" y="650"/>
                    </a:lnTo>
                    <a:lnTo>
                      <a:pt x="236" y="650"/>
                    </a:lnTo>
                    <a:lnTo>
                      <a:pt x="238" y="652"/>
                    </a:lnTo>
                    <a:lnTo>
                      <a:pt x="238" y="657"/>
                    </a:lnTo>
                    <a:lnTo>
                      <a:pt x="236" y="662"/>
                    </a:lnTo>
                    <a:lnTo>
                      <a:pt x="236" y="662"/>
                    </a:lnTo>
                    <a:lnTo>
                      <a:pt x="236" y="670"/>
                    </a:lnTo>
                    <a:lnTo>
                      <a:pt x="236" y="675"/>
                    </a:lnTo>
                    <a:lnTo>
                      <a:pt x="238" y="680"/>
                    </a:lnTo>
                    <a:lnTo>
                      <a:pt x="240" y="682"/>
                    </a:lnTo>
                    <a:lnTo>
                      <a:pt x="243" y="684"/>
                    </a:lnTo>
                    <a:lnTo>
                      <a:pt x="246" y="684"/>
                    </a:lnTo>
                    <a:lnTo>
                      <a:pt x="248" y="682"/>
                    </a:lnTo>
                    <a:lnTo>
                      <a:pt x="250" y="677"/>
                    </a:lnTo>
                    <a:lnTo>
                      <a:pt x="250" y="677"/>
                    </a:lnTo>
                    <a:lnTo>
                      <a:pt x="251" y="669"/>
                    </a:lnTo>
                    <a:lnTo>
                      <a:pt x="257" y="663"/>
                    </a:lnTo>
                    <a:lnTo>
                      <a:pt x="258" y="663"/>
                    </a:lnTo>
                    <a:lnTo>
                      <a:pt x="262" y="663"/>
                    </a:lnTo>
                    <a:lnTo>
                      <a:pt x="263" y="665"/>
                    </a:lnTo>
                    <a:lnTo>
                      <a:pt x="265" y="667"/>
                    </a:lnTo>
                    <a:lnTo>
                      <a:pt x="265" y="667"/>
                    </a:lnTo>
                    <a:lnTo>
                      <a:pt x="267" y="674"/>
                    </a:lnTo>
                    <a:lnTo>
                      <a:pt x="268" y="675"/>
                    </a:lnTo>
                    <a:lnTo>
                      <a:pt x="272" y="675"/>
                    </a:lnTo>
                    <a:lnTo>
                      <a:pt x="277" y="674"/>
                    </a:lnTo>
                    <a:lnTo>
                      <a:pt x="277" y="674"/>
                    </a:lnTo>
                    <a:lnTo>
                      <a:pt x="294" y="662"/>
                    </a:lnTo>
                    <a:lnTo>
                      <a:pt x="297" y="660"/>
                    </a:lnTo>
                    <a:lnTo>
                      <a:pt x="299" y="660"/>
                    </a:lnTo>
                    <a:lnTo>
                      <a:pt x="299" y="663"/>
                    </a:lnTo>
                    <a:lnTo>
                      <a:pt x="297" y="667"/>
                    </a:lnTo>
                    <a:lnTo>
                      <a:pt x="297" y="667"/>
                    </a:lnTo>
                    <a:lnTo>
                      <a:pt x="292" y="677"/>
                    </a:lnTo>
                    <a:lnTo>
                      <a:pt x="287" y="684"/>
                    </a:lnTo>
                    <a:lnTo>
                      <a:pt x="280" y="691"/>
                    </a:lnTo>
                    <a:lnTo>
                      <a:pt x="280" y="691"/>
                    </a:lnTo>
                    <a:lnTo>
                      <a:pt x="272" y="706"/>
                    </a:lnTo>
                    <a:lnTo>
                      <a:pt x="265" y="723"/>
                    </a:lnTo>
                    <a:lnTo>
                      <a:pt x="265" y="723"/>
                    </a:lnTo>
                    <a:lnTo>
                      <a:pt x="260" y="730"/>
                    </a:lnTo>
                    <a:lnTo>
                      <a:pt x="257" y="733"/>
                    </a:lnTo>
                    <a:lnTo>
                      <a:pt x="251" y="736"/>
                    </a:lnTo>
                    <a:lnTo>
                      <a:pt x="245" y="736"/>
                    </a:lnTo>
                    <a:lnTo>
                      <a:pt x="245" y="736"/>
                    </a:lnTo>
                    <a:lnTo>
                      <a:pt x="238" y="738"/>
                    </a:lnTo>
                    <a:lnTo>
                      <a:pt x="233" y="738"/>
                    </a:lnTo>
                    <a:lnTo>
                      <a:pt x="229" y="742"/>
                    </a:lnTo>
                    <a:lnTo>
                      <a:pt x="228" y="747"/>
                    </a:lnTo>
                    <a:lnTo>
                      <a:pt x="228" y="747"/>
                    </a:lnTo>
                    <a:lnTo>
                      <a:pt x="226" y="753"/>
                    </a:lnTo>
                    <a:lnTo>
                      <a:pt x="226" y="759"/>
                    </a:lnTo>
                    <a:lnTo>
                      <a:pt x="224" y="762"/>
                    </a:lnTo>
                    <a:lnTo>
                      <a:pt x="221" y="762"/>
                    </a:lnTo>
                    <a:lnTo>
                      <a:pt x="217" y="764"/>
                    </a:lnTo>
                    <a:lnTo>
                      <a:pt x="212" y="762"/>
                    </a:lnTo>
                    <a:lnTo>
                      <a:pt x="212" y="762"/>
                    </a:lnTo>
                    <a:lnTo>
                      <a:pt x="206" y="762"/>
                    </a:lnTo>
                    <a:lnTo>
                      <a:pt x="197" y="762"/>
                    </a:lnTo>
                    <a:lnTo>
                      <a:pt x="180" y="767"/>
                    </a:lnTo>
                    <a:lnTo>
                      <a:pt x="167" y="775"/>
                    </a:lnTo>
                    <a:lnTo>
                      <a:pt x="161" y="779"/>
                    </a:lnTo>
                    <a:lnTo>
                      <a:pt x="160" y="782"/>
                    </a:lnTo>
                    <a:lnTo>
                      <a:pt x="160" y="782"/>
                    </a:lnTo>
                    <a:lnTo>
                      <a:pt x="158" y="786"/>
                    </a:lnTo>
                    <a:lnTo>
                      <a:pt x="155" y="789"/>
                    </a:lnTo>
                    <a:lnTo>
                      <a:pt x="150" y="789"/>
                    </a:lnTo>
                    <a:lnTo>
                      <a:pt x="143" y="787"/>
                    </a:lnTo>
                    <a:lnTo>
                      <a:pt x="143" y="787"/>
                    </a:lnTo>
                    <a:lnTo>
                      <a:pt x="139" y="786"/>
                    </a:lnTo>
                    <a:lnTo>
                      <a:pt x="134" y="784"/>
                    </a:lnTo>
                    <a:lnTo>
                      <a:pt x="122" y="784"/>
                    </a:lnTo>
                    <a:lnTo>
                      <a:pt x="109" y="787"/>
                    </a:lnTo>
                    <a:lnTo>
                      <a:pt x="95" y="792"/>
                    </a:lnTo>
                    <a:lnTo>
                      <a:pt x="95" y="792"/>
                    </a:lnTo>
                    <a:lnTo>
                      <a:pt x="83" y="801"/>
                    </a:lnTo>
                    <a:lnTo>
                      <a:pt x="73" y="809"/>
                    </a:lnTo>
                    <a:lnTo>
                      <a:pt x="61" y="813"/>
                    </a:lnTo>
                    <a:lnTo>
                      <a:pt x="56" y="815"/>
                    </a:lnTo>
                    <a:lnTo>
                      <a:pt x="51" y="813"/>
                    </a:lnTo>
                    <a:lnTo>
                      <a:pt x="51" y="813"/>
                    </a:lnTo>
                    <a:lnTo>
                      <a:pt x="44" y="811"/>
                    </a:lnTo>
                    <a:lnTo>
                      <a:pt x="36" y="811"/>
                    </a:lnTo>
                    <a:lnTo>
                      <a:pt x="19" y="813"/>
                    </a:lnTo>
                    <a:lnTo>
                      <a:pt x="12" y="815"/>
                    </a:lnTo>
                    <a:lnTo>
                      <a:pt x="5" y="818"/>
                    </a:lnTo>
                    <a:lnTo>
                      <a:pt x="2" y="820"/>
                    </a:lnTo>
                    <a:lnTo>
                      <a:pt x="0" y="825"/>
                    </a:lnTo>
                    <a:lnTo>
                      <a:pt x="0" y="825"/>
                    </a:lnTo>
                    <a:lnTo>
                      <a:pt x="0" y="831"/>
                    </a:lnTo>
                    <a:lnTo>
                      <a:pt x="4" y="835"/>
                    </a:lnTo>
                    <a:lnTo>
                      <a:pt x="5" y="835"/>
                    </a:lnTo>
                    <a:lnTo>
                      <a:pt x="9" y="835"/>
                    </a:lnTo>
                    <a:lnTo>
                      <a:pt x="19" y="833"/>
                    </a:lnTo>
                    <a:lnTo>
                      <a:pt x="19" y="833"/>
                    </a:lnTo>
                    <a:lnTo>
                      <a:pt x="24" y="831"/>
                    </a:lnTo>
                    <a:lnTo>
                      <a:pt x="27" y="830"/>
                    </a:lnTo>
                    <a:lnTo>
                      <a:pt x="34" y="833"/>
                    </a:lnTo>
                    <a:lnTo>
                      <a:pt x="39" y="835"/>
                    </a:lnTo>
                    <a:lnTo>
                      <a:pt x="43" y="837"/>
                    </a:lnTo>
                    <a:lnTo>
                      <a:pt x="46" y="837"/>
                    </a:lnTo>
                    <a:lnTo>
                      <a:pt x="46" y="837"/>
                    </a:lnTo>
                    <a:lnTo>
                      <a:pt x="65" y="830"/>
                    </a:lnTo>
                    <a:lnTo>
                      <a:pt x="77" y="826"/>
                    </a:lnTo>
                    <a:lnTo>
                      <a:pt x="89" y="825"/>
                    </a:lnTo>
                    <a:lnTo>
                      <a:pt x="89" y="825"/>
                    </a:lnTo>
                    <a:lnTo>
                      <a:pt x="97" y="821"/>
                    </a:lnTo>
                    <a:lnTo>
                      <a:pt x="104" y="818"/>
                    </a:lnTo>
                    <a:lnTo>
                      <a:pt x="111" y="815"/>
                    </a:lnTo>
                    <a:lnTo>
                      <a:pt x="116" y="813"/>
                    </a:lnTo>
                    <a:lnTo>
                      <a:pt x="116" y="813"/>
                    </a:lnTo>
                    <a:lnTo>
                      <a:pt x="122" y="815"/>
                    </a:lnTo>
                    <a:lnTo>
                      <a:pt x="129" y="818"/>
                    </a:lnTo>
                    <a:lnTo>
                      <a:pt x="134" y="820"/>
                    </a:lnTo>
                    <a:lnTo>
                      <a:pt x="138" y="820"/>
                    </a:lnTo>
                    <a:lnTo>
                      <a:pt x="143" y="818"/>
                    </a:lnTo>
                    <a:lnTo>
                      <a:pt x="143" y="818"/>
                    </a:lnTo>
                    <a:lnTo>
                      <a:pt x="150" y="815"/>
                    </a:lnTo>
                    <a:lnTo>
                      <a:pt x="158" y="811"/>
                    </a:lnTo>
                    <a:lnTo>
                      <a:pt x="165" y="811"/>
                    </a:lnTo>
                    <a:lnTo>
                      <a:pt x="168" y="813"/>
                    </a:lnTo>
                    <a:lnTo>
                      <a:pt x="172" y="816"/>
                    </a:lnTo>
                    <a:lnTo>
                      <a:pt x="172" y="816"/>
                    </a:lnTo>
                    <a:lnTo>
                      <a:pt x="173" y="818"/>
                    </a:lnTo>
                    <a:lnTo>
                      <a:pt x="177" y="818"/>
                    </a:lnTo>
                    <a:lnTo>
                      <a:pt x="182" y="815"/>
                    </a:lnTo>
                    <a:lnTo>
                      <a:pt x="189" y="808"/>
                    </a:lnTo>
                    <a:lnTo>
                      <a:pt x="192" y="806"/>
                    </a:lnTo>
                    <a:lnTo>
                      <a:pt x="197" y="804"/>
                    </a:lnTo>
                    <a:lnTo>
                      <a:pt x="197" y="804"/>
                    </a:lnTo>
                    <a:lnTo>
                      <a:pt x="202" y="804"/>
                    </a:lnTo>
                    <a:lnTo>
                      <a:pt x="207" y="806"/>
                    </a:lnTo>
                    <a:lnTo>
                      <a:pt x="214" y="811"/>
                    </a:lnTo>
                    <a:lnTo>
                      <a:pt x="217" y="813"/>
                    </a:lnTo>
                    <a:lnTo>
                      <a:pt x="221" y="813"/>
                    </a:lnTo>
                    <a:lnTo>
                      <a:pt x="224" y="813"/>
                    </a:lnTo>
                    <a:lnTo>
                      <a:pt x="228" y="809"/>
                    </a:lnTo>
                    <a:lnTo>
                      <a:pt x="228" y="809"/>
                    </a:lnTo>
                    <a:lnTo>
                      <a:pt x="229" y="804"/>
                    </a:lnTo>
                    <a:lnTo>
                      <a:pt x="229" y="799"/>
                    </a:lnTo>
                    <a:lnTo>
                      <a:pt x="228" y="787"/>
                    </a:lnTo>
                    <a:lnTo>
                      <a:pt x="229" y="781"/>
                    </a:lnTo>
                    <a:lnTo>
                      <a:pt x="231" y="777"/>
                    </a:lnTo>
                    <a:lnTo>
                      <a:pt x="234" y="775"/>
                    </a:lnTo>
                    <a:lnTo>
                      <a:pt x="243" y="774"/>
                    </a:lnTo>
                    <a:lnTo>
                      <a:pt x="243" y="774"/>
                    </a:lnTo>
                    <a:lnTo>
                      <a:pt x="260" y="775"/>
                    </a:lnTo>
                    <a:lnTo>
                      <a:pt x="273" y="774"/>
                    </a:lnTo>
                    <a:lnTo>
                      <a:pt x="284" y="770"/>
                    </a:lnTo>
                    <a:lnTo>
                      <a:pt x="292" y="765"/>
                    </a:lnTo>
                    <a:lnTo>
                      <a:pt x="292" y="765"/>
                    </a:lnTo>
                    <a:lnTo>
                      <a:pt x="316" y="752"/>
                    </a:lnTo>
                    <a:lnTo>
                      <a:pt x="357" y="730"/>
                    </a:lnTo>
                    <a:lnTo>
                      <a:pt x="375" y="718"/>
                    </a:lnTo>
                    <a:lnTo>
                      <a:pt x="391" y="704"/>
                    </a:lnTo>
                    <a:lnTo>
                      <a:pt x="396" y="699"/>
                    </a:lnTo>
                    <a:lnTo>
                      <a:pt x="399" y="694"/>
                    </a:lnTo>
                    <a:lnTo>
                      <a:pt x="401" y="691"/>
                    </a:lnTo>
                    <a:lnTo>
                      <a:pt x="399" y="686"/>
                    </a:lnTo>
                    <a:lnTo>
                      <a:pt x="399" y="686"/>
                    </a:lnTo>
                    <a:lnTo>
                      <a:pt x="394" y="679"/>
                    </a:lnTo>
                    <a:lnTo>
                      <a:pt x="391" y="674"/>
                    </a:lnTo>
                    <a:lnTo>
                      <a:pt x="389" y="669"/>
                    </a:lnTo>
                    <a:lnTo>
                      <a:pt x="389" y="663"/>
                    </a:lnTo>
                    <a:lnTo>
                      <a:pt x="391" y="660"/>
                    </a:lnTo>
                    <a:lnTo>
                      <a:pt x="392" y="657"/>
                    </a:lnTo>
                    <a:lnTo>
                      <a:pt x="399" y="653"/>
                    </a:lnTo>
                    <a:lnTo>
                      <a:pt x="399" y="653"/>
                    </a:lnTo>
                    <a:lnTo>
                      <a:pt x="408" y="650"/>
                    </a:lnTo>
                    <a:lnTo>
                      <a:pt x="418" y="645"/>
                    </a:lnTo>
                    <a:lnTo>
                      <a:pt x="428" y="638"/>
                    </a:lnTo>
                    <a:lnTo>
                      <a:pt x="433" y="635"/>
                    </a:lnTo>
                    <a:lnTo>
                      <a:pt x="436" y="630"/>
                    </a:lnTo>
                    <a:lnTo>
                      <a:pt x="436" y="630"/>
                    </a:lnTo>
                    <a:lnTo>
                      <a:pt x="445" y="614"/>
                    </a:lnTo>
                    <a:lnTo>
                      <a:pt x="452" y="606"/>
                    </a:lnTo>
                    <a:lnTo>
                      <a:pt x="458" y="596"/>
                    </a:lnTo>
                    <a:lnTo>
                      <a:pt x="467" y="587"/>
                    </a:lnTo>
                    <a:lnTo>
                      <a:pt x="477" y="580"/>
                    </a:lnTo>
                    <a:lnTo>
                      <a:pt x="489" y="575"/>
                    </a:lnTo>
                    <a:lnTo>
                      <a:pt x="496" y="573"/>
                    </a:lnTo>
                    <a:lnTo>
                      <a:pt x="501" y="575"/>
                    </a:lnTo>
                    <a:lnTo>
                      <a:pt x="501" y="575"/>
                    </a:lnTo>
                    <a:lnTo>
                      <a:pt x="513" y="577"/>
                    </a:lnTo>
                    <a:lnTo>
                      <a:pt x="520" y="579"/>
                    </a:lnTo>
                    <a:lnTo>
                      <a:pt x="523" y="582"/>
                    </a:lnTo>
                    <a:lnTo>
                      <a:pt x="525" y="585"/>
                    </a:lnTo>
                    <a:lnTo>
                      <a:pt x="525" y="587"/>
                    </a:lnTo>
                    <a:lnTo>
                      <a:pt x="521" y="590"/>
                    </a:lnTo>
                    <a:lnTo>
                      <a:pt x="516" y="590"/>
                    </a:lnTo>
                    <a:lnTo>
                      <a:pt x="511" y="590"/>
                    </a:lnTo>
                    <a:lnTo>
                      <a:pt x="511" y="590"/>
                    </a:lnTo>
                    <a:lnTo>
                      <a:pt x="504" y="589"/>
                    </a:lnTo>
                    <a:lnTo>
                      <a:pt x="497" y="590"/>
                    </a:lnTo>
                    <a:lnTo>
                      <a:pt x="491" y="592"/>
                    </a:lnTo>
                    <a:lnTo>
                      <a:pt x="484" y="597"/>
                    </a:lnTo>
                    <a:lnTo>
                      <a:pt x="479" y="602"/>
                    </a:lnTo>
                    <a:lnTo>
                      <a:pt x="474" y="609"/>
                    </a:lnTo>
                    <a:lnTo>
                      <a:pt x="469" y="616"/>
                    </a:lnTo>
                    <a:lnTo>
                      <a:pt x="465" y="624"/>
                    </a:lnTo>
                    <a:lnTo>
                      <a:pt x="465" y="624"/>
                    </a:lnTo>
                    <a:lnTo>
                      <a:pt x="462" y="640"/>
                    </a:lnTo>
                    <a:lnTo>
                      <a:pt x="457" y="650"/>
                    </a:lnTo>
                    <a:lnTo>
                      <a:pt x="455" y="655"/>
                    </a:lnTo>
                    <a:lnTo>
                      <a:pt x="457" y="655"/>
                    </a:lnTo>
                    <a:lnTo>
                      <a:pt x="460" y="655"/>
                    </a:lnTo>
                    <a:lnTo>
                      <a:pt x="460" y="655"/>
                    </a:lnTo>
                    <a:lnTo>
                      <a:pt x="467" y="657"/>
                    </a:lnTo>
                    <a:lnTo>
                      <a:pt x="469" y="658"/>
                    </a:lnTo>
                    <a:lnTo>
                      <a:pt x="469" y="660"/>
                    </a:lnTo>
                    <a:lnTo>
                      <a:pt x="469" y="662"/>
                    </a:lnTo>
                    <a:lnTo>
                      <a:pt x="460" y="665"/>
                    </a:lnTo>
                    <a:lnTo>
                      <a:pt x="460" y="665"/>
                    </a:lnTo>
                    <a:lnTo>
                      <a:pt x="452" y="669"/>
                    </a:lnTo>
                    <a:lnTo>
                      <a:pt x="447" y="674"/>
                    </a:lnTo>
                    <a:lnTo>
                      <a:pt x="447" y="675"/>
                    </a:lnTo>
                    <a:lnTo>
                      <a:pt x="447" y="679"/>
                    </a:lnTo>
                    <a:lnTo>
                      <a:pt x="450" y="680"/>
                    </a:lnTo>
                    <a:lnTo>
                      <a:pt x="453" y="682"/>
                    </a:lnTo>
                    <a:lnTo>
                      <a:pt x="453" y="682"/>
                    </a:lnTo>
                    <a:lnTo>
                      <a:pt x="458" y="682"/>
                    </a:lnTo>
                    <a:lnTo>
                      <a:pt x="465" y="682"/>
                    </a:lnTo>
                    <a:lnTo>
                      <a:pt x="480" y="679"/>
                    </a:lnTo>
                    <a:lnTo>
                      <a:pt x="492" y="674"/>
                    </a:lnTo>
                    <a:lnTo>
                      <a:pt x="499" y="667"/>
                    </a:lnTo>
                    <a:lnTo>
                      <a:pt x="499" y="667"/>
                    </a:lnTo>
                    <a:lnTo>
                      <a:pt x="503" y="662"/>
                    </a:lnTo>
                    <a:lnTo>
                      <a:pt x="506" y="653"/>
                    </a:lnTo>
                    <a:lnTo>
                      <a:pt x="509" y="650"/>
                    </a:lnTo>
                    <a:lnTo>
                      <a:pt x="513" y="648"/>
                    </a:lnTo>
                    <a:lnTo>
                      <a:pt x="518" y="645"/>
                    </a:lnTo>
                    <a:lnTo>
                      <a:pt x="523" y="645"/>
                    </a:lnTo>
                    <a:lnTo>
                      <a:pt x="523" y="645"/>
                    </a:lnTo>
                    <a:lnTo>
                      <a:pt x="530" y="646"/>
                    </a:lnTo>
                    <a:lnTo>
                      <a:pt x="535" y="648"/>
                    </a:lnTo>
                    <a:lnTo>
                      <a:pt x="545" y="653"/>
                    </a:lnTo>
                    <a:lnTo>
                      <a:pt x="550" y="653"/>
                    </a:lnTo>
                    <a:lnTo>
                      <a:pt x="553" y="655"/>
                    </a:lnTo>
                    <a:lnTo>
                      <a:pt x="557" y="653"/>
                    </a:lnTo>
                    <a:lnTo>
                      <a:pt x="560" y="650"/>
                    </a:lnTo>
                    <a:lnTo>
                      <a:pt x="560" y="650"/>
                    </a:lnTo>
                    <a:lnTo>
                      <a:pt x="562" y="645"/>
                    </a:lnTo>
                    <a:lnTo>
                      <a:pt x="564" y="638"/>
                    </a:lnTo>
                    <a:lnTo>
                      <a:pt x="564" y="623"/>
                    </a:lnTo>
                    <a:lnTo>
                      <a:pt x="564" y="616"/>
                    </a:lnTo>
                    <a:lnTo>
                      <a:pt x="564" y="609"/>
                    </a:lnTo>
                    <a:lnTo>
                      <a:pt x="567" y="604"/>
                    </a:lnTo>
                    <a:lnTo>
                      <a:pt x="570" y="602"/>
                    </a:lnTo>
                    <a:lnTo>
                      <a:pt x="570" y="602"/>
                    </a:lnTo>
                    <a:lnTo>
                      <a:pt x="584" y="602"/>
                    </a:lnTo>
                    <a:lnTo>
                      <a:pt x="601" y="601"/>
                    </a:lnTo>
                    <a:lnTo>
                      <a:pt x="608" y="602"/>
                    </a:lnTo>
                    <a:lnTo>
                      <a:pt x="613" y="604"/>
                    </a:lnTo>
                    <a:lnTo>
                      <a:pt x="615" y="607"/>
                    </a:lnTo>
                    <a:lnTo>
                      <a:pt x="613" y="613"/>
                    </a:lnTo>
                    <a:lnTo>
                      <a:pt x="613" y="613"/>
                    </a:lnTo>
                    <a:lnTo>
                      <a:pt x="598" y="631"/>
                    </a:lnTo>
                    <a:lnTo>
                      <a:pt x="579" y="653"/>
                    </a:lnTo>
                    <a:lnTo>
                      <a:pt x="564" y="669"/>
                    </a:lnTo>
                    <a:lnTo>
                      <a:pt x="562" y="672"/>
                    </a:lnTo>
                    <a:lnTo>
                      <a:pt x="567" y="670"/>
                    </a:lnTo>
                    <a:lnTo>
                      <a:pt x="567" y="670"/>
                    </a:lnTo>
                    <a:lnTo>
                      <a:pt x="581" y="660"/>
                    </a:lnTo>
                    <a:lnTo>
                      <a:pt x="594" y="648"/>
                    </a:lnTo>
                    <a:lnTo>
                      <a:pt x="604" y="640"/>
                    </a:lnTo>
                    <a:lnTo>
                      <a:pt x="609" y="638"/>
                    </a:lnTo>
                    <a:lnTo>
                      <a:pt x="615" y="640"/>
                    </a:lnTo>
                    <a:lnTo>
                      <a:pt x="615" y="640"/>
                    </a:lnTo>
                    <a:lnTo>
                      <a:pt x="618" y="641"/>
                    </a:lnTo>
                    <a:lnTo>
                      <a:pt x="620" y="640"/>
                    </a:lnTo>
                    <a:lnTo>
                      <a:pt x="623" y="638"/>
                    </a:lnTo>
                    <a:lnTo>
                      <a:pt x="628" y="636"/>
                    </a:lnTo>
                    <a:lnTo>
                      <a:pt x="632" y="636"/>
                    </a:lnTo>
                    <a:lnTo>
                      <a:pt x="635" y="636"/>
                    </a:lnTo>
                    <a:lnTo>
                      <a:pt x="635" y="636"/>
                    </a:lnTo>
                    <a:lnTo>
                      <a:pt x="664" y="648"/>
                    </a:lnTo>
                    <a:lnTo>
                      <a:pt x="681" y="653"/>
                    </a:lnTo>
                    <a:lnTo>
                      <a:pt x="689" y="655"/>
                    </a:lnTo>
                    <a:lnTo>
                      <a:pt x="699" y="655"/>
                    </a:lnTo>
                    <a:lnTo>
                      <a:pt x="699" y="655"/>
                    </a:lnTo>
                    <a:lnTo>
                      <a:pt x="708" y="655"/>
                    </a:lnTo>
                    <a:lnTo>
                      <a:pt x="715" y="657"/>
                    </a:lnTo>
                    <a:lnTo>
                      <a:pt x="725" y="662"/>
                    </a:lnTo>
                    <a:lnTo>
                      <a:pt x="733" y="667"/>
                    </a:lnTo>
                    <a:lnTo>
                      <a:pt x="740" y="670"/>
                    </a:lnTo>
                    <a:lnTo>
                      <a:pt x="747" y="672"/>
                    </a:lnTo>
                    <a:lnTo>
                      <a:pt x="747" y="672"/>
                    </a:lnTo>
                    <a:lnTo>
                      <a:pt x="760" y="674"/>
                    </a:lnTo>
                    <a:lnTo>
                      <a:pt x="772" y="675"/>
                    </a:lnTo>
                    <a:lnTo>
                      <a:pt x="781" y="674"/>
                    </a:lnTo>
                    <a:lnTo>
                      <a:pt x="784" y="672"/>
                    </a:lnTo>
                    <a:lnTo>
                      <a:pt x="788" y="669"/>
                    </a:lnTo>
                    <a:lnTo>
                      <a:pt x="788" y="669"/>
                    </a:lnTo>
                    <a:lnTo>
                      <a:pt x="794" y="663"/>
                    </a:lnTo>
                    <a:lnTo>
                      <a:pt x="801" y="660"/>
                    </a:lnTo>
                    <a:lnTo>
                      <a:pt x="803" y="660"/>
                    </a:lnTo>
                    <a:lnTo>
                      <a:pt x="805" y="662"/>
                    </a:lnTo>
                    <a:lnTo>
                      <a:pt x="805" y="665"/>
                    </a:lnTo>
                    <a:lnTo>
                      <a:pt x="801" y="669"/>
                    </a:lnTo>
                    <a:lnTo>
                      <a:pt x="801" y="669"/>
                    </a:lnTo>
                    <a:lnTo>
                      <a:pt x="786" y="684"/>
                    </a:lnTo>
                    <a:lnTo>
                      <a:pt x="784" y="687"/>
                    </a:lnTo>
                    <a:lnTo>
                      <a:pt x="784" y="689"/>
                    </a:lnTo>
                    <a:lnTo>
                      <a:pt x="786" y="692"/>
                    </a:lnTo>
                    <a:lnTo>
                      <a:pt x="789" y="694"/>
                    </a:lnTo>
                    <a:lnTo>
                      <a:pt x="789" y="694"/>
                    </a:lnTo>
                    <a:lnTo>
                      <a:pt x="808" y="701"/>
                    </a:lnTo>
                    <a:lnTo>
                      <a:pt x="833" y="713"/>
                    </a:lnTo>
                    <a:lnTo>
                      <a:pt x="847" y="719"/>
                    </a:lnTo>
                    <a:lnTo>
                      <a:pt x="859" y="728"/>
                    </a:lnTo>
                    <a:lnTo>
                      <a:pt x="867" y="735"/>
                    </a:lnTo>
                    <a:lnTo>
                      <a:pt x="872" y="742"/>
                    </a:lnTo>
                    <a:lnTo>
                      <a:pt x="872" y="742"/>
                    </a:lnTo>
                    <a:lnTo>
                      <a:pt x="879" y="750"/>
                    </a:lnTo>
                    <a:lnTo>
                      <a:pt x="881" y="752"/>
                    </a:lnTo>
                    <a:lnTo>
                      <a:pt x="883" y="752"/>
                    </a:lnTo>
                    <a:lnTo>
                      <a:pt x="888" y="750"/>
                    </a:lnTo>
                    <a:lnTo>
                      <a:pt x="891" y="747"/>
                    </a:lnTo>
                    <a:lnTo>
                      <a:pt x="891" y="747"/>
                    </a:lnTo>
                    <a:lnTo>
                      <a:pt x="895" y="745"/>
                    </a:lnTo>
                    <a:lnTo>
                      <a:pt x="895" y="745"/>
                    </a:lnTo>
                    <a:lnTo>
                      <a:pt x="895" y="747"/>
                    </a:lnTo>
                    <a:lnTo>
                      <a:pt x="893" y="753"/>
                    </a:lnTo>
                    <a:lnTo>
                      <a:pt x="886" y="765"/>
                    </a:lnTo>
                    <a:lnTo>
                      <a:pt x="886" y="765"/>
                    </a:lnTo>
                    <a:lnTo>
                      <a:pt x="888" y="770"/>
                    </a:lnTo>
                    <a:lnTo>
                      <a:pt x="896" y="784"/>
                    </a:lnTo>
                    <a:lnTo>
                      <a:pt x="896" y="784"/>
                    </a:lnTo>
                    <a:lnTo>
                      <a:pt x="900" y="796"/>
                    </a:lnTo>
                    <a:lnTo>
                      <a:pt x="903" y="806"/>
                    </a:lnTo>
                    <a:lnTo>
                      <a:pt x="908" y="816"/>
                    </a:lnTo>
                    <a:lnTo>
                      <a:pt x="910" y="820"/>
                    </a:lnTo>
                    <a:lnTo>
                      <a:pt x="915" y="823"/>
                    </a:lnTo>
                    <a:lnTo>
                      <a:pt x="915" y="823"/>
                    </a:lnTo>
                    <a:lnTo>
                      <a:pt x="918" y="825"/>
                    </a:lnTo>
                    <a:lnTo>
                      <a:pt x="922" y="830"/>
                    </a:lnTo>
                    <a:lnTo>
                      <a:pt x="927" y="840"/>
                    </a:lnTo>
                    <a:lnTo>
                      <a:pt x="932" y="854"/>
                    </a:lnTo>
                    <a:lnTo>
                      <a:pt x="935" y="859"/>
                    </a:lnTo>
                    <a:lnTo>
                      <a:pt x="940" y="864"/>
                    </a:lnTo>
                    <a:lnTo>
                      <a:pt x="940" y="864"/>
                    </a:lnTo>
                    <a:lnTo>
                      <a:pt x="944" y="864"/>
                    </a:lnTo>
                    <a:lnTo>
                      <a:pt x="945" y="864"/>
                    </a:lnTo>
                    <a:lnTo>
                      <a:pt x="947" y="862"/>
                    </a:lnTo>
                    <a:lnTo>
                      <a:pt x="949" y="859"/>
                    </a:lnTo>
                    <a:lnTo>
                      <a:pt x="949" y="850"/>
                    </a:lnTo>
                    <a:lnTo>
                      <a:pt x="949" y="840"/>
                    </a:lnTo>
                    <a:lnTo>
                      <a:pt x="949" y="825"/>
                    </a:lnTo>
                    <a:lnTo>
                      <a:pt x="949" y="823"/>
                    </a:lnTo>
                    <a:lnTo>
                      <a:pt x="951" y="825"/>
                    </a:lnTo>
                    <a:lnTo>
                      <a:pt x="952" y="831"/>
                    </a:lnTo>
                    <a:lnTo>
                      <a:pt x="952" y="831"/>
                    </a:lnTo>
                    <a:lnTo>
                      <a:pt x="962" y="864"/>
                    </a:lnTo>
                    <a:lnTo>
                      <a:pt x="964" y="867"/>
                    </a:lnTo>
                    <a:lnTo>
                      <a:pt x="966" y="867"/>
                    </a:lnTo>
                    <a:lnTo>
                      <a:pt x="967" y="860"/>
                    </a:lnTo>
                    <a:lnTo>
                      <a:pt x="967" y="860"/>
                    </a:lnTo>
                    <a:lnTo>
                      <a:pt x="973" y="850"/>
                    </a:lnTo>
                    <a:lnTo>
                      <a:pt x="976" y="845"/>
                    </a:lnTo>
                    <a:lnTo>
                      <a:pt x="979" y="845"/>
                    </a:lnTo>
                    <a:lnTo>
                      <a:pt x="981" y="847"/>
                    </a:lnTo>
                    <a:lnTo>
                      <a:pt x="981" y="852"/>
                    </a:lnTo>
                    <a:lnTo>
                      <a:pt x="981" y="859"/>
                    </a:lnTo>
                    <a:lnTo>
                      <a:pt x="981" y="859"/>
                    </a:lnTo>
                    <a:lnTo>
                      <a:pt x="981" y="867"/>
                    </a:lnTo>
                    <a:lnTo>
                      <a:pt x="983" y="874"/>
                    </a:lnTo>
                    <a:lnTo>
                      <a:pt x="988" y="882"/>
                    </a:lnTo>
                    <a:lnTo>
                      <a:pt x="991" y="886"/>
                    </a:lnTo>
                    <a:lnTo>
                      <a:pt x="990" y="888"/>
                    </a:lnTo>
                    <a:lnTo>
                      <a:pt x="988" y="889"/>
                    </a:lnTo>
                    <a:lnTo>
                      <a:pt x="988" y="889"/>
                    </a:lnTo>
                    <a:lnTo>
                      <a:pt x="981" y="894"/>
                    </a:lnTo>
                    <a:lnTo>
                      <a:pt x="976" y="898"/>
                    </a:lnTo>
                    <a:lnTo>
                      <a:pt x="976" y="899"/>
                    </a:lnTo>
                    <a:lnTo>
                      <a:pt x="976" y="901"/>
                    </a:lnTo>
                    <a:lnTo>
                      <a:pt x="983" y="903"/>
                    </a:lnTo>
                    <a:lnTo>
                      <a:pt x="983" y="903"/>
                    </a:lnTo>
                    <a:lnTo>
                      <a:pt x="988" y="906"/>
                    </a:lnTo>
                    <a:lnTo>
                      <a:pt x="995" y="911"/>
                    </a:lnTo>
                    <a:lnTo>
                      <a:pt x="1008" y="927"/>
                    </a:lnTo>
                    <a:lnTo>
                      <a:pt x="1018" y="938"/>
                    </a:lnTo>
                    <a:lnTo>
                      <a:pt x="1022" y="940"/>
                    </a:lnTo>
                    <a:lnTo>
                      <a:pt x="1020" y="938"/>
                    </a:lnTo>
                    <a:lnTo>
                      <a:pt x="1020" y="938"/>
                    </a:lnTo>
                    <a:lnTo>
                      <a:pt x="1017" y="930"/>
                    </a:lnTo>
                    <a:lnTo>
                      <a:pt x="1015" y="923"/>
                    </a:lnTo>
                    <a:lnTo>
                      <a:pt x="1017" y="921"/>
                    </a:lnTo>
                    <a:lnTo>
                      <a:pt x="1018" y="921"/>
                    </a:lnTo>
                    <a:lnTo>
                      <a:pt x="1018" y="921"/>
                    </a:lnTo>
                    <a:lnTo>
                      <a:pt x="1022" y="925"/>
                    </a:lnTo>
                    <a:lnTo>
                      <a:pt x="1022" y="925"/>
                    </a:lnTo>
                    <a:lnTo>
                      <a:pt x="1027" y="930"/>
                    </a:lnTo>
                    <a:lnTo>
                      <a:pt x="1034" y="935"/>
                    </a:lnTo>
                    <a:lnTo>
                      <a:pt x="1037" y="935"/>
                    </a:lnTo>
                    <a:lnTo>
                      <a:pt x="1039" y="933"/>
                    </a:lnTo>
                    <a:lnTo>
                      <a:pt x="1040" y="930"/>
                    </a:lnTo>
                    <a:lnTo>
                      <a:pt x="1040" y="923"/>
                    </a:lnTo>
                    <a:lnTo>
                      <a:pt x="1040" y="923"/>
                    </a:lnTo>
                    <a:lnTo>
                      <a:pt x="1035" y="908"/>
                    </a:lnTo>
                    <a:lnTo>
                      <a:pt x="1032" y="894"/>
                    </a:lnTo>
                    <a:lnTo>
                      <a:pt x="1030" y="888"/>
                    </a:lnTo>
                    <a:lnTo>
                      <a:pt x="1032" y="884"/>
                    </a:lnTo>
                    <a:lnTo>
                      <a:pt x="1035" y="884"/>
                    </a:lnTo>
                    <a:lnTo>
                      <a:pt x="1040" y="888"/>
                    </a:lnTo>
                    <a:lnTo>
                      <a:pt x="1040" y="888"/>
                    </a:lnTo>
                    <a:lnTo>
                      <a:pt x="1047" y="893"/>
                    </a:lnTo>
                    <a:lnTo>
                      <a:pt x="1056" y="901"/>
                    </a:lnTo>
                    <a:lnTo>
                      <a:pt x="1069" y="920"/>
                    </a:lnTo>
                    <a:lnTo>
                      <a:pt x="1076" y="927"/>
                    </a:lnTo>
                    <a:lnTo>
                      <a:pt x="1081" y="932"/>
                    </a:lnTo>
                    <a:lnTo>
                      <a:pt x="1086" y="935"/>
                    </a:lnTo>
                    <a:lnTo>
                      <a:pt x="1088" y="933"/>
                    </a:lnTo>
                    <a:lnTo>
                      <a:pt x="1091" y="932"/>
                    </a:lnTo>
                    <a:lnTo>
                      <a:pt x="1091" y="932"/>
                    </a:lnTo>
                    <a:lnTo>
                      <a:pt x="1095" y="925"/>
                    </a:lnTo>
                    <a:lnTo>
                      <a:pt x="1100" y="915"/>
                    </a:lnTo>
                    <a:lnTo>
                      <a:pt x="1103" y="899"/>
                    </a:lnTo>
                    <a:lnTo>
                      <a:pt x="1105" y="884"/>
                    </a:lnTo>
                    <a:lnTo>
                      <a:pt x="1107" y="871"/>
                    </a:lnTo>
                    <a:lnTo>
                      <a:pt x="1105" y="857"/>
                    </a:lnTo>
                    <a:lnTo>
                      <a:pt x="1103" y="850"/>
                    </a:lnTo>
                    <a:lnTo>
                      <a:pt x="1100" y="845"/>
                    </a:lnTo>
                    <a:lnTo>
                      <a:pt x="1096" y="842"/>
                    </a:lnTo>
                    <a:lnTo>
                      <a:pt x="1091" y="838"/>
                    </a:lnTo>
                    <a:lnTo>
                      <a:pt x="1091" y="838"/>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98" name="Freeform 98">
                <a:extLst>
                  <a:ext uri="{FF2B5EF4-FFF2-40B4-BE49-F238E27FC236}">
                    <a16:creationId xmlns:a16="http://schemas.microsoft.com/office/drawing/2014/main" id="{A3170C0D-974D-1647-8F3A-D78CF22611AC}"/>
                  </a:ext>
                </a:extLst>
              </p:cNvPr>
              <p:cNvSpPr>
                <a:spLocks/>
              </p:cNvSpPr>
              <p:nvPr/>
            </p:nvSpPr>
            <p:spPr bwMode="auto">
              <a:xfrm>
                <a:off x="4141788" y="4202113"/>
                <a:ext cx="127000" cy="90488"/>
              </a:xfrm>
              <a:custGeom>
                <a:avLst/>
                <a:gdLst>
                  <a:gd name="T0" fmla="*/ 51 w 80"/>
                  <a:gd name="T1" fmla="*/ 3 h 57"/>
                  <a:gd name="T2" fmla="*/ 51 w 80"/>
                  <a:gd name="T3" fmla="*/ 3 h 57"/>
                  <a:gd name="T4" fmla="*/ 44 w 80"/>
                  <a:gd name="T5" fmla="*/ 1 h 57"/>
                  <a:gd name="T6" fmla="*/ 39 w 80"/>
                  <a:gd name="T7" fmla="*/ 0 h 57"/>
                  <a:gd name="T8" fmla="*/ 29 w 80"/>
                  <a:gd name="T9" fmla="*/ 1 h 57"/>
                  <a:gd name="T10" fmla="*/ 9 w 80"/>
                  <a:gd name="T11" fmla="*/ 10 h 57"/>
                  <a:gd name="T12" fmla="*/ 9 w 80"/>
                  <a:gd name="T13" fmla="*/ 10 h 57"/>
                  <a:gd name="T14" fmla="*/ 4 w 80"/>
                  <a:gd name="T15" fmla="*/ 13 h 57"/>
                  <a:gd name="T16" fmla="*/ 2 w 80"/>
                  <a:gd name="T17" fmla="*/ 17 h 57"/>
                  <a:gd name="T18" fmla="*/ 0 w 80"/>
                  <a:gd name="T19" fmla="*/ 22 h 57"/>
                  <a:gd name="T20" fmla="*/ 0 w 80"/>
                  <a:gd name="T21" fmla="*/ 27 h 57"/>
                  <a:gd name="T22" fmla="*/ 2 w 80"/>
                  <a:gd name="T23" fmla="*/ 35 h 57"/>
                  <a:gd name="T24" fmla="*/ 2 w 80"/>
                  <a:gd name="T25" fmla="*/ 39 h 57"/>
                  <a:gd name="T26" fmla="*/ 2 w 80"/>
                  <a:gd name="T27" fmla="*/ 39 h 57"/>
                  <a:gd name="T28" fmla="*/ 4 w 80"/>
                  <a:gd name="T29" fmla="*/ 42 h 57"/>
                  <a:gd name="T30" fmla="*/ 10 w 80"/>
                  <a:gd name="T31" fmla="*/ 54 h 57"/>
                  <a:gd name="T32" fmla="*/ 10 w 80"/>
                  <a:gd name="T33" fmla="*/ 54 h 57"/>
                  <a:gd name="T34" fmla="*/ 12 w 80"/>
                  <a:gd name="T35" fmla="*/ 56 h 57"/>
                  <a:gd name="T36" fmla="*/ 14 w 80"/>
                  <a:gd name="T37" fmla="*/ 57 h 57"/>
                  <a:gd name="T38" fmla="*/ 20 w 80"/>
                  <a:gd name="T39" fmla="*/ 57 h 57"/>
                  <a:gd name="T40" fmla="*/ 27 w 80"/>
                  <a:gd name="T41" fmla="*/ 54 h 57"/>
                  <a:gd name="T42" fmla="*/ 36 w 80"/>
                  <a:gd name="T43" fmla="*/ 49 h 57"/>
                  <a:gd name="T44" fmla="*/ 54 w 80"/>
                  <a:gd name="T45" fmla="*/ 39 h 57"/>
                  <a:gd name="T46" fmla="*/ 71 w 80"/>
                  <a:gd name="T47" fmla="*/ 30 h 57"/>
                  <a:gd name="T48" fmla="*/ 71 w 80"/>
                  <a:gd name="T49" fmla="*/ 30 h 57"/>
                  <a:gd name="T50" fmla="*/ 78 w 80"/>
                  <a:gd name="T51" fmla="*/ 27 h 57"/>
                  <a:gd name="T52" fmla="*/ 80 w 80"/>
                  <a:gd name="T53" fmla="*/ 23 h 57"/>
                  <a:gd name="T54" fmla="*/ 80 w 80"/>
                  <a:gd name="T55" fmla="*/ 20 h 57"/>
                  <a:gd name="T56" fmla="*/ 76 w 80"/>
                  <a:gd name="T57" fmla="*/ 17 h 57"/>
                  <a:gd name="T58" fmla="*/ 66 w 80"/>
                  <a:gd name="T59" fmla="*/ 8 h 57"/>
                  <a:gd name="T60" fmla="*/ 51 w 80"/>
                  <a:gd name="T61" fmla="*/ 3 h 57"/>
                  <a:gd name="T62" fmla="*/ 51 w 80"/>
                  <a:gd name="T63"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57">
                    <a:moveTo>
                      <a:pt x="51" y="3"/>
                    </a:moveTo>
                    <a:lnTo>
                      <a:pt x="51" y="3"/>
                    </a:lnTo>
                    <a:lnTo>
                      <a:pt x="44" y="1"/>
                    </a:lnTo>
                    <a:lnTo>
                      <a:pt x="39" y="0"/>
                    </a:lnTo>
                    <a:lnTo>
                      <a:pt x="29" y="1"/>
                    </a:lnTo>
                    <a:lnTo>
                      <a:pt x="9" y="10"/>
                    </a:lnTo>
                    <a:lnTo>
                      <a:pt x="9" y="10"/>
                    </a:lnTo>
                    <a:lnTo>
                      <a:pt x="4" y="13"/>
                    </a:lnTo>
                    <a:lnTo>
                      <a:pt x="2" y="17"/>
                    </a:lnTo>
                    <a:lnTo>
                      <a:pt x="0" y="22"/>
                    </a:lnTo>
                    <a:lnTo>
                      <a:pt x="0" y="27"/>
                    </a:lnTo>
                    <a:lnTo>
                      <a:pt x="2" y="35"/>
                    </a:lnTo>
                    <a:lnTo>
                      <a:pt x="2" y="39"/>
                    </a:lnTo>
                    <a:lnTo>
                      <a:pt x="2" y="39"/>
                    </a:lnTo>
                    <a:lnTo>
                      <a:pt x="4" y="42"/>
                    </a:lnTo>
                    <a:lnTo>
                      <a:pt x="10" y="54"/>
                    </a:lnTo>
                    <a:lnTo>
                      <a:pt x="10" y="54"/>
                    </a:lnTo>
                    <a:lnTo>
                      <a:pt x="12" y="56"/>
                    </a:lnTo>
                    <a:lnTo>
                      <a:pt x="14" y="57"/>
                    </a:lnTo>
                    <a:lnTo>
                      <a:pt x="20" y="57"/>
                    </a:lnTo>
                    <a:lnTo>
                      <a:pt x="27" y="54"/>
                    </a:lnTo>
                    <a:lnTo>
                      <a:pt x="36" y="49"/>
                    </a:lnTo>
                    <a:lnTo>
                      <a:pt x="54" y="39"/>
                    </a:lnTo>
                    <a:lnTo>
                      <a:pt x="71" y="30"/>
                    </a:lnTo>
                    <a:lnTo>
                      <a:pt x="71" y="30"/>
                    </a:lnTo>
                    <a:lnTo>
                      <a:pt x="78" y="27"/>
                    </a:lnTo>
                    <a:lnTo>
                      <a:pt x="80" y="23"/>
                    </a:lnTo>
                    <a:lnTo>
                      <a:pt x="80" y="20"/>
                    </a:lnTo>
                    <a:lnTo>
                      <a:pt x="76" y="17"/>
                    </a:lnTo>
                    <a:lnTo>
                      <a:pt x="66" y="8"/>
                    </a:lnTo>
                    <a:lnTo>
                      <a:pt x="51" y="3"/>
                    </a:lnTo>
                    <a:lnTo>
                      <a:pt x="51" y="3"/>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 name="Freeform 99">
                <a:extLst>
                  <a:ext uri="{FF2B5EF4-FFF2-40B4-BE49-F238E27FC236}">
                    <a16:creationId xmlns:a16="http://schemas.microsoft.com/office/drawing/2014/main" id="{B3D6D666-38F2-D745-83C1-AD12A126005E}"/>
                  </a:ext>
                </a:extLst>
              </p:cNvPr>
              <p:cNvSpPr>
                <a:spLocks/>
              </p:cNvSpPr>
              <p:nvPr/>
            </p:nvSpPr>
            <p:spPr bwMode="auto">
              <a:xfrm>
                <a:off x="4052888" y="4338638"/>
                <a:ext cx="22225" cy="30163"/>
              </a:xfrm>
              <a:custGeom>
                <a:avLst/>
                <a:gdLst>
                  <a:gd name="T0" fmla="*/ 0 w 14"/>
                  <a:gd name="T1" fmla="*/ 9 h 19"/>
                  <a:gd name="T2" fmla="*/ 0 w 14"/>
                  <a:gd name="T3" fmla="*/ 9 h 19"/>
                  <a:gd name="T4" fmla="*/ 0 w 14"/>
                  <a:gd name="T5" fmla="*/ 10 h 19"/>
                  <a:gd name="T6" fmla="*/ 0 w 14"/>
                  <a:gd name="T7" fmla="*/ 14 h 19"/>
                  <a:gd name="T8" fmla="*/ 4 w 14"/>
                  <a:gd name="T9" fmla="*/ 17 h 19"/>
                  <a:gd name="T10" fmla="*/ 7 w 14"/>
                  <a:gd name="T11" fmla="*/ 19 h 19"/>
                  <a:gd name="T12" fmla="*/ 7 w 14"/>
                  <a:gd name="T13" fmla="*/ 19 h 19"/>
                  <a:gd name="T14" fmla="*/ 9 w 14"/>
                  <a:gd name="T15" fmla="*/ 19 h 19"/>
                  <a:gd name="T16" fmla="*/ 10 w 14"/>
                  <a:gd name="T17" fmla="*/ 17 h 19"/>
                  <a:gd name="T18" fmla="*/ 12 w 14"/>
                  <a:gd name="T19" fmla="*/ 12 h 19"/>
                  <a:gd name="T20" fmla="*/ 14 w 14"/>
                  <a:gd name="T21" fmla="*/ 7 h 19"/>
                  <a:gd name="T22" fmla="*/ 14 w 14"/>
                  <a:gd name="T23" fmla="*/ 7 h 19"/>
                  <a:gd name="T24" fmla="*/ 12 w 14"/>
                  <a:gd name="T25" fmla="*/ 2 h 19"/>
                  <a:gd name="T26" fmla="*/ 10 w 14"/>
                  <a:gd name="T27" fmla="*/ 0 h 19"/>
                  <a:gd name="T28" fmla="*/ 9 w 14"/>
                  <a:gd name="T29" fmla="*/ 0 h 19"/>
                  <a:gd name="T30" fmla="*/ 5 w 14"/>
                  <a:gd name="T31" fmla="*/ 2 h 19"/>
                  <a:gd name="T32" fmla="*/ 0 w 14"/>
                  <a:gd name="T33" fmla="*/ 9 h 19"/>
                  <a:gd name="T34" fmla="*/ 0 w 14"/>
                  <a:gd name="T35"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9">
                    <a:moveTo>
                      <a:pt x="0" y="9"/>
                    </a:moveTo>
                    <a:lnTo>
                      <a:pt x="0" y="9"/>
                    </a:lnTo>
                    <a:lnTo>
                      <a:pt x="0" y="10"/>
                    </a:lnTo>
                    <a:lnTo>
                      <a:pt x="0" y="14"/>
                    </a:lnTo>
                    <a:lnTo>
                      <a:pt x="4" y="17"/>
                    </a:lnTo>
                    <a:lnTo>
                      <a:pt x="7" y="19"/>
                    </a:lnTo>
                    <a:lnTo>
                      <a:pt x="7" y="19"/>
                    </a:lnTo>
                    <a:lnTo>
                      <a:pt x="9" y="19"/>
                    </a:lnTo>
                    <a:lnTo>
                      <a:pt x="10" y="17"/>
                    </a:lnTo>
                    <a:lnTo>
                      <a:pt x="12" y="12"/>
                    </a:lnTo>
                    <a:lnTo>
                      <a:pt x="14" y="7"/>
                    </a:lnTo>
                    <a:lnTo>
                      <a:pt x="14" y="7"/>
                    </a:lnTo>
                    <a:lnTo>
                      <a:pt x="12" y="2"/>
                    </a:lnTo>
                    <a:lnTo>
                      <a:pt x="10" y="0"/>
                    </a:lnTo>
                    <a:lnTo>
                      <a:pt x="9" y="0"/>
                    </a:lnTo>
                    <a:lnTo>
                      <a:pt x="5" y="2"/>
                    </a:lnTo>
                    <a:lnTo>
                      <a:pt x="0" y="9"/>
                    </a:lnTo>
                    <a:lnTo>
                      <a:pt x="0" y="9"/>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0" name="Freeform 100">
                <a:extLst>
                  <a:ext uri="{FF2B5EF4-FFF2-40B4-BE49-F238E27FC236}">
                    <a16:creationId xmlns:a16="http://schemas.microsoft.com/office/drawing/2014/main" id="{60B72FB0-1454-0148-B4AA-C759E83E1111}"/>
                  </a:ext>
                </a:extLst>
              </p:cNvPr>
              <p:cNvSpPr>
                <a:spLocks/>
              </p:cNvSpPr>
              <p:nvPr/>
            </p:nvSpPr>
            <p:spPr bwMode="auto">
              <a:xfrm>
                <a:off x="4222750" y="4138613"/>
                <a:ext cx="61912" cy="53975"/>
              </a:xfrm>
              <a:custGeom>
                <a:avLst/>
                <a:gdLst>
                  <a:gd name="T0" fmla="*/ 36 w 39"/>
                  <a:gd name="T1" fmla="*/ 17 h 34"/>
                  <a:gd name="T2" fmla="*/ 36 w 39"/>
                  <a:gd name="T3" fmla="*/ 17 h 34"/>
                  <a:gd name="T4" fmla="*/ 32 w 39"/>
                  <a:gd name="T5" fmla="*/ 16 h 34"/>
                  <a:gd name="T6" fmla="*/ 31 w 39"/>
                  <a:gd name="T7" fmla="*/ 14 h 34"/>
                  <a:gd name="T8" fmla="*/ 31 w 39"/>
                  <a:gd name="T9" fmla="*/ 11 h 34"/>
                  <a:gd name="T10" fmla="*/ 34 w 39"/>
                  <a:gd name="T11" fmla="*/ 4 h 34"/>
                  <a:gd name="T12" fmla="*/ 34 w 39"/>
                  <a:gd name="T13" fmla="*/ 4 h 34"/>
                  <a:gd name="T14" fmla="*/ 34 w 39"/>
                  <a:gd name="T15" fmla="*/ 0 h 34"/>
                  <a:gd name="T16" fmla="*/ 34 w 39"/>
                  <a:gd name="T17" fmla="*/ 0 h 34"/>
                  <a:gd name="T18" fmla="*/ 27 w 39"/>
                  <a:gd name="T19" fmla="*/ 4 h 34"/>
                  <a:gd name="T20" fmla="*/ 9 w 39"/>
                  <a:gd name="T21" fmla="*/ 19 h 34"/>
                  <a:gd name="T22" fmla="*/ 9 w 39"/>
                  <a:gd name="T23" fmla="*/ 19 h 34"/>
                  <a:gd name="T24" fmla="*/ 2 w 39"/>
                  <a:gd name="T25" fmla="*/ 23 h 34"/>
                  <a:gd name="T26" fmla="*/ 0 w 39"/>
                  <a:gd name="T27" fmla="*/ 26 h 34"/>
                  <a:gd name="T28" fmla="*/ 2 w 39"/>
                  <a:gd name="T29" fmla="*/ 28 h 34"/>
                  <a:gd name="T30" fmla="*/ 7 w 39"/>
                  <a:gd name="T31" fmla="*/ 31 h 34"/>
                  <a:gd name="T32" fmla="*/ 7 w 39"/>
                  <a:gd name="T33" fmla="*/ 31 h 34"/>
                  <a:gd name="T34" fmla="*/ 9 w 39"/>
                  <a:gd name="T35" fmla="*/ 33 h 34"/>
                  <a:gd name="T36" fmla="*/ 12 w 39"/>
                  <a:gd name="T37" fmla="*/ 34 h 34"/>
                  <a:gd name="T38" fmla="*/ 20 w 39"/>
                  <a:gd name="T39" fmla="*/ 34 h 34"/>
                  <a:gd name="T40" fmla="*/ 29 w 39"/>
                  <a:gd name="T41" fmla="*/ 31 h 34"/>
                  <a:gd name="T42" fmla="*/ 29 w 39"/>
                  <a:gd name="T43" fmla="*/ 31 h 34"/>
                  <a:gd name="T44" fmla="*/ 27 w 39"/>
                  <a:gd name="T45" fmla="*/ 33 h 34"/>
                  <a:gd name="T46" fmla="*/ 27 w 39"/>
                  <a:gd name="T47" fmla="*/ 31 h 34"/>
                  <a:gd name="T48" fmla="*/ 29 w 39"/>
                  <a:gd name="T49" fmla="*/ 29 h 34"/>
                  <a:gd name="T50" fmla="*/ 29 w 39"/>
                  <a:gd name="T51" fmla="*/ 29 h 34"/>
                  <a:gd name="T52" fmla="*/ 36 w 39"/>
                  <a:gd name="T53" fmla="*/ 26 h 34"/>
                  <a:gd name="T54" fmla="*/ 39 w 39"/>
                  <a:gd name="T55" fmla="*/ 23 h 34"/>
                  <a:gd name="T56" fmla="*/ 39 w 39"/>
                  <a:gd name="T57" fmla="*/ 19 h 34"/>
                  <a:gd name="T58" fmla="*/ 39 w 39"/>
                  <a:gd name="T59" fmla="*/ 17 h 34"/>
                  <a:gd name="T60" fmla="*/ 36 w 39"/>
                  <a:gd name="T61" fmla="*/ 17 h 34"/>
                  <a:gd name="T62" fmla="*/ 36 w 39"/>
                  <a:gd name="T6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 h="34">
                    <a:moveTo>
                      <a:pt x="36" y="17"/>
                    </a:moveTo>
                    <a:lnTo>
                      <a:pt x="36" y="17"/>
                    </a:lnTo>
                    <a:lnTo>
                      <a:pt x="32" y="16"/>
                    </a:lnTo>
                    <a:lnTo>
                      <a:pt x="31" y="14"/>
                    </a:lnTo>
                    <a:lnTo>
                      <a:pt x="31" y="11"/>
                    </a:lnTo>
                    <a:lnTo>
                      <a:pt x="34" y="4"/>
                    </a:lnTo>
                    <a:lnTo>
                      <a:pt x="34" y="4"/>
                    </a:lnTo>
                    <a:lnTo>
                      <a:pt x="34" y="0"/>
                    </a:lnTo>
                    <a:lnTo>
                      <a:pt x="34" y="0"/>
                    </a:lnTo>
                    <a:lnTo>
                      <a:pt x="27" y="4"/>
                    </a:lnTo>
                    <a:lnTo>
                      <a:pt x="9" y="19"/>
                    </a:lnTo>
                    <a:lnTo>
                      <a:pt x="9" y="19"/>
                    </a:lnTo>
                    <a:lnTo>
                      <a:pt x="2" y="23"/>
                    </a:lnTo>
                    <a:lnTo>
                      <a:pt x="0" y="26"/>
                    </a:lnTo>
                    <a:lnTo>
                      <a:pt x="2" y="28"/>
                    </a:lnTo>
                    <a:lnTo>
                      <a:pt x="7" y="31"/>
                    </a:lnTo>
                    <a:lnTo>
                      <a:pt x="7" y="31"/>
                    </a:lnTo>
                    <a:lnTo>
                      <a:pt x="9" y="33"/>
                    </a:lnTo>
                    <a:lnTo>
                      <a:pt x="12" y="34"/>
                    </a:lnTo>
                    <a:lnTo>
                      <a:pt x="20" y="34"/>
                    </a:lnTo>
                    <a:lnTo>
                      <a:pt x="29" y="31"/>
                    </a:lnTo>
                    <a:lnTo>
                      <a:pt x="29" y="31"/>
                    </a:lnTo>
                    <a:lnTo>
                      <a:pt x="27" y="33"/>
                    </a:lnTo>
                    <a:lnTo>
                      <a:pt x="27" y="31"/>
                    </a:lnTo>
                    <a:lnTo>
                      <a:pt x="29" y="29"/>
                    </a:lnTo>
                    <a:lnTo>
                      <a:pt x="29" y="29"/>
                    </a:lnTo>
                    <a:lnTo>
                      <a:pt x="36" y="26"/>
                    </a:lnTo>
                    <a:lnTo>
                      <a:pt x="39" y="23"/>
                    </a:lnTo>
                    <a:lnTo>
                      <a:pt x="39" y="19"/>
                    </a:lnTo>
                    <a:lnTo>
                      <a:pt x="39" y="17"/>
                    </a:lnTo>
                    <a:lnTo>
                      <a:pt x="36" y="17"/>
                    </a:lnTo>
                    <a:lnTo>
                      <a:pt x="36" y="17"/>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1" name="Freeform 101">
                <a:extLst>
                  <a:ext uri="{FF2B5EF4-FFF2-40B4-BE49-F238E27FC236}">
                    <a16:creationId xmlns:a16="http://schemas.microsoft.com/office/drawing/2014/main" id="{CBB920BB-81FD-F24C-8ECD-DA2B8EFD6B90}"/>
                  </a:ext>
                </a:extLst>
              </p:cNvPr>
              <p:cNvSpPr>
                <a:spLocks/>
              </p:cNvSpPr>
              <p:nvPr/>
            </p:nvSpPr>
            <p:spPr bwMode="auto">
              <a:xfrm>
                <a:off x="3829050" y="4352926"/>
                <a:ext cx="25400" cy="15875"/>
              </a:xfrm>
              <a:custGeom>
                <a:avLst/>
                <a:gdLst>
                  <a:gd name="T0" fmla="*/ 12 w 16"/>
                  <a:gd name="T1" fmla="*/ 1 h 10"/>
                  <a:gd name="T2" fmla="*/ 12 w 16"/>
                  <a:gd name="T3" fmla="*/ 1 h 10"/>
                  <a:gd name="T4" fmla="*/ 9 w 16"/>
                  <a:gd name="T5" fmla="*/ 0 h 10"/>
                  <a:gd name="T6" fmla="*/ 4 w 16"/>
                  <a:gd name="T7" fmla="*/ 0 h 10"/>
                  <a:gd name="T8" fmla="*/ 0 w 16"/>
                  <a:gd name="T9" fmla="*/ 3 h 10"/>
                  <a:gd name="T10" fmla="*/ 0 w 16"/>
                  <a:gd name="T11" fmla="*/ 3 h 10"/>
                  <a:gd name="T12" fmla="*/ 0 w 16"/>
                  <a:gd name="T13" fmla="*/ 6 h 10"/>
                  <a:gd name="T14" fmla="*/ 2 w 16"/>
                  <a:gd name="T15" fmla="*/ 10 h 10"/>
                  <a:gd name="T16" fmla="*/ 5 w 16"/>
                  <a:gd name="T17" fmla="*/ 10 h 10"/>
                  <a:gd name="T18" fmla="*/ 5 w 16"/>
                  <a:gd name="T19" fmla="*/ 10 h 10"/>
                  <a:gd name="T20" fmla="*/ 10 w 16"/>
                  <a:gd name="T21" fmla="*/ 10 h 10"/>
                  <a:gd name="T22" fmla="*/ 14 w 16"/>
                  <a:gd name="T23" fmla="*/ 8 h 10"/>
                  <a:gd name="T24" fmla="*/ 16 w 16"/>
                  <a:gd name="T25" fmla="*/ 5 h 10"/>
                  <a:gd name="T26" fmla="*/ 12 w 16"/>
                  <a:gd name="T27" fmla="*/ 1 h 10"/>
                  <a:gd name="T28" fmla="*/ 12 w 16"/>
                  <a:gd name="T2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0">
                    <a:moveTo>
                      <a:pt x="12" y="1"/>
                    </a:moveTo>
                    <a:lnTo>
                      <a:pt x="12" y="1"/>
                    </a:lnTo>
                    <a:lnTo>
                      <a:pt x="9" y="0"/>
                    </a:lnTo>
                    <a:lnTo>
                      <a:pt x="4" y="0"/>
                    </a:lnTo>
                    <a:lnTo>
                      <a:pt x="0" y="3"/>
                    </a:lnTo>
                    <a:lnTo>
                      <a:pt x="0" y="3"/>
                    </a:lnTo>
                    <a:lnTo>
                      <a:pt x="0" y="6"/>
                    </a:lnTo>
                    <a:lnTo>
                      <a:pt x="2" y="10"/>
                    </a:lnTo>
                    <a:lnTo>
                      <a:pt x="5" y="10"/>
                    </a:lnTo>
                    <a:lnTo>
                      <a:pt x="5" y="10"/>
                    </a:lnTo>
                    <a:lnTo>
                      <a:pt x="10" y="10"/>
                    </a:lnTo>
                    <a:lnTo>
                      <a:pt x="14" y="8"/>
                    </a:lnTo>
                    <a:lnTo>
                      <a:pt x="16" y="5"/>
                    </a:lnTo>
                    <a:lnTo>
                      <a:pt x="12" y="1"/>
                    </a:lnTo>
                    <a:lnTo>
                      <a:pt x="12" y="1"/>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2" name="Freeform 102">
                <a:extLst>
                  <a:ext uri="{FF2B5EF4-FFF2-40B4-BE49-F238E27FC236}">
                    <a16:creationId xmlns:a16="http://schemas.microsoft.com/office/drawing/2014/main" id="{1FE49EFF-AD72-2D47-A559-660D97471001}"/>
                  </a:ext>
                </a:extLst>
              </p:cNvPr>
              <p:cNvSpPr>
                <a:spLocks/>
              </p:cNvSpPr>
              <p:nvPr/>
            </p:nvSpPr>
            <p:spPr bwMode="auto">
              <a:xfrm>
                <a:off x="3805238" y="4338638"/>
                <a:ext cx="23812" cy="11113"/>
              </a:xfrm>
              <a:custGeom>
                <a:avLst/>
                <a:gdLst>
                  <a:gd name="T0" fmla="*/ 2 w 15"/>
                  <a:gd name="T1" fmla="*/ 3 h 7"/>
                  <a:gd name="T2" fmla="*/ 2 w 15"/>
                  <a:gd name="T3" fmla="*/ 3 h 7"/>
                  <a:gd name="T4" fmla="*/ 0 w 15"/>
                  <a:gd name="T5" fmla="*/ 5 h 7"/>
                  <a:gd name="T6" fmla="*/ 2 w 15"/>
                  <a:gd name="T7" fmla="*/ 7 h 7"/>
                  <a:gd name="T8" fmla="*/ 5 w 15"/>
                  <a:gd name="T9" fmla="*/ 7 h 7"/>
                  <a:gd name="T10" fmla="*/ 5 w 15"/>
                  <a:gd name="T11" fmla="*/ 7 h 7"/>
                  <a:gd name="T12" fmla="*/ 10 w 15"/>
                  <a:gd name="T13" fmla="*/ 5 h 7"/>
                  <a:gd name="T14" fmla="*/ 14 w 15"/>
                  <a:gd name="T15" fmla="*/ 3 h 7"/>
                  <a:gd name="T16" fmla="*/ 15 w 15"/>
                  <a:gd name="T17" fmla="*/ 2 h 7"/>
                  <a:gd name="T18" fmla="*/ 15 w 15"/>
                  <a:gd name="T19" fmla="*/ 2 h 7"/>
                  <a:gd name="T20" fmla="*/ 14 w 15"/>
                  <a:gd name="T21" fmla="*/ 0 h 7"/>
                  <a:gd name="T22" fmla="*/ 10 w 15"/>
                  <a:gd name="T23" fmla="*/ 0 h 7"/>
                  <a:gd name="T24" fmla="*/ 7 w 15"/>
                  <a:gd name="T25" fmla="*/ 0 h 7"/>
                  <a:gd name="T26" fmla="*/ 2 w 15"/>
                  <a:gd name="T27" fmla="*/ 3 h 7"/>
                  <a:gd name="T28" fmla="*/ 2 w 15"/>
                  <a:gd name="T2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7">
                    <a:moveTo>
                      <a:pt x="2" y="3"/>
                    </a:moveTo>
                    <a:lnTo>
                      <a:pt x="2" y="3"/>
                    </a:lnTo>
                    <a:lnTo>
                      <a:pt x="0" y="5"/>
                    </a:lnTo>
                    <a:lnTo>
                      <a:pt x="2" y="7"/>
                    </a:lnTo>
                    <a:lnTo>
                      <a:pt x="5" y="7"/>
                    </a:lnTo>
                    <a:lnTo>
                      <a:pt x="5" y="7"/>
                    </a:lnTo>
                    <a:lnTo>
                      <a:pt x="10" y="5"/>
                    </a:lnTo>
                    <a:lnTo>
                      <a:pt x="14" y="3"/>
                    </a:lnTo>
                    <a:lnTo>
                      <a:pt x="15" y="2"/>
                    </a:lnTo>
                    <a:lnTo>
                      <a:pt x="15" y="2"/>
                    </a:lnTo>
                    <a:lnTo>
                      <a:pt x="14" y="0"/>
                    </a:lnTo>
                    <a:lnTo>
                      <a:pt x="10" y="0"/>
                    </a:lnTo>
                    <a:lnTo>
                      <a:pt x="7" y="0"/>
                    </a:lnTo>
                    <a:lnTo>
                      <a:pt x="2" y="3"/>
                    </a:lnTo>
                    <a:lnTo>
                      <a:pt x="2" y="3"/>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 name="Freeform 103">
                <a:extLst>
                  <a:ext uri="{FF2B5EF4-FFF2-40B4-BE49-F238E27FC236}">
                    <a16:creationId xmlns:a16="http://schemas.microsoft.com/office/drawing/2014/main" id="{F0F3DD33-8B41-2148-8C08-A71700604E22}"/>
                  </a:ext>
                </a:extLst>
              </p:cNvPr>
              <p:cNvSpPr>
                <a:spLocks/>
              </p:cNvSpPr>
              <p:nvPr/>
            </p:nvSpPr>
            <p:spPr bwMode="auto">
              <a:xfrm>
                <a:off x="3441700" y="4341813"/>
                <a:ext cx="66675" cy="47625"/>
              </a:xfrm>
              <a:custGeom>
                <a:avLst/>
                <a:gdLst>
                  <a:gd name="T0" fmla="*/ 19 w 42"/>
                  <a:gd name="T1" fmla="*/ 0 h 30"/>
                  <a:gd name="T2" fmla="*/ 19 w 42"/>
                  <a:gd name="T3" fmla="*/ 0 h 30"/>
                  <a:gd name="T4" fmla="*/ 14 w 42"/>
                  <a:gd name="T5" fmla="*/ 1 h 30"/>
                  <a:gd name="T6" fmla="*/ 12 w 42"/>
                  <a:gd name="T7" fmla="*/ 5 h 30"/>
                  <a:gd name="T8" fmla="*/ 12 w 42"/>
                  <a:gd name="T9" fmla="*/ 10 h 30"/>
                  <a:gd name="T10" fmla="*/ 12 w 42"/>
                  <a:gd name="T11" fmla="*/ 15 h 30"/>
                  <a:gd name="T12" fmla="*/ 12 w 42"/>
                  <a:gd name="T13" fmla="*/ 15 h 30"/>
                  <a:gd name="T14" fmla="*/ 8 w 42"/>
                  <a:gd name="T15" fmla="*/ 18 h 30"/>
                  <a:gd name="T16" fmla="*/ 7 w 42"/>
                  <a:gd name="T17" fmla="*/ 20 h 30"/>
                  <a:gd name="T18" fmla="*/ 3 w 42"/>
                  <a:gd name="T19" fmla="*/ 22 h 30"/>
                  <a:gd name="T20" fmla="*/ 3 w 42"/>
                  <a:gd name="T21" fmla="*/ 22 h 30"/>
                  <a:gd name="T22" fmla="*/ 0 w 42"/>
                  <a:gd name="T23" fmla="*/ 24 h 30"/>
                  <a:gd name="T24" fmla="*/ 0 w 42"/>
                  <a:gd name="T25" fmla="*/ 25 h 30"/>
                  <a:gd name="T26" fmla="*/ 2 w 42"/>
                  <a:gd name="T27" fmla="*/ 27 h 30"/>
                  <a:gd name="T28" fmla="*/ 5 w 42"/>
                  <a:gd name="T29" fmla="*/ 29 h 30"/>
                  <a:gd name="T30" fmla="*/ 12 w 42"/>
                  <a:gd name="T31" fmla="*/ 29 h 30"/>
                  <a:gd name="T32" fmla="*/ 19 w 42"/>
                  <a:gd name="T33" fmla="*/ 30 h 30"/>
                  <a:gd name="T34" fmla="*/ 19 w 42"/>
                  <a:gd name="T35" fmla="*/ 30 h 30"/>
                  <a:gd name="T36" fmla="*/ 27 w 42"/>
                  <a:gd name="T37" fmla="*/ 29 h 30"/>
                  <a:gd name="T38" fmla="*/ 34 w 42"/>
                  <a:gd name="T39" fmla="*/ 27 h 30"/>
                  <a:gd name="T40" fmla="*/ 41 w 42"/>
                  <a:gd name="T41" fmla="*/ 22 h 30"/>
                  <a:gd name="T42" fmla="*/ 42 w 42"/>
                  <a:gd name="T43" fmla="*/ 20 h 30"/>
                  <a:gd name="T44" fmla="*/ 42 w 42"/>
                  <a:gd name="T45" fmla="*/ 17 h 30"/>
                  <a:gd name="T46" fmla="*/ 42 w 42"/>
                  <a:gd name="T47" fmla="*/ 17 h 30"/>
                  <a:gd name="T48" fmla="*/ 42 w 42"/>
                  <a:gd name="T49" fmla="*/ 13 h 30"/>
                  <a:gd name="T50" fmla="*/ 41 w 42"/>
                  <a:gd name="T51" fmla="*/ 10 h 30"/>
                  <a:gd name="T52" fmla="*/ 36 w 42"/>
                  <a:gd name="T53" fmla="*/ 5 h 30"/>
                  <a:gd name="T54" fmla="*/ 27 w 42"/>
                  <a:gd name="T55" fmla="*/ 1 h 30"/>
                  <a:gd name="T56" fmla="*/ 19 w 42"/>
                  <a:gd name="T57" fmla="*/ 0 h 30"/>
                  <a:gd name="T58" fmla="*/ 19 w 42"/>
                  <a:gd name="T5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 h="30">
                    <a:moveTo>
                      <a:pt x="19" y="0"/>
                    </a:moveTo>
                    <a:lnTo>
                      <a:pt x="19" y="0"/>
                    </a:lnTo>
                    <a:lnTo>
                      <a:pt x="14" y="1"/>
                    </a:lnTo>
                    <a:lnTo>
                      <a:pt x="12" y="5"/>
                    </a:lnTo>
                    <a:lnTo>
                      <a:pt x="12" y="10"/>
                    </a:lnTo>
                    <a:lnTo>
                      <a:pt x="12" y="15"/>
                    </a:lnTo>
                    <a:lnTo>
                      <a:pt x="12" y="15"/>
                    </a:lnTo>
                    <a:lnTo>
                      <a:pt x="8" y="18"/>
                    </a:lnTo>
                    <a:lnTo>
                      <a:pt x="7" y="20"/>
                    </a:lnTo>
                    <a:lnTo>
                      <a:pt x="3" y="22"/>
                    </a:lnTo>
                    <a:lnTo>
                      <a:pt x="3" y="22"/>
                    </a:lnTo>
                    <a:lnTo>
                      <a:pt x="0" y="24"/>
                    </a:lnTo>
                    <a:lnTo>
                      <a:pt x="0" y="25"/>
                    </a:lnTo>
                    <a:lnTo>
                      <a:pt x="2" y="27"/>
                    </a:lnTo>
                    <a:lnTo>
                      <a:pt x="5" y="29"/>
                    </a:lnTo>
                    <a:lnTo>
                      <a:pt x="12" y="29"/>
                    </a:lnTo>
                    <a:lnTo>
                      <a:pt x="19" y="30"/>
                    </a:lnTo>
                    <a:lnTo>
                      <a:pt x="19" y="30"/>
                    </a:lnTo>
                    <a:lnTo>
                      <a:pt x="27" y="29"/>
                    </a:lnTo>
                    <a:lnTo>
                      <a:pt x="34" y="27"/>
                    </a:lnTo>
                    <a:lnTo>
                      <a:pt x="41" y="22"/>
                    </a:lnTo>
                    <a:lnTo>
                      <a:pt x="42" y="20"/>
                    </a:lnTo>
                    <a:lnTo>
                      <a:pt x="42" y="17"/>
                    </a:lnTo>
                    <a:lnTo>
                      <a:pt x="42" y="17"/>
                    </a:lnTo>
                    <a:lnTo>
                      <a:pt x="42" y="13"/>
                    </a:lnTo>
                    <a:lnTo>
                      <a:pt x="41" y="10"/>
                    </a:lnTo>
                    <a:lnTo>
                      <a:pt x="36" y="5"/>
                    </a:lnTo>
                    <a:lnTo>
                      <a:pt x="27" y="1"/>
                    </a:lnTo>
                    <a:lnTo>
                      <a:pt x="19" y="0"/>
                    </a:lnTo>
                    <a:lnTo>
                      <a:pt x="19" y="0"/>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 name="Freeform 104">
                <a:extLst>
                  <a:ext uri="{FF2B5EF4-FFF2-40B4-BE49-F238E27FC236}">
                    <a16:creationId xmlns:a16="http://schemas.microsoft.com/office/drawing/2014/main" id="{E8FB7E99-C817-9743-8174-7B9B6D84A30A}"/>
                  </a:ext>
                </a:extLst>
              </p:cNvPr>
              <p:cNvSpPr>
                <a:spLocks/>
              </p:cNvSpPr>
              <p:nvPr/>
            </p:nvSpPr>
            <p:spPr bwMode="auto">
              <a:xfrm>
                <a:off x="3328988" y="4357688"/>
                <a:ext cx="90487" cy="31750"/>
              </a:xfrm>
              <a:custGeom>
                <a:avLst/>
                <a:gdLst>
                  <a:gd name="T0" fmla="*/ 18 w 57"/>
                  <a:gd name="T1" fmla="*/ 2 h 20"/>
                  <a:gd name="T2" fmla="*/ 18 w 57"/>
                  <a:gd name="T3" fmla="*/ 2 h 20"/>
                  <a:gd name="T4" fmla="*/ 12 w 57"/>
                  <a:gd name="T5" fmla="*/ 5 h 20"/>
                  <a:gd name="T6" fmla="*/ 5 w 57"/>
                  <a:gd name="T7" fmla="*/ 8 h 20"/>
                  <a:gd name="T8" fmla="*/ 0 w 57"/>
                  <a:gd name="T9" fmla="*/ 14 h 20"/>
                  <a:gd name="T10" fmla="*/ 0 w 57"/>
                  <a:gd name="T11" fmla="*/ 17 h 20"/>
                  <a:gd name="T12" fmla="*/ 0 w 57"/>
                  <a:gd name="T13" fmla="*/ 17 h 20"/>
                  <a:gd name="T14" fmla="*/ 0 w 57"/>
                  <a:gd name="T15" fmla="*/ 19 h 20"/>
                  <a:gd name="T16" fmla="*/ 3 w 57"/>
                  <a:gd name="T17" fmla="*/ 20 h 20"/>
                  <a:gd name="T18" fmla="*/ 10 w 57"/>
                  <a:gd name="T19" fmla="*/ 19 h 20"/>
                  <a:gd name="T20" fmla="*/ 27 w 57"/>
                  <a:gd name="T21" fmla="*/ 12 h 20"/>
                  <a:gd name="T22" fmla="*/ 27 w 57"/>
                  <a:gd name="T23" fmla="*/ 12 h 20"/>
                  <a:gd name="T24" fmla="*/ 35 w 57"/>
                  <a:gd name="T25" fmla="*/ 10 h 20"/>
                  <a:gd name="T26" fmla="*/ 42 w 57"/>
                  <a:gd name="T27" fmla="*/ 8 h 20"/>
                  <a:gd name="T28" fmla="*/ 49 w 57"/>
                  <a:gd name="T29" fmla="*/ 10 h 20"/>
                  <a:gd name="T30" fmla="*/ 49 w 57"/>
                  <a:gd name="T31" fmla="*/ 10 h 20"/>
                  <a:gd name="T32" fmla="*/ 56 w 57"/>
                  <a:gd name="T33" fmla="*/ 5 h 20"/>
                  <a:gd name="T34" fmla="*/ 57 w 57"/>
                  <a:gd name="T35" fmla="*/ 5 h 20"/>
                  <a:gd name="T36" fmla="*/ 57 w 57"/>
                  <a:gd name="T37" fmla="*/ 3 h 20"/>
                  <a:gd name="T38" fmla="*/ 54 w 57"/>
                  <a:gd name="T39" fmla="*/ 2 h 20"/>
                  <a:gd name="T40" fmla="*/ 47 w 57"/>
                  <a:gd name="T41" fmla="*/ 0 h 20"/>
                  <a:gd name="T42" fmla="*/ 32 w 57"/>
                  <a:gd name="T43" fmla="*/ 0 h 20"/>
                  <a:gd name="T44" fmla="*/ 18 w 57"/>
                  <a:gd name="T45" fmla="*/ 2 h 20"/>
                  <a:gd name="T46" fmla="*/ 18 w 5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20">
                    <a:moveTo>
                      <a:pt x="18" y="2"/>
                    </a:moveTo>
                    <a:lnTo>
                      <a:pt x="18" y="2"/>
                    </a:lnTo>
                    <a:lnTo>
                      <a:pt x="12" y="5"/>
                    </a:lnTo>
                    <a:lnTo>
                      <a:pt x="5" y="8"/>
                    </a:lnTo>
                    <a:lnTo>
                      <a:pt x="0" y="14"/>
                    </a:lnTo>
                    <a:lnTo>
                      <a:pt x="0" y="17"/>
                    </a:lnTo>
                    <a:lnTo>
                      <a:pt x="0" y="17"/>
                    </a:lnTo>
                    <a:lnTo>
                      <a:pt x="0" y="19"/>
                    </a:lnTo>
                    <a:lnTo>
                      <a:pt x="3" y="20"/>
                    </a:lnTo>
                    <a:lnTo>
                      <a:pt x="10" y="19"/>
                    </a:lnTo>
                    <a:lnTo>
                      <a:pt x="27" y="12"/>
                    </a:lnTo>
                    <a:lnTo>
                      <a:pt x="27" y="12"/>
                    </a:lnTo>
                    <a:lnTo>
                      <a:pt x="35" y="10"/>
                    </a:lnTo>
                    <a:lnTo>
                      <a:pt x="42" y="8"/>
                    </a:lnTo>
                    <a:lnTo>
                      <a:pt x="49" y="10"/>
                    </a:lnTo>
                    <a:lnTo>
                      <a:pt x="49" y="10"/>
                    </a:lnTo>
                    <a:lnTo>
                      <a:pt x="56" y="5"/>
                    </a:lnTo>
                    <a:lnTo>
                      <a:pt x="57" y="5"/>
                    </a:lnTo>
                    <a:lnTo>
                      <a:pt x="57" y="3"/>
                    </a:lnTo>
                    <a:lnTo>
                      <a:pt x="54" y="2"/>
                    </a:lnTo>
                    <a:lnTo>
                      <a:pt x="47" y="0"/>
                    </a:lnTo>
                    <a:lnTo>
                      <a:pt x="32" y="0"/>
                    </a:lnTo>
                    <a:lnTo>
                      <a:pt x="18" y="2"/>
                    </a:lnTo>
                    <a:lnTo>
                      <a:pt x="18" y="2"/>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 name="Rectangle 105">
                <a:extLst>
                  <a:ext uri="{FF2B5EF4-FFF2-40B4-BE49-F238E27FC236}">
                    <a16:creationId xmlns:a16="http://schemas.microsoft.com/office/drawing/2014/main" id="{0D6DB997-C492-B745-A82C-590F7ED1F38D}"/>
                  </a:ext>
                </a:extLst>
              </p:cNvPr>
              <p:cNvSpPr>
                <a:spLocks noChangeArrowheads="1"/>
              </p:cNvSpPr>
              <p:nvPr/>
            </p:nvSpPr>
            <p:spPr bwMode="auto">
              <a:xfrm>
                <a:off x="3468688" y="3700463"/>
                <a:ext cx="1587" cy="1588"/>
              </a:xfrm>
              <a:prstGeom prst="rect">
                <a:avLst/>
              </a:prstGeom>
              <a:solidFill>
                <a:srgbClr val="393C3F"/>
              </a:solidFill>
              <a:ln w="3175">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 name="Freeform 106">
                <a:extLst>
                  <a:ext uri="{FF2B5EF4-FFF2-40B4-BE49-F238E27FC236}">
                    <a16:creationId xmlns:a16="http://schemas.microsoft.com/office/drawing/2014/main" id="{52815F0F-FBAE-4E4D-B8EA-17E00B1D4D39}"/>
                  </a:ext>
                </a:extLst>
              </p:cNvPr>
              <p:cNvSpPr>
                <a:spLocks/>
              </p:cNvSpPr>
              <p:nvPr/>
            </p:nvSpPr>
            <p:spPr bwMode="auto">
              <a:xfrm>
                <a:off x="3444875" y="3681413"/>
                <a:ext cx="36512" cy="57150"/>
              </a:xfrm>
              <a:custGeom>
                <a:avLst/>
                <a:gdLst>
                  <a:gd name="T0" fmla="*/ 15 w 23"/>
                  <a:gd name="T1" fmla="*/ 12 h 36"/>
                  <a:gd name="T2" fmla="*/ 15 w 23"/>
                  <a:gd name="T3" fmla="*/ 12 h 36"/>
                  <a:gd name="T4" fmla="*/ 15 w 23"/>
                  <a:gd name="T5" fmla="*/ 12 h 36"/>
                  <a:gd name="T6" fmla="*/ 15 w 23"/>
                  <a:gd name="T7" fmla="*/ 12 h 36"/>
                  <a:gd name="T8" fmla="*/ 15 w 23"/>
                  <a:gd name="T9" fmla="*/ 12 h 36"/>
                  <a:gd name="T10" fmla="*/ 15 w 23"/>
                  <a:gd name="T11" fmla="*/ 12 h 36"/>
                  <a:gd name="T12" fmla="*/ 15 w 23"/>
                  <a:gd name="T13" fmla="*/ 12 h 36"/>
                  <a:gd name="T14" fmla="*/ 13 w 23"/>
                  <a:gd name="T15" fmla="*/ 5 h 36"/>
                  <a:gd name="T16" fmla="*/ 10 w 23"/>
                  <a:gd name="T17" fmla="*/ 2 h 36"/>
                  <a:gd name="T18" fmla="*/ 6 w 23"/>
                  <a:gd name="T19" fmla="*/ 0 h 36"/>
                  <a:gd name="T20" fmla="*/ 3 w 23"/>
                  <a:gd name="T21" fmla="*/ 2 h 36"/>
                  <a:gd name="T22" fmla="*/ 3 w 23"/>
                  <a:gd name="T23" fmla="*/ 2 h 36"/>
                  <a:gd name="T24" fmla="*/ 0 w 23"/>
                  <a:gd name="T25" fmla="*/ 3 h 36"/>
                  <a:gd name="T26" fmla="*/ 0 w 23"/>
                  <a:gd name="T27" fmla="*/ 5 h 36"/>
                  <a:gd name="T28" fmla="*/ 0 w 23"/>
                  <a:gd name="T29" fmla="*/ 12 h 36"/>
                  <a:gd name="T30" fmla="*/ 3 w 23"/>
                  <a:gd name="T31" fmla="*/ 24 h 36"/>
                  <a:gd name="T32" fmla="*/ 3 w 23"/>
                  <a:gd name="T33" fmla="*/ 24 h 36"/>
                  <a:gd name="T34" fmla="*/ 5 w 23"/>
                  <a:gd name="T35" fmla="*/ 27 h 36"/>
                  <a:gd name="T36" fmla="*/ 10 w 23"/>
                  <a:gd name="T37" fmla="*/ 32 h 36"/>
                  <a:gd name="T38" fmla="*/ 15 w 23"/>
                  <a:gd name="T39" fmla="*/ 36 h 36"/>
                  <a:gd name="T40" fmla="*/ 18 w 23"/>
                  <a:gd name="T41" fmla="*/ 36 h 36"/>
                  <a:gd name="T42" fmla="*/ 22 w 23"/>
                  <a:gd name="T43" fmla="*/ 34 h 36"/>
                  <a:gd name="T44" fmla="*/ 22 w 23"/>
                  <a:gd name="T45" fmla="*/ 34 h 36"/>
                  <a:gd name="T46" fmla="*/ 23 w 23"/>
                  <a:gd name="T47" fmla="*/ 32 h 36"/>
                  <a:gd name="T48" fmla="*/ 23 w 23"/>
                  <a:gd name="T49" fmla="*/ 31 h 36"/>
                  <a:gd name="T50" fmla="*/ 22 w 23"/>
                  <a:gd name="T51" fmla="*/ 24 h 36"/>
                  <a:gd name="T52" fmla="*/ 17 w 23"/>
                  <a:gd name="T53" fmla="*/ 12 h 36"/>
                  <a:gd name="T54" fmla="*/ 17 w 23"/>
                  <a:gd name="T55" fmla="*/ 12 h 36"/>
                  <a:gd name="T56" fmla="*/ 15 w 23"/>
                  <a:gd name="T57" fmla="*/ 12 h 36"/>
                  <a:gd name="T58" fmla="*/ 15 w 23"/>
                  <a:gd name="T5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36">
                    <a:moveTo>
                      <a:pt x="15" y="12"/>
                    </a:moveTo>
                    <a:lnTo>
                      <a:pt x="15" y="12"/>
                    </a:lnTo>
                    <a:lnTo>
                      <a:pt x="15" y="12"/>
                    </a:lnTo>
                    <a:lnTo>
                      <a:pt x="15" y="12"/>
                    </a:lnTo>
                    <a:lnTo>
                      <a:pt x="15" y="12"/>
                    </a:lnTo>
                    <a:lnTo>
                      <a:pt x="15" y="12"/>
                    </a:lnTo>
                    <a:lnTo>
                      <a:pt x="15" y="12"/>
                    </a:lnTo>
                    <a:lnTo>
                      <a:pt x="13" y="5"/>
                    </a:lnTo>
                    <a:lnTo>
                      <a:pt x="10" y="2"/>
                    </a:lnTo>
                    <a:lnTo>
                      <a:pt x="6" y="0"/>
                    </a:lnTo>
                    <a:lnTo>
                      <a:pt x="3" y="2"/>
                    </a:lnTo>
                    <a:lnTo>
                      <a:pt x="3" y="2"/>
                    </a:lnTo>
                    <a:lnTo>
                      <a:pt x="0" y="3"/>
                    </a:lnTo>
                    <a:lnTo>
                      <a:pt x="0" y="5"/>
                    </a:lnTo>
                    <a:lnTo>
                      <a:pt x="0" y="12"/>
                    </a:lnTo>
                    <a:lnTo>
                      <a:pt x="3" y="24"/>
                    </a:lnTo>
                    <a:lnTo>
                      <a:pt x="3" y="24"/>
                    </a:lnTo>
                    <a:lnTo>
                      <a:pt x="5" y="27"/>
                    </a:lnTo>
                    <a:lnTo>
                      <a:pt x="10" y="32"/>
                    </a:lnTo>
                    <a:lnTo>
                      <a:pt x="15" y="36"/>
                    </a:lnTo>
                    <a:lnTo>
                      <a:pt x="18" y="36"/>
                    </a:lnTo>
                    <a:lnTo>
                      <a:pt x="22" y="34"/>
                    </a:lnTo>
                    <a:lnTo>
                      <a:pt x="22" y="34"/>
                    </a:lnTo>
                    <a:lnTo>
                      <a:pt x="23" y="32"/>
                    </a:lnTo>
                    <a:lnTo>
                      <a:pt x="23" y="31"/>
                    </a:lnTo>
                    <a:lnTo>
                      <a:pt x="22" y="24"/>
                    </a:lnTo>
                    <a:lnTo>
                      <a:pt x="17" y="12"/>
                    </a:lnTo>
                    <a:lnTo>
                      <a:pt x="17" y="12"/>
                    </a:lnTo>
                    <a:lnTo>
                      <a:pt x="15" y="12"/>
                    </a:lnTo>
                    <a:lnTo>
                      <a:pt x="15" y="12"/>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7" name="Freeform 107">
                <a:extLst>
                  <a:ext uri="{FF2B5EF4-FFF2-40B4-BE49-F238E27FC236}">
                    <a16:creationId xmlns:a16="http://schemas.microsoft.com/office/drawing/2014/main" id="{68376548-C5B7-C34E-8490-D80986FD45E8}"/>
                  </a:ext>
                </a:extLst>
              </p:cNvPr>
              <p:cNvSpPr>
                <a:spLocks/>
              </p:cNvSpPr>
              <p:nvPr/>
            </p:nvSpPr>
            <p:spPr bwMode="auto">
              <a:xfrm>
                <a:off x="3657600" y="3824288"/>
                <a:ext cx="80962" cy="61913"/>
              </a:xfrm>
              <a:custGeom>
                <a:avLst/>
                <a:gdLst>
                  <a:gd name="T0" fmla="*/ 10 w 51"/>
                  <a:gd name="T1" fmla="*/ 0 h 39"/>
                  <a:gd name="T2" fmla="*/ 10 w 51"/>
                  <a:gd name="T3" fmla="*/ 0 h 39"/>
                  <a:gd name="T4" fmla="*/ 6 w 51"/>
                  <a:gd name="T5" fmla="*/ 0 h 39"/>
                  <a:gd name="T6" fmla="*/ 3 w 51"/>
                  <a:gd name="T7" fmla="*/ 0 h 39"/>
                  <a:gd name="T8" fmla="*/ 0 w 51"/>
                  <a:gd name="T9" fmla="*/ 3 h 39"/>
                  <a:gd name="T10" fmla="*/ 0 w 51"/>
                  <a:gd name="T11" fmla="*/ 8 h 39"/>
                  <a:gd name="T12" fmla="*/ 1 w 51"/>
                  <a:gd name="T13" fmla="*/ 13 h 39"/>
                  <a:gd name="T14" fmla="*/ 1 w 51"/>
                  <a:gd name="T15" fmla="*/ 13 h 39"/>
                  <a:gd name="T16" fmla="*/ 3 w 51"/>
                  <a:gd name="T17" fmla="*/ 19 h 39"/>
                  <a:gd name="T18" fmla="*/ 10 w 51"/>
                  <a:gd name="T19" fmla="*/ 25 h 39"/>
                  <a:gd name="T20" fmla="*/ 17 w 51"/>
                  <a:gd name="T21" fmla="*/ 32 h 39"/>
                  <a:gd name="T22" fmla="*/ 27 w 51"/>
                  <a:gd name="T23" fmla="*/ 37 h 39"/>
                  <a:gd name="T24" fmla="*/ 27 w 51"/>
                  <a:gd name="T25" fmla="*/ 37 h 39"/>
                  <a:gd name="T26" fmla="*/ 35 w 51"/>
                  <a:gd name="T27" fmla="*/ 39 h 39"/>
                  <a:gd name="T28" fmla="*/ 39 w 51"/>
                  <a:gd name="T29" fmla="*/ 39 h 39"/>
                  <a:gd name="T30" fmla="*/ 40 w 51"/>
                  <a:gd name="T31" fmla="*/ 36 h 39"/>
                  <a:gd name="T32" fmla="*/ 44 w 51"/>
                  <a:gd name="T33" fmla="*/ 30 h 39"/>
                  <a:gd name="T34" fmla="*/ 49 w 51"/>
                  <a:gd name="T35" fmla="*/ 20 h 39"/>
                  <a:gd name="T36" fmla="*/ 49 w 51"/>
                  <a:gd name="T37" fmla="*/ 20 h 39"/>
                  <a:gd name="T38" fmla="*/ 51 w 51"/>
                  <a:gd name="T39" fmla="*/ 17 h 39"/>
                  <a:gd name="T40" fmla="*/ 51 w 51"/>
                  <a:gd name="T41" fmla="*/ 15 h 39"/>
                  <a:gd name="T42" fmla="*/ 46 w 51"/>
                  <a:gd name="T43" fmla="*/ 12 h 39"/>
                  <a:gd name="T44" fmla="*/ 40 w 51"/>
                  <a:gd name="T45" fmla="*/ 8 h 39"/>
                  <a:gd name="T46" fmla="*/ 32 w 51"/>
                  <a:gd name="T47" fmla="*/ 5 h 39"/>
                  <a:gd name="T48" fmla="*/ 17 w 51"/>
                  <a:gd name="T49" fmla="*/ 2 h 39"/>
                  <a:gd name="T50" fmla="*/ 10 w 51"/>
                  <a:gd name="T51" fmla="*/ 0 h 39"/>
                  <a:gd name="T52" fmla="*/ 10 w 51"/>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39">
                    <a:moveTo>
                      <a:pt x="10" y="0"/>
                    </a:moveTo>
                    <a:lnTo>
                      <a:pt x="10" y="0"/>
                    </a:lnTo>
                    <a:lnTo>
                      <a:pt x="6" y="0"/>
                    </a:lnTo>
                    <a:lnTo>
                      <a:pt x="3" y="0"/>
                    </a:lnTo>
                    <a:lnTo>
                      <a:pt x="0" y="3"/>
                    </a:lnTo>
                    <a:lnTo>
                      <a:pt x="0" y="8"/>
                    </a:lnTo>
                    <a:lnTo>
                      <a:pt x="1" y="13"/>
                    </a:lnTo>
                    <a:lnTo>
                      <a:pt x="1" y="13"/>
                    </a:lnTo>
                    <a:lnTo>
                      <a:pt x="3" y="19"/>
                    </a:lnTo>
                    <a:lnTo>
                      <a:pt x="10" y="25"/>
                    </a:lnTo>
                    <a:lnTo>
                      <a:pt x="17" y="32"/>
                    </a:lnTo>
                    <a:lnTo>
                      <a:pt x="27" y="37"/>
                    </a:lnTo>
                    <a:lnTo>
                      <a:pt x="27" y="37"/>
                    </a:lnTo>
                    <a:lnTo>
                      <a:pt x="35" y="39"/>
                    </a:lnTo>
                    <a:lnTo>
                      <a:pt x="39" y="39"/>
                    </a:lnTo>
                    <a:lnTo>
                      <a:pt x="40" y="36"/>
                    </a:lnTo>
                    <a:lnTo>
                      <a:pt x="44" y="30"/>
                    </a:lnTo>
                    <a:lnTo>
                      <a:pt x="49" y="20"/>
                    </a:lnTo>
                    <a:lnTo>
                      <a:pt x="49" y="20"/>
                    </a:lnTo>
                    <a:lnTo>
                      <a:pt x="51" y="17"/>
                    </a:lnTo>
                    <a:lnTo>
                      <a:pt x="51" y="15"/>
                    </a:lnTo>
                    <a:lnTo>
                      <a:pt x="46" y="12"/>
                    </a:lnTo>
                    <a:lnTo>
                      <a:pt x="40" y="8"/>
                    </a:lnTo>
                    <a:lnTo>
                      <a:pt x="32" y="5"/>
                    </a:lnTo>
                    <a:lnTo>
                      <a:pt x="17" y="2"/>
                    </a:lnTo>
                    <a:lnTo>
                      <a:pt x="10" y="0"/>
                    </a:lnTo>
                    <a:lnTo>
                      <a:pt x="10" y="0"/>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8" name="Freeform 108">
                <a:extLst>
                  <a:ext uri="{FF2B5EF4-FFF2-40B4-BE49-F238E27FC236}">
                    <a16:creationId xmlns:a16="http://schemas.microsoft.com/office/drawing/2014/main" id="{4BEED93C-2093-EA40-94FE-279CED9A1C50}"/>
                  </a:ext>
                </a:extLst>
              </p:cNvPr>
              <p:cNvSpPr>
                <a:spLocks/>
              </p:cNvSpPr>
              <p:nvPr/>
            </p:nvSpPr>
            <p:spPr bwMode="auto">
              <a:xfrm>
                <a:off x="3611563" y="3454401"/>
                <a:ext cx="88900" cy="106363"/>
              </a:xfrm>
              <a:custGeom>
                <a:avLst/>
                <a:gdLst>
                  <a:gd name="T0" fmla="*/ 32 w 56"/>
                  <a:gd name="T1" fmla="*/ 24 h 67"/>
                  <a:gd name="T2" fmla="*/ 32 w 56"/>
                  <a:gd name="T3" fmla="*/ 24 h 67"/>
                  <a:gd name="T4" fmla="*/ 25 w 56"/>
                  <a:gd name="T5" fmla="*/ 19 h 67"/>
                  <a:gd name="T6" fmla="*/ 20 w 56"/>
                  <a:gd name="T7" fmla="*/ 14 h 67"/>
                  <a:gd name="T8" fmla="*/ 15 w 56"/>
                  <a:gd name="T9" fmla="*/ 2 h 67"/>
                  <a:gd name="T10" fmla="*/ 15 w 56"/>
                  <a:gd name="T11" fmla="*/ 2 h 67"/>
                  <a:gd name="T12" fmla="*/ 13 w 56"/>
                  <a:gd name="T13" fmla="*/ 0 h 67"/>
                  <a:gd name="T14" fmla="*/ 10 w 56"/>
                  <a:gd name="T15" fmla="*/ 0 h 67"/>
                  <a:gd name="T16" fmla="*/ 7 w 56"/>
                  <a:gd name="T17" fmla="*/ 2 h 67"/>
                  <a:gd name="T18" fmla="*/ 3 w 56"/>
                  <a:gd name="T19" fmla="*/ 9 h 67"/>
                  <a:gd name="T20" fmla="*/ 3 w 56"/>
                  <a:gd name="T21" fmla="*/ 9 h 67"/>
                  <a:gd name="T22" fmla="*/ 2 w 56"/>
                  <a:gd name="T23" fmla="*/ 16 h 67"/>
                  <a:gd name="T24" fmla="*/ 0 w 56"/>
                  <a:gd name="T25" fmla="*/ 21 h 67"/>
                  <a:gd name="T26" fmla="*/ 2 w 56"/>
                  <a:gd name="T27" fmla="*/ 24 h 67"/>
                  <a:gd name="T28" fmla="*/ 3 w 56"/>
                  <a:gd name="T29" fmla="*/ 28 h 67"/>
                  <a:gd name="T30" fmla="*/ 7 w 56"/>
                  <a:gd name="T31" fmla="*/ 31 h 67"/>
                  <a:gd name="T32" fmla="*/ 12 w 56"/>
                  <a:gd name="T33" fmla="*/ 33 h 67"/>
                  <a:gd name="T34" fmla="*/ 20 w 56"/>
                  <a:gd name="T35" fmla="*/ 36 h 67"/>
                  <a:gd name="T36" fmla="*/ 20 w 56"/>
                  <a:gd name="T37" fmla="*/ 36 h 67"/>
                  <a:gd name="T38" fmla="*/ 29 w 56"/>
                  <a:gd name="T39" fmla="*/ 43 h 67"/>
                  <a:gd name="T40" fmla="*/ 35 w 56"/>
                  <a:gd name="T41" fmla="*/ 50 h 67"/>
                  <a:gd name="T42" fmla="*/ 37 w 56"/>
                  <a:gd name="T43" fmla="*/ 55 h 67"/>
                  <a:gd name="T44" fmla="*/ 39 w 56"/>
                  <a:gd name="T45" fmla="*/ 60 h 67"/>
                  <a:gd name="T46" fmla="*/ 39 w 56"/>
                  <a:gd name="T47" fmla="*/ 60 h 67"/>
                  <a:gd name="T48" fmla="*/ 41 w 56"/>
                  <a:gd name="T49" fmla="*/ 63 h 67"/>
                  <a:gd name="T50" fmla="*/ 44 w 56"/>
                  <a:gd name="T51" fmla="*/ 65 h 67"/>
                  <a:gd name="T52" fmla="*/ 47 w 56"/>
                  <a:gd name="T53" fmla="*/ 67 h 67"/>
                  <a:gd name="T54" fmla="*/ 51 w 56"/>
                  <a:gd name="T55" fmla="*/ 67 h 67"/>
                  <a:gd name="T56" fmla="*/ 52 w 56"/>
                  <a:gd name="T57" fmla="*/ 65 h 67"/>
                  <a:gd name="T58" fmla="*/ 56 w 56"/>
                  <a:gd name="T59" fmla="*/ 63 h 67"/>
                  <a:gd name="T60" fmla="*/ 56 w 56"/>
                  <a:gd name="T61" fmla="*/ 60 h 67"/>
                  <a:gd name="T62" fmla="*/ 54 w 56"/>
                  <a:gd name="T63" fmla="*/ 55 h 67"/>
                  <a:gd name="T64" fmla="*/ 54 w 56"/>
                  <a:gd name="T65" fmla="*/ 55 h 67"/>
                  <a:gd name="T66" fmla="*/ 51 w 56"/>
                  <a:gd name="T67" fmla="*/ 45 h 67"/>
                  <a:gd name="T68" fmla="*/ 44 w 56"/>
                  <a:gd name="T69" fmla="*/ 36 h 67"/>
                  <a:gd name="T70" fmla="*/ 39 w 56"/>
                  <a:gd name="T71" fmla="*/ 29 h 67"/>
                  <a:gd name="T72" fmla="*/ 32 w 56"/>
                  <a:gd name="T73" fmla="*/ 24 h 67"/>
                  <a:gd name="T74" fmla="*/ 32 w 56"/>
                  <a:gd name="T75" fmla="*/ 2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67">
                    <a:moveTo>
                      <a:pt x="32" y="24"/>
                    </a:moveTo>
                    <a:lnTo>
                      <a:pt x="32" y="24"/>
                    </a:lnTo>
                    <a:lnTo>
                      <a:pt x="25" y="19"/>
                    </a:lnTo>
                    <a:lnTo>
                      <a:pt x="20" y="14"/>
                    </a:lnTo>
                    <a:lnTo>
                      <a:pt x="15" y="2"/>
                    </a:lnTo>
                    <a:lnTo>
                      <a:pt x="15" y="2"/>
                    </a:lnTo>
                    <a:lnTo>
                      <a:pt x="13" y="0"/>
                    </a:lnTo>
                    <a:lnTo>
                      <a:pt x="10" y="0"/>
                    </a:lnTo>
                    <a:lnTo>
                      <a:pt x="7" y="2"/>
                    </a:lnTo>
                    <a:lnTo>
                      <a:pt x="3" y="9"/>
                    </a:lnTo>
                    <a:lnTo>
                      <a:pt x="3" y="9"/>
                    </a:lnTo>
                    <a:lnTo>
                      <a:pt x="2" y="16"/>
                    </a:lnTo>
                    <a:lnTo>
                      <a:pt x="0" y="21"/>
                    </a:lnTo>
                    <a:lnTo>
                      <a:pt x="2" y="24"/>
                    </a:lnTo>
                    <a:lnTo>
                      <a:pt x="3" y="28"/>
                    </a:lnTo>
                    <a:lnTo>
                      <a:pt x="7" y="31"/>
                    </a:lnTo>
                    <a:lnTo>
                      <a:pt x="12" y="33"/>
                    </a:lnTo>
                    <a:lnTo>
                      <a:pt x="20" y="36"/>
                    </a:lnTo>
                    <a:lnTo>
                      <a:pt x="20" y="36"/>
                    </a:lnTo>
                    <a:lnTo>
                      <a:pt x="29" y="43"/>
                    </a:lnTo>
                    <a:lnTo>
                      <a:pt x="35" y="50"/>
                    </a:lnTo>
                    <a:lnTo>
                      <a:pt x="37" y="55"/>
                    </a:lnTo>
                    <a:lnTo>
                      <a:pt x="39" y="60"/>
                    </a:lnTo>
                    <a:lnTo>
                      <a:pt x="39" y="60"/>
                    </a:lnTo>
                    <a:lnTo>
                      <a:pt x="41" y="63"/>
                    </a:lnTo>
                    <a:lnTo>
                      <a:pt x="44" y="65"/>
                    </a:lnTo>
                    <a:lnTo>
                      <a:pt x="47" y="67"/>
                    </a:lnTo>
                    <a:lnTo>
                      <a:pt x="51" y="67"/>
                    </a:lnTo>
                    <a:lnTo>
                      <a:pt x="52" y="65"/>
                    </a:lnTo>
                    <a:lnTo>
                      <a:pt x="56" y="63"/>
                    </a:lnTo>
                    <a:lnTo>
                      <a:pt x="56" y="60"/>
                    </a:lnTo>
                    <a:lnTo>
                      <a:pt x="54" y="55"/>
                    </a:lnTo>
                    <a:lnTo>
                      <a:pt x="54" y="55"/>
                    </a:lnTo>
                    <a:lnTo>
                      <a:pt x="51" y="45"/>
                    </a:lnTo>
                    <a:lnTo>
                      <a:pt x="44" y="36"/>
                    </a:lnTo>
                    <a:lnTo>
                      <a:pt x="39" y="29"/>
                    </a:lnTo>
                    <a:lnTo>
                      <a:pt x="32" y="24"/>
                    </a:lnTo>
                    <a:lnTo>
                      <a:pt x="32" y="24"/>
                    </a:lnTo>
                    <a:close/>
                  </a:path>
                </a:pathLst>
              </a:custGeom>
              <a:solidFill>
                <a:srgbClr val="C5B899"/>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9" name="Freeform 109">
                <a:extLst>
                  <a:ext uri="{FF2B5EF4-FFF2-40B4-BE49-F238E27FC236}">
                    <a16:creationId xmlns:a16="http://schemas.microsoft.com/office/drawing/2014/main" id="{0CB85071-6D42-F64E-A769-711975942CEE}"/>
                  </a:ext>
                </a:extLst>
              </p:cNvPr>
              <p:cNvSpPr>
                <a:spLocks/>
              </p:cNvSpPr>
              <p:nvPr/>
            </p:nvSpPr>
            <p:spPr bwMode="auto">
              <a:xfrm>
                <a:off x="5062757" y="3599357"/>
                <a:ext cx="38100" cy="38100"/>
              </a:xfrm>
              <a:custGeom>
                <a:avLst/>
                <a:gdLst>
                  <a:gd name="T0" fmla="*/ 2 w 24"/>
                  <a:gd name="T1" fmla="*/ 22 h 24"/>
                  <a:gd name="T2" fmla="*/ 2 w 24"/>
                  <a:gd name="T3" fmla="*/ 22 h 24"/>
                  <a:gd name="T4" fmla="*/ 3 w 24"/>
                  <a:gd name="T5" fmla="*/ 24 h 24"/>
                  <a:gd name="T6" fmla="*/ 7 w 24"/>
                  <a:gd name="T7" fmla="*/ 22 h 24"/>
                  <a:gd name="T8" fmla="*/ 13 w 24"/>
                  <a:gd name="T9" fmla="*/ 19 h 24"/>
                  <a:gd name="T10" fmla="*/ 20 w 24"/>
                  <a:gd name="T11" fmla="*/ 12 h 24"/>
                  <a:gd name="T12" fmla="*/ 20 w 24"/>
                  <a:gd name="T13" fmla="*/ 12 h 24"/>
                  <a:gd name="T14" fmla="*/ 24 w 24"/>
                  <a:gd name="T15" fmla="*/ 4 h 24"/>
                  <a:gd name="T16" fmla="*/ 24 w 24"/>
                  <a:gd name="T17" fmla="*/ 0 h 24"/>
                  <a:gd name="T18" fmla="*/ 24 w 24"/>
                  <a:gd name="T19" fmla="*/ 0 h 24"/>
                  <a:gd name="T20" fmla="*/ 20 w 24"/>
                  <a:gd name="T21" fmla="*/ 0 h 24"/>
                  <a:gd name="T22" fmla="*/ 15 w 24"/>
                  <a:gd name="T23" fmla="*/ 4 h 24"/>
                  <a:gd name="T24" fmla="*/ 3 w 24"/>
                  <a:gd name="T25" fmla="*/ 14 h 24"/>
                  <a:gd name="T26" fmla="*/ 2 w 24"/>
                  <a:gd name="T27" fmla="*/ 19 h 24"/>
                  <a:gd name="T28" fmla="*/ 0 w 24"/>
                  <a:gd name="T29" fmla="*/ 20 h 24"/>
                  <a:gd name="T30" fmla="*/ 2 w 24"/>
                  <a:gd name="T31" fmla="*/ 22 h 24"/>
                  <a:gd name="T32" fmla="*/ 2 w 24"/>
                  <a:gd name="T33"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2" y="22"/>
                    </a:moveTo>
                    <a:lnTo>
                      <a:pt x="2" y="22"/>
                    </a:lnTo>
                    <a:lnTo>
                      <a:pt x="3" y="24"/>
                    </a:lnTo>
                    <a:lnTo>
                      <a:pt x="7" y="22"/>
                    </a:lnTo>
                    <a:lnTo>
                      <a:pt x="13" y="19"/>
                    </a:lnTo>
                    <a:lnTo>
                      <a:pt x="20" y="12"/>
                    </a:lnTo>
                    <a:lnTo>
                      <a:pt x="20" y="12"/>
                    </a:lnTo>
                    <a:lnTo>
                      <a:pt x="24" y="4"/>
                    </a:lnTo>
                    <a:lnTo>
                      <a:pt x="24" y="0"/>
                    </a:lnTo>
                    <a:lnTo>
                      <a:pt x="24" y="0"/>
                    </a:lnTo>
                    <a:lnTo>
                      <a:pt x="20" y="0"/>
                    </a:lnTo>
                    <a:lnTo>
                      <a:pt x="15" y="4"/>
                    </a:lnTo>
                    <a:lnTo>
                      <a:pt x="3" y="14"/>
                    </a:lnTo>
                    <a:lnTo>
                      <a:pt x="2" y="19"/>
                    </a:lnTo>
                    <a:lnTo>
                      <a:pt x="0" y="20"/>
                    </a:lnTo>
                    <a:lnTo>
                      <a:pt x="2" y="22"/>
                    </a:lnTo>
                    <a:lnTo>
                      <a:pt x="2" y="22"/>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0" name="Freeform 110">
                <a:extLst>
                  <a:ext uri="{FF2B5EF4-FFF2-40B4-BE49-F238E27FC236}">
                    <a16:creationId xmlns:a16="http://schemas.microsoft.com/office/drawing/2014/main" id="{F3ABD204-A437-BC4D-A8BD-B7E1C2724355}"/>
                  </a:ext>
                </a:extLst>
              </p:cNvPr>
              <p:cNvSpPr>
                <a:spLocks/>
              </p:cNvSpPr>
              <p:nvPr/>
            </p:nvSpPr>
            <p:spPr bwMode="auto">
              <a:xfrm>
                <a:off x="5162768" y="3545382"/>
                <a:ext cx="90487" cy="73025"/>
              </a:xfrm>
              <a:custGeom>
                <a:avLst/>
                <a:gdLst>
                  <a:gd name="T0" fmla="*/ 45 w 57"/>
                  <a:gd name="T1" fmla="*/ 0 h 46"/>
                  <a:gd name="T2" fmla="*/ 45 w 57"/>
                  <a:gd name="T3" fmla="*/ 0 h 46"/>
                  <a:gd name="T4" fmla="*/ 32 w 57"/>
                  <a:gd name="T5" fmla="*/ 2 h 46"/>
                  <a:gd name="T6" fmla="*/ 17 w 57"/>
                  <a:gd name="T7" fmla="*/ 5 h 46"/>
                  <a:gd name="T8" fmla="*/ 10 w 57"/>
                  <a:gd name="T9" fmla="*/ 9 h 46"/>
                  <a:gd name="T10" fmla="*/ 5 w 57"/>
                  <a:gd name="T11" fmla="*/ 12 h 46"/>
                  <a:gd name="T12" fmla="*/ 1 w 57"/>
                  <a:gd name="T13" fmla="*/ 17 h 46"/>
                  <a:gd name="T14" fmla="*/ 0 w 57"/>
                  <a:gd name="T15" fmla="*/ 22 h 46"/>
                  <a:gd name="T16" fmla="*/ 0 w 57"/>
                  <a:gd name="T17" fmla="*/ 22 h 46"/>
                  <a:gd name="T18" fmla="*/ 3 w 57"/>
                  <a:gd name="T19" fmla="*/ 32 h 46"/>
                  <a:gd name="T20" fmla="*/ 6 w 57"/>
                  <a:gd name="T21" fmla="*/ 36 h 46"/>
                  <a:gd name="T22" fmla="*/ 12 w 57"/>
                  <a:gd name="T23" fmla="*/ 38 h 46"/>
                  <a:gd name="T24" fmla="*/ 13 w 57"/>
                  <a:gd name="T25" fmla="*/ 38 h 46"/>
                  <a:gd name="T26" fmla="*/ 13 w 57"/>
                  <a:gd name="T27" fmla="*/ 38 h 46"/>
                  <a:gd name="T28" fmla="*/ 18 w 57"/>
                  <a:gd name="T29" fmla="*/ 41 h 46"/>
                  <a:gd name="T30" fmla="*/ 30 w 57"/>
                  <a:gd name="T31" fmla="*/ 44 h 46"/>
                  <a:gd name="T32" fmla="*/ 37 w 57"/>
                  <a:gd name="T33" fmla="*/ 46 h 46"/>
                  <a:gd name="T34" fmla="*/ 44 w 57"/>
                  <a:gd name="T35" fmla="*/ 44 h 46"/>
                  <a:gd name="T36" fmla="*/ 51 w 57"/>
                  <a:gd name="T37" fmla="*/ 43 h 46"/>
                  <a:gd name="T38" fmla="*/ 54 w 57"/>
                  <a:gd name="T39" fmla="*/ 38 h 46"/>
                  <a:gd name="T40" fmla="*/ 54 w 57"/>
                  <a:gd name="T41" fmla="*/ 38 h 46"/>
                  <a:gd name="T42" fmla="*/ 57 w 57"/>
                  <a:gd name="T43" fmla="*/ 24 h 46"/>
                  <a:gd name="T44" fmla="*/ 57 w 57"/>
                  <a:gd name="T45" fmla="*/ 12 h 46"/>
                  <a:gd name="T46" fmla="*/ 57 w 57"/>
                  <a:gd name="T47" fmla="*/ 7 h 46"/>
                  <a:gd name="T48" fmla="*/ 54 w 57"/>
                  <a:gd name="T49" fmla="*/ 4 h 46"/>
                  <a:gd name="T50" fmla="*/ 51 w 57"/>
                  <a:gd name="T51" fmla="*/ 0 h 46"/>
                  <a:gd name="T52" fmla="*/ 45 w 57"/>
                  <a:gd name="T53" fmla="*/ 0 h 46"/>
                  <a:gd name="T54" fmla="*/ 45 w 57"/>
                  <a:gd name="T5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46">
                    <a:moveTo>
                      <a:pt x="45" y="0"/>
                    </a:moveTo>
                    <a:lnTo>
                      <a:pt x="45" y="0"/>
                    </a:lnTo>
                    <a:lnTo>
                      <a:pt x="32" y="2"/>
                    </a:lnTo>
                    <a:lnTo>
                      <a:pt x="17" y="5"/>
                    </a:lnTo>
                    <a:lnTo>
                      <a:pt x="10" y="9"/>
                    </a:lnTo>
                    <a:lnTo>
                      <a:pt x="5" y="12"/>
                    </a:lnTo>
                    <a:lnTo>
                      <a:pt x="1" y="17"/>
                    </a:lnTo>
                    <a:lnTo>
                      <a:pt x="0" y="22"/>
                    </a:lnTo>
                    <a:lnTo>
                      <a:pt x="0" y="22"/>
                    </a:lnTo>
                    <a:lnTo>
                      <a:pt x="3" y="32"/>
                    </a:lnTo>
                    <a:lnTo>
                      <a:pt x="6" y="36"/>
                    </a:lnTo>
                    <a:lnTo>
                      <a:pt x="12" y="38"/>
                    </a:lnTo>
                    <a:lnTo>
                      <a:pt x="13" y="38"/>
                    </a:lnTo>
                    <a:lnTo>
                      <a:pt x="13" y="38"/>
                    </a:lnTo>
                    <a:lnTo>
                      <a:pt x="18" y="41"/>
                    </a:lnTo>
                    <a:lnTo>
                      <a:pt x="30" y="44"/>
                    </a:lnTo>
                    <a:lnTo>
                      <a:pt x="37" y="46"/>
                    </a:lnTo>
                    <a:lnTo>
                      <a:pt x="44" y="44"/>
                    </a:lnTo>
                    <a:lnTo>
                      <a:pt x="51" y="43"/>
                    </a:lnTo>
                    <a:lnTo>
                      <a:pt x="54" y="38"/>
                    </a:lnTo>
                    <a:lnTo>
                      <a:pt x="54" y="38"/>
                    </a:lnTo>
                    <a:lnTo>
                      <a:pt x="57" y="24"/>
                    </a:lnTo>
                    <a:lnTo>
                      <a:pt x="57" y="12"/>
                    </a:lnTo>
                    <a:lnTo>
                      <a:pt x="57" y="7"/>
                    </a:lnTo>
                    <a:lnTo>
                      <a:pt x="54" y="4"/>
                    </a:lnTo>
                    <a:lnTo>
                      <a:pt x="51" y="0"/>
                    </a:lnTo>
                    <a:lnTo>
                      <a:pt x="45" y="0"/>
                    </a:lnTo>
                    <a:lnTo>
                      <a:pt x="45" y="0"/>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2" name="Freeform 112">
                <a:extLst>
                  <a:ext uri="{FF2B5EF4-FFF2-40B4-BE49-F238E27FC236}">
                    <a16:creationId xmlns:a16="http://schemas.microsoft.com/office/drawing/2014/main" id="{3A2FEC12-BBBF-AF45-8C50-1A32B4292405}"/>
                  </a:ext>
                </a:extLst>
              </p:cNvPr>
              <p:cNvSpPr>
                <a:spLocks/>
              </p:cNvSpPr>
              <p:nvPr/>
            </p:nvSpPr>
            <p:spPr bwMode="auto">
              <a:xfrm>
                <a:off x="5650131" y="3766044"/>
                <a:ext cx="112713" cy="33338"/>
              </a:xfrm>
              <a:custGeom>
                <a:avLst/>
                <a:gdLst>
                  <a:gd name="T0" fmla="*/ 59 w 71"/>
                  <a:gd name="T1" fmla="*/ 0 h 21"/>
                  <a:gd name="T2" fmla="*/ 59 w 71"/>
                  <a:gd name="T3" fmla="*/ 0 h 21"/>
                  <a:gd name="T4" fmla="*/ 39 w 71"/>
                  <a:gd name="T5" fmla="*/ 4 h 21"/>
                  <a:gd name="T6" fmla="*/ 27 w 71"/>
                  <a:gd name="T7" fmla="*/ 4 h 21"/>
                  <a:gd name="T8" fmla="*/ 18 w 71"/>
                  <a:gd name="T9" fmla="*/ 2 h 21"/>
                  <a:gd name="T10" fmla="*/ 18 w 71"/>
                  <a:gd name="T11" fmla="*/ 2 h 21"/>
                  <a:gd name="T12" fmla="*/ 10 w 71"/>
                  <a:gd name="T13" fmla="*/ 0 h 21"/>
                  <a:gd name="T14" fmla="*/ 3 w 71"/>
                  <a:gd name="T15" fmla="*/ 0 h 21"/>
                  <a:gd name="T16" fmla="*/ 0 w 71"/>
                  <a:gd name="T17" fmla="*/ 2 h 21"/>
                  <a:gd name="T18" fmla="*/ 0 w 71"/>
                  <a:gd name="T19" fmla="*/ 5 h 21"/>
                  <a:gd name="T20" fmla="*/ 0 w 71"/>
                  <a:gd name="T21" fmla="*/ 5 h 21"/>
                  <a:gd name="T22" fmla="*/ 0 w 71"/>
                  <a:gd name="T23" fmla="*/ 7 h 21"/>
                  <a:gd name="T24" fmla="*/ 1 w 71"/>
                  <a:gd name="T25" fmla="*/ 11 h 21"/>
                  <a:gd name="T26" fmla="*/ 8 w 71"/>
                  <a:gd name="T27" fmla="*/ 12 h 21"/>
                  <a:gd name="T28" fmla="*/ 17 w 71"/>
                  <a:gd name="T29" fmla="*/ 14 h 21"/>
                  <a:gd name="T30" fmla="*/ 25 w 71"/>
                  <a:gd name="T31" fmla="*/ 17 h 21"/>
                  <a:gd name="T32" fmla="*/ 25 w 71"/>
                  <a:gd name="T33" fmla="*/ 17 h 21"/>
                  <a:gd name="T34" fmla="*/ 30 w 71"/>
                  <a:gd name="T35" fmla="*/ 21 h 21"/>
                  <a:gd name="T36" fmla="*/ 35 w 71"/>
                  <a:gd name="T37" fmla="*/ 21 h 21"/>
                  <a:gd name="T38" fmla="*/ 49 w 71"/>
                  <a:gd name="T39" fmla="*/ 21 h 21"/>
                  <a:gd name="T40" fmla="*/ 59 w 71"/>
                  <a:gd name="T41" fmla="*/ 17 h 21"/>
                  <a:gd name="T42" fmla="*/ 68 w 71"/>
                  <a:gd name="T43" fmla="*/ 14 h 21"/>
                  <a:gd name="T44" fmla="*/ 68 w 71"/>
                  <a:gd name="T45" fmla="*/ 14 h 21"/>
                  <a:gd name="T46" fmla="*/ 71 w 71"/>
                  <a:gd name="T47" fmla="*/ 9 h 21"/>
                  <a:gd name="T48" fmla="*/ 71 w 71"/>
                  <a:gd name="T49" fmla="*/ 4 h 21"/>
                  <a:gd name="T50" fmla="*/ 69 w 71"/>
                  <a:gd name="T51" fmla="*/ 2 h 21"/>
                  <a:gd name="T52" fmla="*/ 68 w 71"/>
                  <a:gd name="T53" fmla="*/ 0 h 21"/>
                  <a:gd name="T54" fmla="*/ 64 w 71"/>
                  <a:gd name="T55" fmla="*/ 0 h 21"/>
                  <a:gd name="T56" fmla="*/ 59 w 71"/>
                  <a:gd name="T57" fmla="*/ 0 h 21"/>
                  <a:gd name="T58" fmla="*/ 59 w 7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 h="21">
                    <a:moveTo>
                      <a:pt x="59" y="0"/>
                    </a:moveTo>
                    <a:lnTo>
                      <a:pt x="59" y="0"/>
                    </a:lnTo>
                    <a:lnTo>
                      <a:pt x="39" y="4"/>
                    </a:lnTo>
                    <a:lnTo>
                      <a:pt x="27" y="4"/>
                    </a:lnTo>
                    <a:lnTo>
                      <a:pt x="18" y="2"/>
                    </a:lnTo>
                    <a:lnTo>
                      <a:pt x="18" y="2"/>
                    </a:lnTo>
                    <a:lnTo>
                      <a:pt x="10" y="0"/>
                    </a:lnTo>
                    <a:lnTo>
                      <a:pt x="3" y="0"/>
                    </a:lnTo>
                    <a:lnTo>
                      <a:pt x="0" y="2"/>
                    </a:lnTo>
                    <a:lnTo>
                      <a:pt x="0" y="5"/>
                    </a:lnTo>
                    <a:lnTo>
                      <a:pt x="0" y="5"/>
                    </a:lnTo>
                    <a:lnTo>
                      <a:pt x="0" y="7"/>
                    </a:lnTo>
                    <a:lnTo>
                      <a:pt x="1" y="11"/>
                    </a:lnTo>
                    <a:lnTo>
                      <a:pt x="8" y="12"/>
                    </a:lnTo>
                    <a:lnTo>
                      <a:pt x="17" y="14"/>
                    </a:lnTo>
                    <a:lnTo>
                      <a:pt x="25" y="17"/>
                    </a:lnTo>
                    <a:lnTo>
                      <a:pt x="25" y="17"/>
                    </a:lnTo>
                    <a:lnTo>
                      <a:pt x="30" y="21"/>
                    </a:lnTo>
                    <a:lnTo>
                      <a:pt x="35" y="21"/>
                    </a:lnTo>
                    <a:lnTo>
                      <a:pt x="49" y="21"/>
                    </a:lnTo>
                    <a:lnTo>
                      <a:pt x="59" y="17"/>
                    </a:lnTo>
                    <a:lnTo>
                      <a:pt x="68" y="14"/>
                    </a:lnTo>
                    <a:lnTo>
                      <a:pt x="68" y="14"/>
                    </a:lnTo>
                    <a:lnTo>
                      <a:pt x="71" y="9"/>
                    </a:lnTo>
                    <a:lnTo>
                      <a:pt x="71" y="4"/>
                    </a:lnTo>
                    <a:lnTo>
                      <a:pt x="69" y="2"/>
                    </a:lnTo>
                    <a:lnTo>
                      <a:pt x="68" y="0"/>
                    </a:lnTo>
                    <a:lnTo>
                      <a:pt x="64" y="0"/>
                    </a:lnTo>
                    <a:lnTo>
                      <a:pt x="59" y="0"/>
                    </a:lnTo>
                    <a:lnTo>
                      <a:pt x="59" y="0"/>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3" name="Freeform 113">
                <a:extLst>
                  <a:ext uri="{FF2B5EF4-FFF2-40B4-BE49-F238E27FC236}">
                    <a16:creationId xmlns:a16="http://schemas.microsoft.com/office/drawing/2014/main" id="{CF3F71EA-FB08-9C4A-9D02-D1DC58912C51}"/>
                  </a:ext>
                </a:extLst>
              </p:cNvPr>
              <p:cNvSpPr>
                <a:spLocks/>
              </p:cNvSpPr>
              <p:nvPr/>
            </p:nvSpPr>
            <p:spPr bwMode="auto">
              <a:xfrm>
                <a:off x="5689819" y="3815257"/>
                <a:ext cx="57150" cy="47625"/>
              </a:xfrm>
              <a:custGeom>
                <a:avLst/>
                <a:gdLst>
                  <a:gd name="T0" fmla="*/ 5 w 36"/>
                  <a:gd name="T1" fmla="*/ 0 h 30"/>
                  <a:gd name="T2" fmla="*/ 5 w 36"/>
                  <a:gd name="T3" fmla="*/ 0 h 30"/>
                  <a:gd name="T4" fmla="*/ 2 w 36"/>
                  <a:gd name="T5" fmla="*/ 0 h 30"/>
                  <a:gd name="T6" fmla="*/ 0 w 36"/>
                  <a:gd name="T7" fmla="*/ 2 h 30"/>
                  <a:gd name="T8" fmla="*/ 0 w 36"/>
                  <a:gd name="T9" fmla="*/ 7 h 30"/>
                  <a:gd name="T10" fmla="*/ 2 w 36"/>
                  <a:gd name="T11" fmla="*/ 12 h 30"/>
                  <a:gd name="T12" fmla="*/ 7 w 36"/>
                  <a:gd name="T13" fmla="*/ 22 h 30"/>
                  <a:gd name="T14" fmla="*/ 10 w 36"/>
                  <a:gd name="T15" fmla="*/ 25 h 30"/>
                  <a:gd name="T16" fmla="*/ 10 w 36"/>
                  <a:gd name="T17" fmla="*/ 25 h 30"/>
                  <a:gd name="T18" fmla="*/ 12 w 36"/>
                  <a:gd name="T19" fmla="*/ 29 h 30"/>
                  <a:gd name="T20" fmla="*/ 17 w 36"/>
                  <a:gd name="T21" fmla="*/ 30 h 30"/>
                  <a:gd name="T22" fmla="*/ 22 w 36"/>
                  <a:gd name="T23" fmla="*/ 30 h 30"/>
                  <a:gd name="T24" fmla="*/ 32 w 36"/>
                  <a:gd name="T25" fmla="*/ 25 h 30"/>
                  <a:gd name="T26" fmla="*/ 32 w 36"/>
                  <a:gd name="T27" fmla="*/ 25 h 30"/>
                  <a:gd name="T28" fmla="*/ 36 w 36"/>
                  <a:gd name="T29" fmla="*/ 22 h 30"/>
                  <a:gd name="T30" fmla="*/ 36 w 36"/>
                  <a:gd name="T31" fmla="*/ 19 h 30"/>
                  <a:gd name="T32" fmla="*/ 34 w 36"/>
                  <a:gd name="T33" fmla="*/ 15 h 30"/>
                  <a:gd name="T34" fmla="*/ 29 w 36"/>
                  <a:gd name="T35" fmla="*/ 12 h 30"/>
                  <a:gd name="T36" fmla="*/ 17 w 36"/>
                  <a:gd name="T37" fmla="*/ 5 h 30"/>
                  <a:gd name="T38" fmla="*/ 5 w 36"/>
                  <a:gd name="T39" fmla="*/ 0 h 30"/>
                  <a:gd name="T40" fmla="*/ 5 w 36"/>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0">
                    <a:moveTo>
                      <a:pt x="5" y="0"/>
                    </a:moveTo>
                    <a:lnTo>
                      <a:pt x="5" y="0"/>
                    </a:lnTo>
                    <a:lnTo>
                      <a:pt x="2" y="0"/>
                    </a:lnTo>
                    <a:lnTo>
                      <a:pt x="0" y="2"/>
                    </a:lnTo>
                    <a:lnTo>
                      <a:pt x="0" y="7"/>
                    </a:lnTo>
                    <a:lnTo>
                      <a:pt x="2" y="12"/>
                    </a:lnTo>
                    <a:lnTo>
                      <a:pt x="7" y="22"/>
                    </a:lnTo>
                    <a:lnTo>
                      <a:pt x="10" y="25"/>
                    </a:lnTo>
                    <a:lnTo>
                      <a:pt x="10" y="25"/>
                    </a:lnTo>
                    <a:lnTo>
                      <a:pt x="12" y="29"/>
                    </a:lnTo>
                    <a:lnTo>
                      <a:pt x="17" y="30"/>
                    </a:lnTo>
                    <a:lnTo>
                      <a:pt x="22" y="30"/>
                    </a:lnTo>
                    <a:lnTo>
                      <a:pt x="32" y="25"/>
                    </a:lnTo>
                    <a:lnTo>
                      <a:pt x="32" y="25"/>
                    </a:lnTo>
                    <a:lnTo>
                      <a:pt x="36" y="22"/>
                    </a:lnTo>
                    <a:lnTo>
                      <a:pt x="36" y="19"/>
                    </a:lnTo>
                    <a:lnTo>
                      <a:pt x="34" y="15"/>
                    </a:lnTo>
                    <a:lnTo>
                      <a:pt x="29" y="12"/>
                    </a:lnTo>
                    <a:lnTo>
                      <a:pt x="17" y="5"/>
                    </a:lnTo>
                    <a:lnTo>
                      <a:pt x="5" y="0"/>
                    </a:lnTo>
                    <a:lnTo>
                      <a:pt x="5" y="0"/>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4" name="Freeform 114">
                <a:extLst>
                  <a:ext uri="{FF2B5EF4-FFF2-40B4-BE49-F238E27FC236}">
                    <a16:creationId xmlns:a16="http://schemas.microsoft.com/office/drawing/2014/main" id="{9ED392AE-CBF8-EC48-BA12-004C10902F4D}"/>
                  </a:ext>
                </a:extLst>
              </p:cNvPr>
              <p:cNvSpPr>
                <a:spLocks/>
              </p:cNvSpPr>
              <p:nvPr/>
            </p:nvSpPr>
            <p:spPr bwMode="auto">
              <a:xfrm>
                <a:off x="5759669" y="3793032"/>
                <a:ext cx="149225" cy="95250"/>
              </a:xfrm>
              <a:custGeom>
                <a:avLst/>
                <a:gdLst>
                  <a:gd name="T0" fmla="*/ 82 w 94"/>
                  <a:gd name="T1" fmla="*/ 29 h 60"/>
                  <a:gd name="T2" fmla="*/ 82 w 94"/>
                  <a:gd name="T3" fmla="*/ 29 h 60"/>
                  <a:gd name="T4" fmla="*/ 61 w 94"/>
                  <a:gd name="T5" fmla="*/ 21 h 60"/>
                  <a:gd name="T6" fmla="*/ 46 w 94"/>
                  <a:gd name="T7" fmla="*/ 14 h 60"/>
                  <a:gd name="T8" fmla="*/ 34 w 94"/>
                  <a:gd name="T9" fmla="*/ 9 h 60"/>
                  <a:gd name="T10" fmla="*/ 29 w 94"/>
                  <a:gd name="T11" fmla="*/ 7 h 60"/>
                  <a:gd name="T12" fmla="*/ 27 w 94"/>
                  <a:gd name="T13" fmla="*/ 4 h 60"/>
                  <a:gd name="T14" fmla="*/ 27 w 94"/>
                  <a:gd name="T15" fmla="*/ 4 h 60"/>
                  <a:gd name="T16" fmla="*/ 22 w 94"/>
                  <a:gd name="T17" fmla="*/ 0 h 60"/>
                  <a:gd name="T18" fmla="*/ 16 w 94"/>
                  <a:gd name="T19" fmla="*/ 0 h 60"/>
                  <a:gd name="T20" fmla="*/ 10 w 94"/>
                  <a:gd name="T21" fmla="*/ 0 h 60"/>
                  <a:gd name="T22" fmla="*/ 5 w 94"/>
                  <a:gd name="T23" fmla="*/ 4 h 60"/>
                  <a:gd name="T24" fmla="*/ 5 w 94"/>
                  <a:gd name="T25" fmla="*/ 4 h 60"/>
                  <a:gd name="T26" fmla="*/ 0 w 94"/>
                  <a:gd name="T27" fmla="*/ 12 h 60"/>
                  <a:gd name="T28" fmla="*/ 0 w 94"/>
                  <a:gd name="T29" fmla="*/ 16 h 60"/>
                  <a:gd name="T30" fmla="*/ 2 w 94"/>
                  <a:gd name="T31" fmla="*/ 17 h 60"/>
                  <a:gd name="T32" fmla="*/ 2 w 94"/>
                  <a:gd name="T33" fmla="*/ 17 h 60"/>
                  <a:gd name="T34" fmla="*/ 12 w 94"/>
                  <a:gd name="T35" fmla="*/ 26 h 60"/>
                  <a:gd name="T36" fmla="*/ 21 w 94"/>
                  <a:gd name="T37" fmla="*/ 36 h 60"/>
                  <a:gd name="T38" fmla="*/ 27 w 94"/>
                  <a:gd name="T39" fmla="*/ 48 h 60"/>
                  <a:gd name="T40" fmla="*/ 27 w 94"/>
                  <a:gd name="T41" fmla="*/ 48 h 60"/>
                  <a:gd name="T42" fmla="*/ 31 w 94"/>
                  <a:gd name="T43" fmla="*/ 55 h 60"/>
                  <a:gd name="T44" fmla="*/ 36 w 94"/>
                  <a:gd name="T45" fmla="*/ 58 h 60"/>
                  <a:gd name="T46" fmla="*/ 41 w 94"/>
                  <a:gd name="T47" fmla="*/ 60 h 60"/>
                  <a:gd name="T48" fmla="*/ 48 w 94"/>
                  <a:gd name="T49" fmla="*/ 60 h 60"/>
                  <a:gd name="T50" fmla="*/ 60 w 94"/>
                  <a:gd name="T51" fmla="*/ 60 h 60"/>
                  <a:gd name="T52" fmla="*/ 68 w 94"/>
                  <a:gd name="T53" fmla="*/ 58 h 60"/>
                  <a:gd name="T54" fmla="*/ 68 w 94"/>
                  <a:gd name="T55" fmla="*/ 58 h 60"/>
                  <a:gd name="T56" fmla="*/ 78 w 94"/>
                  <a:gd name="T57" fmla="*/ 55 h 60"/>
                  <a:gd name="T58" fmla="*/ 83 w 94"/>
                  <a:gd name="T59" fmla="*/ 51 h 60"/>
                  <a:gd name="T60" fmla="*/ 89 w 94"/>
                  <a:gd name="T61" fmla="*/ 48 h 60"/>
                  <a:gd name="T62" fmla="*/ 92 w 94"/>
                  <a:gd name="T63" fmla="*/ 43 h 60"/>
                  <a:gd name="T64" fmla="*/ 94 w 94"/>
                  <a:gd name="T65" fmla="*/ 39 h 60"/>
                  <a:gd name="T66" fmla="*/ 90 w 94"/>
                  <a:gd name="T67" fmla="*/ 34 h 60"/>
                  <a:gd name="T68" fmla="*/ 82 w 94"/>
                  <a:gd name="T69" fmla="*/ 29 h 60"/>
                  <a:gd name="T70" fmla="*/ 82 w 94"/>
                  <a:gd name="T71"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 h="60">
                    <a:moveTo>
                      <a:pt x="82" y="29"/>
                    </a:moveTo>
                    <a:lnTo>
                      <a:pt x="82" y="29"/>
                    </a:lnTo>
                    <a:lnTo>
                      <a:pt x="61" y="21"/>
                    </a:lnTo>
                    <a:lnTo>
                      <a:pt x="46" y="14"/>
                    </a:lnTo>
                    <a:lnTo>
                      <a:pt x="34" y="9"/>
                    </a:lnTo>
                    <a:lnTo>
                      <a:pt x="29" y="7"/>
                    </a:lnTo>
                    <a:lnTo>
                      <a:pt x="27" y="4"/>
                    </a:lnTo>
                    <a:lnTo>
                      <a:pt x="27" y="4"/>
                    </a:lnTo>
                    <a:lnTo>
                      <a:pt x="22" y="0"/>
                    </a:lnTo>
                    <a:lnTo>
                      <a:pt x="16" y="0"/>
                    </a:lnTo>
                    <a:lnTo>
                      <a:pt x="10" y="0"/>
                    </a:lnTo>
                    <a:lnTo>
                      <a:pt x="5" y="4"/>
                    </a:lnTo>
                    <a:lnTo>
                      <a:pt x="5" y="4"/>
                    </a:lnTo>
                    <a:lnTo>
                      <a:pt x="0" y="12"/>
                    </a:lnTo>
                    <a:lnTo>
                      <a:pt x="0" y="16"/>
                    </a:lnTo>
                    <a:lnTo>
                      <a:pt x="2" y="17"/>
                    </a:lnTo>
                    <a:lnTo>
                      <a:pt x="2" y="17"/>
                    </a:lnTo>
                    <a:lnTo>
                      <a:pt x="12" y="26"/>
                    </a:lnTo>
                    <a:lnTo>
                      <a:pt x="21" y="36"/>
                    </a:lnTo>
                    <a:lnTo>
                      <a:pt x="27" y="48"/>
                    </a:lnTo>
                    <a:lnTo>
                      <a:pt x="27" y="48"/>
                    </a:lnTo>
                    <a:lnTo>
                      <a:pt x="31" y="55"/>
                    </a:lnTo>
                    <a:lnTo>
                      <a:pt x="36" y="58"/>
                    </a:lnTo>
                    <a:lnTo>
                      <a:pt x="41" y="60"/>
                    </a:lnTo>
                    <a:lnTo>
                      <a:pt x="48" y="60"/>
                    </a:lnTo>
                    <a:lnTo>
                      <a:pt x="60" y="60"/>
                    </a:lnTo>
                    <a:lnTo>
                      <a:pt x="68" y="58"/>
                    </a:lnTo>
                    <a:lnTo>
                      <a:pt x="68" y="58"/>
                    </a:lnTo>
                    <a:lnTo>
                      <a:pt x="78" y="55"/>
                    </a:lnTo>
                    <a:lnTo>
                      <a:pt x="83" y="51"/>
                    </a:lnTo>
                    <a:lnTo>
                      <a:pt x="89" y="48"/>
                    </a:lnTo>
                    <a:lnTo>
                      <a:pt x="92" y="43"/>
                    </a:lnTo>
                    <a:lnTo>
                      <a:pt x="94" y="39"/>
                    </a:lnTo>
                    <a:lnTo>
                      <a:pt x="90" y="34"/>
                    </a:lnTo>
                    <a:lnTo>
                      <a:pt x="82" y="29"/>
                    </a:lnTo>
                    <a:lnTo>
                      <a:pt x="82" y="29"/>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5" name="Freeform 115">
                <a:extLst>
                  <a:ext uri="{FF2B5EF4-FFF2-40B4-BE49-F238E27FC236}">
                    <a16:creationId xmlns:a16="http://schemas.microsoft.com/office/drawing/2014/main" id="{E00757CC-AB75-6246-807E-A2DF21CCB914}"/>
                  </a:ext>
                </a:extLst>
              </p:cNvPr>
              <p:cNvSpPr>
                <a:spLocks/>
              </p:cNvSpPr>
              <p:nvPr/>
            </p:nvSpPr>
            <p:spPr bwMode="auto">
              <a:xfrm>
                <a:off x="5894606" y="3950194"/>
                <a:ext cx="242887" cy="271463"/>
              </a:xfrm>
              <a:custGeom>
                <a:avLst/>
                <a:gdLst>
                  <a:gd name="T0" fmla="*/ 146 w 153"/>
                  <a:gd name="T1" fmla="*/ 86 h 171"/>
                  <a:gd name="T2" fmla="*/ 134 w 153"/>
                  <a:gd name="T3" fmla="*/ 80 h 171"/>
                  <a:gd name="T4" fmla="*/ 127 w 153"/>
                  <a:gd name="T5" fmla="*/ 64 h 171"/>
                  <a:gd name="T6" fmla="*/ 126 w 153"/>
                  <a:gd name="T7" fmla="*/ 57 h 171"/>
                  <a:gd name="T8" fmla="*/ 110 w 153"/>
                  <a:gd name="T9" fmla="*/ 41 h 171"/>
                  <a:gd name="T10" fmla="*/ 90 w 153"/>
                  <a:gd name="T11" fmla="*/ 27 h 171"/>
                  <a:gd name="T12" fmla="*/ 75 w 153"/>
                  <a:gd name="T13" fmla="*/ 18 h 171"/>
                  <a:gd name="T14" fmla="*/ 41 w 153"/>
                  <a:gd name="T15" fmla="*/ 1 h 171"/>
                  <a:gd name="T16" fmla="*/ 27 w 153"/>
                  <a:gd name="T17" fmla="*/ 0 h 171"/>
                  <a:gd name="T18" fmla="*/ 21 w 153"/>
                  <a:gd name="T19" fmla="*/ 1 h 171"/>
                  <a:gd name="T20" fmla="*/ 19 w 153"/>
                  <a:gd name="T21" fmla="*/ 8 h 171"/>
                  <a:gd name="T22" fmla="*/ 22 w 153"/>
                  <a:gd name="T23" fmla="*/ 10 h 171"/>
                  <a:gd name="T24" fmla="*/ 27 w 153"/>
                  <a:gd name="T25" fmla="*/ 24 h 171"/>
                  <a:gd name="T26" fmla="*/ 24 w 153"/>
                  <a:gd name="T27" fmla="*/ 35 h 171"/>
                  <a:gd name="T28" fmla="*/ 19 w 153"/>
                  <a:gd name="T29" fmla="*/ 41 h 171"/>
                  <a:gd name="T30" fmla="*/ 4 w 153"/>
                  <a:gd name="T31" fmla="*/ 56 h 171"/>
                  <a:gd name="T32" fmla="*/ 0 w 153"/>
                  <a:gd name="T33" fmla="*/ 64 h 171"/>
                  <a:gd name="T34" fmla="*/ 4 w 153"/>
                  <a:gd name="T35" fmla="*/ 73 h 171"/>
                  <a:gd name="T36" fmla="*/ 9 w 153"/>
                  <a:gd name="T37" fmla="*/ 78 h 171"/>
                  <a:gd name="T38" fmla="*/ 19 w 153"/>
                  <a:gd name="T39" fmla="*/ 100 h 171"/>
                  <a:gd name="T40" fmla="*/ 19 w 153"/>
                  <a:gd name="T41" fmla="*/ 117 h 171"/>
                  <a:gd name="T42" fmla="*/ 17 w 153"/>
                  <a:gd name="T43" fmla="*/ 129 h 171"/>
                  <a:gd name="T44" fmla="*/ 22 w 153"/>
                  <a:gd name="T45" fmla="*/ 159 h 171"/>
                  <a:gd name="T46" fmla="*/ 27 w 153"/>
                  <a:gd name="T47" fmla="*/ 168 h 171"/>
                  <a:gd name="T48" fmla="*/ 34 w 153"/>
                  <a:gd name="T49" fmla="*/ 170 h 171"/>
                  <a:gd name="T50" fmla="*/ 49 w 153"/>
                  <a:gd name="T51" fmla="*/ 170 h 171"/>
                  <a:gd name="T52" fmla="*/ 56 w 153"/>
                  <a:gd name="T53" fmla="*/ 164 h 171"/>
                  <a:gd name="T54" fmla="*/ 63 w 153"/>
                  <a:gd name="T55" fmla="*/ 154 h 171"/>
                  <a:gd name="T56" fmla="*/ 82 w 153"/>
                  <a:gd name="T57" fmla="*/ 136 h 171"/>
                  <a:gd name="T58" fmla="*/ 95 w 153"/>
                  <a:gd name="T59" fmla="*/ 129 h 171"/>
                  <a:gd name="T60" fmla="*/ 104 w 153"/>
                  <a:gd name="T61" fmla="*/ 127 h 171"/>
                  <a:gd name="T62" fmla="*/ 116 w 153"/>
                  <a:gd name="T63" fmla="*/ 129 h 171"/>
                  <a:gd name="T64" fmla="*/ 133 w 153"/>
                  <a:gd name="T65" fmla="*/ 120 h 171"/>
                  <a:gd name="T66" fmla="*/ 136 w 153"/>
                  <a:gd name="T67" fmla="*/ 117 h 171"/>
                  <a:gd name="T68" fmla="*/ 149 w 153"/>
                  <a:gd name="T69" fmla="*/ 105 h 171"/>
                  <a:gd name="T70" fmla="*/ 153 w 153"/>
                  <a:gd name="T71" fmla="*/ 95 h 171"/>
                  <a:gd name="T72" fmla="*/ 146 w 153"/>
                  <a:gd name="T73" fmla="*/ 8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 h="171">
                    <a:moveTo>
                      <a:pt x="146" y="86"/>
                    </a:moveTo>
                    <a:lnTo>
                      <a:pt x="146" y="86"/>
                    </a:lnTo>
                    <a:lnTo>
                      <a:pt x="139" y="83"/>
                    </a:lnTo>
                    <a:lnTo>
                      <a:pt x="134" y="80"/>
                    </a:lnTo>
                    <a:lnTo>
                      <a:pt x="129" y="71"/>
                    </a:lnTo>
                    <a:lnTo>
                      <a:pt x="127" y="64"/>
                    </a:lnTo>
                    <a:lnTo>
                      <a:pt x="126" y="57"/>
                    </a:lnTo>
                    <a:lnTo>
                      <a:pt x="126" y="57"/>
                    </a:lnTo>
                    <a:lnTo>
                      <a:pt x="119" y="51"/>
                    </a:lnTo>
                    <a:lnTo>
                      <a:pt x="110" y="41"/>
                    </a:lnTo>
                    <a:lnTo>
                      <a:pt x="100" y="32"/>
                    </a:lnTo>
                    <a:lnTo>
                      <a:pt x="90" y="27"/>
                    </a:lnTo>
                    <a:lnTo>
                      <a:pt x="90" y="27"/>
                    </a:lnTo>
                    <a:lnTo>
                      <a:pt x="75" y="18"/>
                    </a:lnTo>
                    <a:lnTo>
                      <a:pt x="53" y="7"/>
                    </a:lnTo>
                    <a:lnTo>
                      <a:pt x="41" y="1"/>
                    </a:lnTo>
                    <a:lnTo>
                      <a:pt x="31" y="0"/>
                    </a:lnTo>
                    <a:lnTo>
                      <a:pt x="27" y="0"/>
                    </a:lnTo>
                    <a:lnTo>
                      <a:pt x="22" y="0"/>
                    </a:lnTo>
                    <a:lnTo>
                      <a:pt x="21" y="1"/>
                    </a:lnTo>
                    <a:lnTo>
                      <a:pt x="19" y="5"/>
                    </a:lnTo>
                    <a:lnTo>
                      <a:pt x="19" y="8"/>
                    </a:lnTo>
                    <a:lnTo>
                      <a:pt x="19" y="8"/>
                    </a:lnTo>
                    <a:lnTo>
                      <a:pt x="22" y="10"/>
                    </a:lnTo>
                    <a:lnTo>
                      <a:pt x="26" y="18"/>
                    </a:lnTo>
                    <a:lnTo>
                      <a:pt x="27" y="24"/>
                    </a:lnTo>
                    <a:lnTo>
                      <a:pt x="27" y="29"/>
                    </a:lnTo>
                    <a:lnTo>
                      <a:pt x="24" y="35"/>
                    </a:lnTo>
                    <a:lnTo>
                      <a:pt x="19" y="41"/>
                    </a:lnTo>
                    <a:lnTo>
                      <a:pt x="19" y="41"/>
                    </a:lnTo>
                    <a:lnTo>
                      <a:pt x="7" y="51"/>
                    </a:lnTo>
                    <a:lnTo>
                      <a:pt x="4" y="56"/>
                    </a:lnTo>
                    <a:lnTo>
                      <a:pt x="2" y="59"/>
                    </a:lnTo>
                    <a:lnTo>
                      <a:pt x="0" y="64"/>
                    </a:lnTo>
                    <a:lnTo>
                      <a:pt x="2" y="68"/>
                    </a:lnTo>
                    <a:lnTo>
                      <a:pt x="4" y="73"/>
                    </a:lnTo>
                    <a:lnTo>
                      <a:pt x="9" y="78"/>
                    </a:lnTo>
                    <a:lnTo>
                      <a:pt x="9" y="78"/>
                    </a:lnTo>
                    <a:lnTo>
                      <a:pt x="15" y="90"/>
                    </a:lnTo>
                    <a:lnTo>
                      <a:pt x="19" y="100"/>
                    </a:lnTo>
                    <a:lnTo>
                      <a:pt x="19" y="108"/>
                    </a:lnTo>
                    <a:lnTo>
                      <a:pt x="19" y="117"/>
                    </a:lnTo>
                    <a:lnTo>
                      <a:pt x="19" y="117"/>
                    </a:lnTo>
                    <a:lnTo>
                      <a:pt x="17" y="129"/>
                    </a:lnTo>
                    <a:lnTo>
                      <a:pt x="19" y="144"/>
                    </a:lnTo>
                    <a:lnTo>
                      <a:pt x="22" y="159"/>
                    </a:lnTo>
                    <a:lnTo>
                      <a:pt x="24" y="164"/>
                    </a:lnTo>
                    <a:lnTo>
                      <a:pt x="27" y="168"/>
                    </a:lnTo>
                    <a:lnTo>
                      <a:pt x="27" y="168"/>
                    </a:lnTo>
                    <a:lnTo>
                      <a:pt x="34" y="170"/>
                    </a:lnTo>
                    <a:lnTo>
                      <a:pt x="43" y="171"/>
                    </a:lnTo>
                    <a:lnTo>
                      <a:pt x="49" y="170"/>
                    </a:lnTo>
                    <a:lnTo>
                      <a:pt x="53" y="168"/>
                    </a:lnTo>
                    <a:lnTo>
                      <a:pt x="56" y="164"/>
                    </a:lnTo>
                    <a:lnTo>
                      <a:pt x="56" y="164"/>
                    </a:lnTo>
                    <a:lnTo>
                      <a:pt x="63" y="154"/>
                    </a:lnTo>
                    <a:lnTo>
                      <a:pt x="75" y="141"/>
                    </a:lnTo>
                    <a:lnTo>
                      <a:pt x="82" y="136"/>
                    </a:lnTo>
                    <a:lnTo>
                      <a:pt x="88" y="130"/>
                    </a:lnTo>
                    <a:lnTo>
                      <a:pt x="95" y="129"/>
                    </a:lnTo>
                    <a:lnTo>
                      <a:pt x="104" y="127"/>
                    </a:lnTo>
                    <a:lnTo>
                      <a:pt x="104" y="127"/>
                    </a:lnTo>
                    <a:lnTo>
                      <a:pt x="110" y="129"/>
                    </a:lnTo>
                    <a:lnTo>
                      <a:pt x="116" y="129"/>
                    </a:lnTo>
                    <a:lnTo>
                      <a:pt x="126" y="124"/>
                    </a:lnTo>
                    <a:lnTo>
                      <a:pt x="133" y="120"/>
                    </a:lnTo>
                    <a:lnTo>
                      <a:pt x="136" y="117"/>
                    </a:lnTo>
                    <a:lnTo>
                      <a:pt x="136" y="117"/>
                    </a:lnTo>
                    <a:lnTo>
                      <a:pt x="141" y="113"/>
                    </a:lnTo>
                    <a:lnTo>
                      <a:pt x="149" y="105"/>
                    </a:lnTo>
                    <a:lnTo>
                      <a:pt x="151" y="100"/>
                    </a:lnTo>
                    <a:lnTo>
                      <a:pt x="153" y="95"/>
                    </a:lnTo>
                    <a:lnTo>
                      <a:pt x="151" y="90"/>
                    </a:lnTo>
                    <a:lnTo>
                      <a:pt x="146" y="86"/>
                    </a:lnTo>
                    <a:lnTo>
                      <a:pt x="146" y="86"/>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6" name="Freeform 116">
                <a:extLst>
                  <a:ext uri="{FF2B5EF4-FFF2-40B4-BE49-F238E27FC236}">
                    <a16:creationId xmlns:a16="http://schemas.microsoft.com/office/drawing/2014/main" id="{B82E9CF5-F2E6-144F-9C4C-D432B50B71F2}"/>
                  </a:ext>
                </a:extLst>
              </p:cNvPr>
              <p:cNvSpPr>
                <a:spLocks/>
              </p:cNvSpPr>
              <p:nvPr/>
            </p:nvSpPr>
            <p:spPr bwMode="auto">
              <a:xfrm>
                <a:off x="8802688" y="1903413"/>
                <a:ext cx="47625" cy="36513"/>
              </a:xfrm>
              <a:custGeom>
                <a:avLst/>
                <a:gdLst>
                  <a:gd name="T0" fmla="*/ 30 w 30"/>
                  <a:gd name="T1" fmla="*/ 13 h 23"/>
                  <a:gd name="T2" fmla="*/ 23 w 30"/>
                  <a:gd name="T3" fmla="*/ 23 h 23"/>
                  <a:gd name="T4" fmla="*/ 23 w 30"/>
                  <a:gd name="T5" fmla="*/ 23 h 23"/>
                  <a:gd name="T6" fmla="*/ 22 w 30"/>
                  <a:gd name="T7" fmla="*/ 22 h 23"/>
                  <a:gd name="T8" fmla="*/ 22 w 30"/>
                  <a:gd name="T9" fmla="*/ 22 h 23"/>
                  <a:gd name="T10" fmla="*/ 15 w 30"/>
                  <a:gd name="T11" fmla="*/ 20 h 23"/>
                  <a:gd name="T12" fmla="*/ 15 w 30"/>
                  <a:gd name="T13" fmla="*/ 20 h 23"/>
                  <a:gd name="T14" fmla="*/ 10 w 30"/>
                  <a:gd name="T15" fmla="*/ 15 h 23"/>
                  <a:gd name="T16" fmla="*/ 8 w 30"/>
                  <a:gd name="T17" fmla="*/ 13 h 23"/>
                  <a:gd name="T18" fmla="*/ 5 w 30"/>
                  <a:gd name="T19" fmla="*/ 12 h 23"/>
                  <a:gd name="T20" fmla="*/ 5 w 30"/>
                  <a:gd name="T21" fmla="*/ 12 h 23"/>
                  <a:gd name="T22" fmla="*/ 1 w 30"/>
                  <a:gd name="T23" fmla="*/ 12 h 23"/>
                  <a:gd name="T24" fmla="*/ 1 w 30"/>
                  <a:gd name="T25" fmla="*/ 12 h 23"/>
                  <a:gd name="T26" fmla="*/ 0 w 30"/>
                  <a:gd name="T27" fmla="*/ 10 h 23"/>
                  <a:gd name="T28" fmla="*/ 6 w 30"/>
                  <a:gd name="T29" fmla="*/ 0 h 23"/>
                  <a:gd name="T30" fmla="*/ 30 w 30"/>
                  <a:gd name="T31"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3">
                    <a:moveTo>
                      <a:pt x="30" y="13"/>
                    </a:moveTo>
                    <a:lnTo>
                      <a:pt x="23" y="23"/>
                    </a:lnTo>
                    <a:lnTo>
                      <a:pt x="23" y="23"/>
                    </a:lnTo>
                    <a:lnTo>
                      <a:pt x="22" y="22"/>
                    </a:lnTo>
                    <a:lnTo>
                      <a:pt x="22" y="22"/>
                    </a:lnTo>
                    <a:lnTo>
                      <a:pt x="15" y="20"/>
                    </a:lnTo>
                    <a:lnTo>
                      <a:pt x="15" y="20"/>
                    </a:lnTo>
                    <a:lnTo>
                      <a:pt x="10" y="15"/>
                    </a:lnTo>
                    <a:lnTo>
                      <a:pt x="8" y="13"/>
                    </a:lnTo>
                    <a:lnTo>
                      <a:pt x="5" y="12"/>
                    </a:lnTo>
                    <a:lnTo>
                      <a:pt x="5" y="12"/>
                    </a:lnTo>
                    <a:lnTo>
                      <a:pt x="1" y="12"/>
                    </a:lnTo>
                    <a:lnTo>
                      <a:pt x="1" y="12"/>
                    </a:lnTo>
                    <a:lnTo>
                      <a:pt x="0" y="10"/>
                    </a:lnTo>
                    <a:lnTo>
                      <a:pt x="6" y="0"/>
                    </a:lnTo>
                    <a:lnTo>
                      <a:pt x="30" y="13"/>
                    </a:lnTo>
                    <a:close/>
                  </a:path>
                </a:pathLst>
              </a:custGeom>
              <a:solidFill>
                <a:srgbClr val="393C3F"/>
              </a:solidFill>
              <a:ln w="317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1" name="Freeform 111">
                <a:extLst>
                  <a:ext uri="{FF2B5EF4-FFF2-40B4-BE49-F238E27FC236}">
                    <a16:creationId xmlns:a16="http://schemas.microsoft.com/office/drawing/2014/main" id="{75BA735C-BE04-174A-B220-D644D8823238}"/>
                  </a:ext>
                </a:extLst>
              </p:cNvPr>
              <p:cNvSpPr>
                <a:spLocks/>
              </p:cNvSpPr>
              <p:nvPr/>
            </p:nvSpPr>
            <p:spPr bwMode="auto">
              <a:xfrm>
                <a:off x="5456457" y="3656508"/>
                <a:ext cx="112713" cy="96838"/>
              </a:xfrm>
              <a:custGeom>
                <a:avLst/>
                <a:gdLst>
                  <a:gd name="T0" fmla="*/ 30 w 71"/>
                  <a:gd name="T1" fmla="*/ 0 h 61"/>
                  <a:gd name="T2" fmla="*/ 30 w 71"/>
                  <a:gd name="T3" fmla="*/ 0 h 61"/>
                  <a:gd name="T4" fmla="*/ 10 w 71"/>
                  <a:gd name="T5" fmla="*/ 12 h 61"/>
                  <a:gd name="T6" fmla="*/ 1 w 71"/>
                  <a:gd name="T7" fmla="*/ 17 h 61"/>
                  <a:gd name="T8" fmla="*/ 0 w 71"/>
                  <a:gd name="T9" fmla="*/ 20 h 61"/>
                  <a:gd name="T10" fmla="*/ 1 w 71"/>
                  <a:gd name="T11" fmla="*/ 25 h 61"/>
                  <a:gd name="T12" fmla="*/ 1 w 71"/>
                  <a:gd name="T13" fmla="*/ 25 h 61"/>
                  <a:gd name="T14" fmla="*/ 10 w 71"/>
                  <a:gd name="T15" fmla="*/ 39 h 61"/>
                  <a:gd name="T16" fmla="*/ 17 w 71"/>
                  <a:gd name="T17" fmla="*/ 49 h 61"/>
                  <a:gd name="T18" fmla="*/ 20 w 71"/>
                  <a:gd name="T19" fmla="*/ 52 h 61"/>
                  <a:gd name="T20" fmla="*/ 25 w 71"/>
                  <a:gd name="T21" fmla="*/ 54 h 61"/>
                  <a:gd name="T22" fmla="*/ 25 w 71"/>
                  <a:gd name="T23" fmla="*/ 54 h 61"/>
                  <a:gd name="T24" fmla="*/ 32 w 71"/>
                  <a:gd name="T25" fmla="*/ 52 h 61"/>
                  <a:gd name="T26" fmla="*/ 40 w 71"/>
                  <a:gd name="T27" fmla="*/ 51 h 61"/>
                  <a:gd name="T28" fmla="*/ 44 w 71"/>
                  <a:gd name="T29" fmla="*/ 49 h 61"/>
                  <a:gd name="T30" fmla="*/ 47 w 71"/>
                  <a:gd name="T31" fmla="*/ 49 h 61"/>
                  <a:gd name="T32" fmla="*/ 49 w 71"/>
                  <a:gd name="T33" fmla="*/ 51 h 61"/>
                  <a:gd name="T34" fmla="*/ 52 w 71"/>
                  <a:gd name="T35" fmla="*/ 54 h 61"/>
                  <a:gd name="T36" fmla="*/ 52 w 71"/>
                  <a:gd name="T37" fmla="*/ 54 h 61"/>
                  <a:gd name="T38" fmla="*/ 56 w 71"/>
                  <a:gd name="T39" fmla="*/ 57 h 61"/>
                  <a:gd name="T40" fmla="*/ 59 w 71"/>
                  <a:gd name="T41" fmla="*/ 61 h 61"/>
                  <a:gd name="T42" fmla="*/ 64 w 71"/>
                  <a:gd name="T43" fmla="*/ 61 h 61"/>
                  <a:gd name="T44" fmla="*/ 67 w 71"/>
                  <a:gd name="T45" fmla="*/ 59 h 61"/>
                  <a:gd name="T46" fmla="*/ 71 w 71"/>
                  <a:gd name="T47" fmla="*/ 56 h 61"/>
                  <a:gd name="T48" fmla="*/ 71 w 71"/>
                  <a:gd name="T49" fmla="*/ 51 h 61"/>
                  <a:gd name="T50" fmla="*/ 69 w 71"/>
                  <a:gd name="T51" fmla="*/ 46 h 61"/>
                  <a:gd name="T52" fmla="*/ 64 w 71"/>
                  <a:gd name="T53" fmla="*/ 37 h 61"/>
                  <a:gd name="T54" fmla="*/ 64 w 71"/>
                  <a:gd name="T55" fmla="*/ 37 h 61"/>
                  <a:gd name="T56" fmla="*/ 52 w 71"/>
                  <a:gd name="T57" fmla="*/ 22 h 61"/>
                  <a:gd name="T58" fmla="*/ 44 w 71"/>
                  <a:gd name="T59" fmla="*/ 8 h 61"/>
                  <a:gd name="T60" fmla="*/ 40 w 71"/>
                  <a:gd name="T61" fmla="*/ 3 h 61"/>
                  <a:gd name="T62" fmla="*/ 37 w 71"/>
                  <a:gd name="T63" fmla="*/ 0 h 61"/>
                  <a:gd name="T64" fmla="*/ 34 w 71"/>
                  <a:gd name="T65" fmla="*/ 0 h 61"/>
                  <a:gd name="T66" fmla="*/ 30 w 71"/>
                  <a:gd name="T67" fmla="*/ 0 h 61"/>
                  <a:gd name="T68" fmla="*/ 30 w 71"/>
                  <a:gd name="T6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61">
                    <a:moveTo>
                      <a:pt x="30" y="0"/>
                    </a:moveTo>
                    <a:lnTo>
                      <a:pt x="30" y="0"/>
                    </a:lnTo>
                    <a:lnTo>
                      <a:pt x="10" y="12"/>
                    </a:lnTo>
                    <a:lnTo>
                      <a:pt x="1" y="17"/>
                    </a:lnTo>
                    <a:lnTo>
                      <a:pt x="0" y="20"/>
                    </a:lnTo>
                    <a:lnTo>
                      <a:pt x="1" y="25"/>
                    </a:lnTo>
                    <a:lnTo>
                      <a:pt x="1" y="25"/>
                    </a:lnTo>
                    <a:lnTo>
                      <a:pt x="10" y="39"/>
                    </a:lnTo>
                    <a:lnTo>
                      <a:pt x="17" y="49"/>
                    </a:lnTo>
                    <a:lnTo>
                      <a:pt x="20" y="52"/>
                    </a:lnTo>
                    <a:lnTo>
                      <a:pt x="25" y="54"/>
                    </a:lnTo>
                    <a:lnTo>
                      <a:pt x="25" y="54"/>
                    </a:lnTo>
                    <a:lnTo>
                      <a:pt x="32" y="52"/>
                    </a:lnTo>
                    <a:lnTo>
                      <a:pt x="40" y="51"/>
                    </a:lnTo>
                    <a:lnTo>
                      <a:pt x="44" y="49"/>
                    </a:lnTo>
                    <a:lnTo>
                      <a:pt x="47" y="49"/>
                    </a:lnTo>
                    <a:lnTo>
                      <a:pt x="49" y="51"/>
                    </a:lnTo>
                    <a:lnTo>
                      <a:pt x="52" y="54"/>
                    </a:lnTo>
                    <a:lnTo>
                      <a:pt x="52" y="54"/>
                    </a:lnTo>
                    <a:lnTo>
                      <a:pt x="56" y="57"/>
                    </a:lnTo>
                    <a:lnTo>
                      <a:pt x="59" y="61"/>
                    </a:lnTo>
                    <a:lnTo>
                      <a:pt x="64" y="61"/>
                    </a:lnTo>
                    <a:lnTo>
                      <a:pt x="67" y="59"/>
                    </a:lnTo>
                    <a:lnTo>
                      <a:pt x="71" y="56"/>
                    </a:lnTo>
                    <a:lnTo>
                      <a:pt x="71" y="51"/>
                    </a:lnTo>
                    <a:lnTo>
                      <a:pt x="69" y="46"/>
                    </a:lnTo>
                    <a:lnTo>
                      <a:pt x="64" y="37"/>
                    </a:lnTo>
                    <a:lnTo>
                      <a:pt x="64" y="37"/>
                    </a:lnTo>
                    <a:lnTo>
                      <a:pt x="52" y="22"/>
                    </a:lnTo>
                    <a:lnTo>
                      <a:pt x="44" y="8"/>
                    </a:lnTo>
                    <a:lnTo>
                      <a:pt x="40" y="3"/>
                    </a:lnTo>
                    <a:lnTo>
                      <a:pt x="37" y="0"/>
                    </a:lnTo>
                    <a:lnTo>
                      <a:pt x="34" y="0"/>
                    </a:lnTo>
                    <a:lnTo>
                      <a:pt x="30" y="0"/>
                    </a:lnTo>
                    <a:lnTo>
                      <a:pt x="30" y="0"/>
                    </a:lnTo>
                    <a:close/>
                  </a:path>
                </a:pathLst>
              </a:custGeom>
              <a:solidFill>
                <a:schemeClr val="accent6"/>
              </a:solidFill>
              <a:ln w="3175">
                <a:solidFill>
                  <a:srgbClr val="FFFFFF"/>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pSp>
        <p:cxnSp>
          <p:nvCxnSpPr>
            <p:cNvPr id="159" name="肘形连接符 156">
              <a:extLst>
                <a:ext uri="{FF2B5EF4-FFF2-40B4-BE49-F238E27FC236}">
                  <a16:creationId xmlns:a16="http://schemas.microsoft.com/office/drawing/2014/main" id="{2FE09CD4-1BD2-5140-AC3D-DEB925EB6CC8}"/>
                </a:ext>
              </a:extLst>
            </p:cNvPr>
            <p:cNvCxnSpPr>
              <a:cxnSpLocks/>
              <a:stCxn id="162" idx="1"/>
              <a:endCxn id="166" idx="6"/>
            </p:cNvCxnSpPr>
            <p:nvPr/>
          </p:nvCxnSpPr>
          <p:spPr>
            <a:xfrm rot="10800000" flipV="1">
              <a:off x="9212781" y="2928037"/>
              <a:ext cx="893455" cy="82953"/>
            </a:xfrm>
            <a:prstGeom prst="bentConnector3">
              <a:avLst>
                <a:gd name="adj1" fmla="val 50000"/>
              </a:avLst>
            </a:prstGeom>
            <a:noFill/>
            <a:ln w="9525">
              <a:solidFill>
                <a:srgbClr val="C00000"/>
              </a:solidFill>
              <a:prstDash val="sysDash"/>
              <a:miter lim="800000"/>
              <a:headEnd/>
              <a:tailEnd/>
            </a:ln>
          </p:spPr>
        </p:cxnSp>
        <p:grpSp>
          <p:nvGrpSpPr>
            <p:cNvPr id="160" name="组合 157">
              <a:extLst>
                <a:ext uri="{FF2B5EF4-FFF2-40B4-BE49-F238E27FC236}">
                  <a16:creationId xmlns:a16="http://schemas.microsoft.com/office/drawing/2014/main" id="{D8FE179C-9E0E-8A4C-AD07-53D66B6CB706}"/>
                </a:ext>
              </a:extLst>
            </p:cNvPr>
            <p:cNvGrpSpPr/>
            <p:nvPr/>
          </p:nvGrpSpPr>
          <p:grpSpPr>
            <a:xfrm>
              <a:off x="10106235" y="2186491"/>
              <a:ext cx="1636503" cy="1241889"/>
              <a:chOff x="416520" y="4336328"/>
              <a:chExt cx="2109658" cy="1600952"/>
            </a:xfrm>
          </p:grpSpPr>
          <p:sp>
            <p:nvSpPr>
              <p:cNvPr id="162" name="圆角矩形 171">
                <a:extLst>
                  <a:ext uri="{FF2B5EF4-FFF2-40B4-BE49-F238E27FC236}">
                    <a16:creationId xmlns:a16="http://schemas.microsoft.com/office/drawing/2014/main" id="{47E1F438-FB15-E74C-BA6D-CA8F1936C6B5}"/>
                  </a:ext>
                </a:extLst>
              </p:cNvPr>
              <p:cNvSpPr/>
              <p:nvPr/>
            </p:nvSpPr>
            <p:spPr>
              <a:xfrm>
                <a:off x="416520" y="4647269"/>
                <a:ext cx="2109658" cy="1290011"/>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164" name="圆角矩形 45">
                <a:extLst>
                  <a:ext uri="{FF2B5EF4-FFF2-40B4-BE49-F238E27FC236}">
                    <a16:creationId xmlns:a16="http://schemas.microsoft.com/office/drawing/2014/main" id="{8DD20922-AA4E-F04D-A565-AB3D9109CBDA}"/>
                  </a:ext>
                </a:extLst>
              </p:cNvPr>
              <p:cNvSpPr/>
              <p:nvPr/>
            </p:nvSpPr>
            <p:spPr>
              <a:xfrm>
                <a:off x="660930" y="4336328"/>
                <a:ext cx="1582020" cy="612964"/>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Kessel Run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Boston, MA</a:t>
                </a:r>
              </a:p>
            </p:txBody>
          </p:sp>
          <p:sp>
            <p:nvSpPr>
              <p:cNvPr id="165" name="Text Box 16">
                <a:extLst>
                  <a:ext uri="{FF2B5EF4-FFF2-40B4-BE49-F238E27FC236}">
                    <a16:creationId xmlns:a16="http://schemas.microsoft.com/office/drawing/2014/main" id="{14A76F18-166F-294A-8F6F-D53442147561}"/>
                  </a:ext>
                </a:extLst>
              </p:cNvPr>
              <p:cNvSpPr txBox="1">
                <a:spLocks noChangeArrowheads="1"/>
              </p:cNvSpPr>
              <p:nvPr/>
            </p:nvSpPr>
            <p:spPr bwMode="auto">
              <a:xfrm>
                <a:off x="482153" y="4920976"/>
                <a:ext cx="1978393" cy="917680"/>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AOC</a:t>
                </a:r>
              </a:p>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F-35</a:t>
                </a:r>
              </a:p>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ABMS</a:t>
                </a:r>
              </a:p>
            </p:txBody>
          </p:sp>
        </p:grpSp>
        <p:sp>
          <p:nvSpPr>
            <p:cNvPr id="166" name="Oval 25">
              <a:extLst>
                <a:ext uri="{FF2B5EF4-FFF2-40B4-BE49-F238E27FC236}">
                  <a16:creationId xmlns:a16="http://schemas.microsoft.com/office/drawing/2014/main" id="{32B08565-8BD6-E84D-AE2F-46E366B51D95}"/>
                </a:ext>
              </a:extLst>
            </p:cNvPr>
            <p:cNvSpPr>
              <a:spLocks noChangeArrowheads="1"/>
            </p:cNvSpPr>
            <p:nvPr/>
          </p:nvSpPr>
          <p:spPr bwMode="gray">
            <a:xfrm>
              <a:off x="9128365" y="2968783"/>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cxnSp>
          <p:nvCxnSpPr>
            <p:cNvPr id="175" name="肘形连接符 156">
              <a:extLst>
                <a:ext uri="{FF2B5EF4-FFF2-40B4-BE49-F238E27FC236}">
                  <a16:creationId xmlns:a16="http://schemas.microsoft.com/office/drawing/2014/main" id="{668539CC-803B-4E43-B500-2C6964F89218}"/>
                </a:ext>
              </a:extLst>
            </p:cNvPr>
            <p:cNvCxnSpPr>
              <a:cxnSpLocks/>
              <a:stCxn id="182" idx="1"/>
              <a:endCxn id="181" idx="0"/>
            </p:cNvCxnSpPr>
            <p:nvPr/>
          </p:nvCxnSpPr>
          <p:spPr>
            <a:xfrm rot="10800000">
              <a:off x="8237050" y="4387833"/>
              <a:ext cx="1421211" cy="332692"/>
            </a:xfrm>
            <a:prstGeom prst="bentConnector4">
              <a:avLst>
                <a:gd name="adj1" fmla="val 48515"/>
                <a:gd name="adj2" fmla="val 168712"/>
              </a:avLst>
            </a:prstGeom>
            <a:noFill/>
            <a:ln w="9525">
              <a:solidFill>
                <a:srgbClr val="C00000"/>
              </a:solidFill>
              <a:prstDash val="sysDash"/>
              <a:miter lim="800000"/>
              <a:headEnd/>
              <a:tailEnd/>
            </a:ln>
          </p:spPr>
        </p:cxnSp>
        <p:grpSp>
          <p:nvGrpSpPr>
            <p:cNvPr id="179" name="组合 157">
              <a:extLst>
                <a:ext uri="{FF2B5EF4-FFF2-40B4-BE49-F238E27FC236}">
                  <a16:creationId xmlns:a16="http://schemas.microsoft.com/office/drawing/2014/main" id="{5C5D6F94-49C7-604A-93DA-EB4F5A42AEC3}"/>
                </a:ext>
              </a:extLst>
            </p:cNvPr>
            <p:cNvGrpSpPr/>
            <p:nvPr/>
          </p:nvGrpSpPr>
          <p:grpSpPr>
            <a:xfrm>
              <a:off x="9658260" y="4349877"/>
              <a:ext cx="1636503" cy="732628"/>
              <a:chOff x="452053" y="5019466"/>
              <a:chExt cx="2109658" cy="944450"/>
            </a:xfrm>
          </p:grpSpPr>
          <p:sp>
            <p:nvSpPr>
              <p:cNvPr id="182" name="圆角矩形 171">
                <a:extLst>
                  <a:ext uri="{FF2B5EF4-FFF2-40B4-BE49-F238E27FC236}">
                    <a16:creationId xmlns:a16="http://schemas.microsoft.com/office/drawing/2014/main" id="{22BD9A37-0446-0D40-A4D8-7E8FF4595E84}"/>
                  </a:ext>
                </a:extLst>
              </p:cNvPr>
              <p:cNvSpPr/>
              <p:nvPr/>
            </p:nvSpPr>
            <p:spPr>
              <a:xfrm>
                <a:off x="452053" y="5134956"/>
                <a:ext cx="2109658" cy="724646"/>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183" name="圆角矩形 45">
                <a:extLst>
                  <a:ext uri="{FF2B5EF4-FFF2-40B4-BE49-F238E27FC236}">
                    <a16:creationId xmlns:a16="http://schemas.microsoft.com/office/drawing/2014/main" id="{91A19170-46F5-1241-B47B-90129C74687E}"/>
                  </a:ext>
                </a:extLst>
              </p:cNvPr>
              <p:cNvSpPr/>
              <p:nvPr/>
            </p:nvSpPr>
            <p:spPr>
              <a:xfrm>
                <a:off x="674886" y="5019466"/>
                <a:ext cx="1582020" cy="612964"/>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Blue Sky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Warner Robins, GA</a:t>
                </a:r>
              </a:p>
            </p:txBody>
          </p:sp>
          <p:sp>
            <p:nvSpPr>
              <p:cNvPr id="184" name="Text Box 16">
                <a:extLst>
                  <a:ext uri="{FF2B5EF4-FFF2-40B4-BE49-F238E27FC236}">
                    <a16:creationId xmlns:a16="http://schemas.microsoft.com/office/drawing/2014/main" id="{2F7815FD-87F5-6440-9EAF-2E192B12DD5A}"/>
                  </a:ext>
                </a:extLst>
              </p:cNvPr>
              <p:cNvSpPr txBox="1">
                <a:spLocks noChangeArrowheads="1"/>
              </p:cNvSpPr>
              <p:nvPr/>
            </p:nvSpPr>
            <p:spPr bwMode="auto">
              <a:xfrm>
                <a:off x="525817" y="5588975"/>
                <a:ext cx="1978393" cy="374941"/>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402</a:t>
                </a:r>
                <a:r>
                  <a:rPr kumimoji="0" lang="en-US" altLang="zh-CN" sz="1200" b="0" i="0" u="none" strike="noStrike" kern="1200" cap="none" spc="0" normalizeH="0" baseline="30000" noProof="0" dirty="0">
                    <a:ln>
                      <a:noFill/>
                    </a:ln>
                    <a:solidFill>
                      <a:srgbClr val="000000"/>
                    </a:solidFill>
                    <a:effectLst/>
                    <a:uLnTx/>
                    <a:uFillTx/>
                    <a:latin typeface="Calibri" pitchFamily="34" charset="0"/>
                    <a:ea typeface="+mn-ea"/>
                    <a:cs typeface="Calibri" pitchFamily="34" charset="0"/>
                  </a:rPr>
                  <a:t>nd</a:t>
                </a: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 SWEG</a:t>
                </a:r>
              </a:p>
            </p:txBody>
          </p:sp>
        </p:grpSp>
        <p:sp>
          <p:nvSpPr>
            <p:cNvPr id="181" name="Oval 25">
              <a:extLst>
                <a:ext uri="{FF2B5EF4-FFF2-40B4-BE49-F238E27FC236}">
                  <a16:creationId xmlns:a16="http://schemas.microsoft.com/office/drawing/2014/main" id="{0A3487D6-9120-D84E-9B14-459A3480280E}"/>
                </a:ext>
              </a:extLst>
            </p:cNvPr>
            <p:cNvSpPr>
              <a:spLocks noChangeArrowheads="1"/>
            </p:cNvSpPr>
            <p:nvPr/>
          </p:nvSpPr>
          <p:spPr bwMode="gray">
            <a:xfrm>
              <a:off x="8194841" y="4387833"/>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cxnSp>
          <p:nvCxnSpPr>
            <p:cNvPr id="186" name="肘形连接符 156">
              <a:extLst>
                <a:ext uri="{FF2B5EF4-FFF2-40B4-BE49-F238E27FC236}">
                  <a16:creationId xmlns:a16="http://schemas.microsoft.com/office/drawing/2014/main" id="{54AB03DA-5248-9D42-B578-164AB6398F97}"/>
                </a:ext>
              </a:extLst>
            </p:cNvPr>
            <p:cNvCxnSpPr>
              <a:cxnSpLocks/>
              <a:stCxn id="189" idx="1"/>
              <a:endCxn id="188" idx="0"/>
            </p:cNvCxnSpPr>
            <p:nvPr/>
          </p:nvCxnSpPr>
          <p:spPr>
            <a:xfrm rot="10800000">
              <a:off x="7946536" y="4486237"/>
              <a:ext cx="1026672" cy="1192783"/>
            </a:xfrm>
            <a:prstGeom prst="bentConnector4">
              <a:avLst>
                <a:gd name="adj1" fmla="val 47944"/>
                <a:gd name="adj2" fmla="val 119165"/>
              </a:avLst>
            </a:prstGeom>
            <a:noFill/>
            <a:ln w="9525">
              <a:solidFill>
                <a:srgbClr val="C00000"/>
              </a:solidFill>
              <a:prstDash val="sysDash"/>
              <a:miter lim="800000"/>
              <a:headEnd/>
              <a:tailEnd/>
            </a:ln>
          </p:spPr>
        </p:cxnSp>
        <p:grpSp>
          <p:nvGrpSpPr>
            <p:cNvPr id="187" name="组合 157">
              <a:extLst>
                <a:ext uri="{FF2B5EF4-FFF2-40B4-BE49-F238E27FC236}">
                  <a16:creationId xmlns:a16="http://schemas.microsoft.com/office/drawing/2014/main" id="{A46F9C12-0D00-A64E-94DD-A611791FCD65}"/>
                </a:ext>
              </a:extLst>
            </p:cNvPr>
            <p:cNvGrpSpPr/>
            <p:nvPr/>
          </p:nvGrpSpPr>
          <p:grpSpPr>
            <a:xfrm>
              <a:off x="8973208" y="5257210"/>
              <a:ext cx="1636503" cy="771299"/>
              <a:chOff x="415643" y="4956877"/>
              <a:chExt cx="2109658" cy="994302"/>
            </a:xfrm>
          </p:grpSpPr>
          <p:sp>
            <p:nvSpPr>
              <p:cNvPr id="189" name="圆角矩形 171">
                <a:extLst>
                  <a:ext uri="{FF2B5EF4-FFF2-40B4-BE49-F238E27FC236}">
                    <a16:creationId xmlns:a16="http://schemas.microsoft.com/office/drawing/2014/main" id="{30D8E69B-D8E9-B444-825E-F335F655BD1C}"/>
                  </a:ext>
                </a:extLst>
              </p:cNvPr>
              <p:cNvSpPr/>
              <p:nvPr/>
            </p:nvSpPr>
            <p:spPr>
              <a:xfrm>
                <a:off x="415643" y="5098824"/>
                <a:ext cx="2109658" cy="803636"/>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191" name="圆角矩形 45">
                <a:extLst>
                  <a:ext uri="{FF2B5EF4-FFF2-40B4-BE49-F238E27FC236}">
                    <a16:creationId xmlns:a16="http://schemas.microsoft.com/office/drawing/2014/main" id="{2D8030CA-A1E7-9A40-BBF4-F8A16A9FB950}"/>
                  </a:ext>
                </a:extLst>
              </p:cNvPr>
              <p:cNvSpPr/>
              <p:nvPr/>
            </p:nvSpPr>
            <p:spPr>
              <a:xfrm>
                <a:off x="680340" y="4956877"/>
                <a:ext cx="1582020" cy="612964"/>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BESPIN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Montgomery, AL</a:t>
                </a:r>
              </a:p>
            </p:txBody>
          </p:sp>
          <p:sp>
            <p:nvSpPr>
              <p:cNvPr id="192" name="Text Box 16">
                <a:extLst>
                  <a:ext uri="{FF2B5EF4-FFF2-40B4-BE49-F238E27FC236}">
                    <a16:creationId xmlns:a16="http://schemas.microsoft.com/office/drawing/2014/main" id="{02DCD17C-9375-9C4D-BC1F-EAF1DF2A4892}"/>
                  </a:ext>
                </a:extLst>
              </p:cNvPr>
              <p:cNvSpPr txBox="1">
                <a:spLocks noChangeArrowheads="1"/>
              </p:cNvSpPr>
              <p:nvPr/>
            </p:nvSpPr>
            <p:spPr bwMode="auto">
              <a:xfrm>
                <a:off x="481277" y="5576238"/>
                <a:ext cx="1978393" cy="374941"/>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PEO BES</a:t>
                </a:r>
              </a:p>
            </p:txBody>
          </p:sp>
        </p:grpSp>
        <p:sp>
          <p:nvSpPr>
            <p:cNvPr id="188" name="Oval 25">
              <a:extLst>
                <a:ext uri="{FF2B5EF4-FFF2-40B4-BE49-F238E27FC236}">
                  <a16:creationId xmlns:a16="http://schemas.microsoft.com/office/drawing/2014/main" id="{7D71F177-BF81-F940-954C-FB5514123473}"/>
                </a:ext>
              </a:extLst>
            </p:cNvPr>
            <p:cNvSpPr>
              <a:spLocks noChangeArrowheads="1"/>
            </p:cNvSpPr>
            <p:nvPr/>
          </p:nvSpPr>
          <p:spPr bwMode="gray">
            <a:xfrm>
              <a:off x="7904328" y="4486236"/>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cxnSp>
          <p:nvCxnSpPr>
            <p:cNvPr id="195" name="肘形连接符 156">
              <a:extLst>
                <a:ext uri="{FF2B5EF4-FFF2-40B4-BE49-F238E27FC236}">
                  <a16:creationId xmlns:a16="http://schemas.microsoft.com/office/drawing/2014/main" id="{71E317E4-55A1-B541-A37B-5A03178F270F}"/>
                </a:ext>
              </a:extLst>
            </p:cNvPr>
            <p:cNvCxnSpPr>
              <a:cxnSpLocks/>
              <a:stCxn id="199" idx="1"/>
              <a:endCxn id="198" idx="4"/>
            </p:cNvCxnSpPr>
            <p:nvPr/>
          </p:nvCxnSpPr>
          <p:spPr>
            <a:xfrm rot="10800000">
              <a:off x="6640746" y="5037457"/>
              <a:ext cx="94248" cy="766558"/>
            </a:xfrm>
            <a:prstGeom prst="bentConnector2">
              <a:avLst/>
            </a:prstGeom>
            <a:noFill/>
            <a:ln w="9525">
              <a:solidFill>
                <a:srgbClr val="C00000"/>
              </a:solidFill>
              <a:prstDash val="sysDash"/>
              <a:miter lim="800000"/>
              <a:headEnd/>
              <a:tailEnd/>
            </a:ln>
          </p:spPr>
        </p:cxnSp>
        <p:grpSp>
          <p:nvGrpSpPr>
            <p:cNvPr id="196" name="组合 157">
              <a:extLst>
                <a:ext uri="{FF2B5EF4-FFF2-40B4-BE49-F238E27FC236}">
                  <a16:creationId xmlns:a16="http://schemas.microsoft.com/office/drawing/2014/main" id="{F47F0CC2-D5B5-EC4C-8776-4CB6E0FA772E}"/>
                </a:ext>
              </a:extLst>
            </p:cNvPr>
            <p:cNvGrpSpPr/>
            <p:nvPr/>
          </p:nvGrpSpPr>
          <p:grpSpPr>
            <a:xfrm>
              <a:off x="6734994" y="5313608"/>
              <a:ext cx="1636503" cy="777592"/>
              <a:chOff x="416520" y="4702110"/>
              <a:chExt cx="2109658" cy="1002414"/>
            </a:xfrm>
          </p:grpSpPr>
          <p:sp>
            <p:nvSpPr>
              <p:cNvPr id="199" name="圆角矩形 171">
                <a:extLst>
                  <a:ext uri="{FF2B5EF4-FFF2-40B4-BE49-F238E27FC236}">
                    <a16:creationId xmlns:a16="http://schemas.microsoft.com/office/drawing/2014/main" id="{315C7F59-C3AD-5344-AE03-81292DF32C69}"/>
                  </a:ext>
                </a:extLst>
              </p:cNvPr>
              <p:cNvSpPr/>
              <p:nvPr/>
            </p:nvSpPr>
            <p:spPr>
              <a:xfrm>
                <a:off x="416520" y="4964087"/>
                <a:ext cx="2109658" cy="740437"/>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200" name="圆角矩形 45">
                <a:extLst>
                  <a:ext uri="{FF2B5EF4-FFF2-40B4-BE49-F238E27FC236}">
                    <a16:creationId xmlns:a16="http://schemas.microsoft.com/office/drawing/2014/main" id="{A2F66091-E5F9-3347-ABEB-341B643EBA5F}"/>
                  </a:ext>
                </a:extLst>
              </p:cNvPr>
              <p:cNvSpPr/>
              <p:nvPr/>
            </p:nvSpPr>
            <p:spPr>
              <a:xfrm>
                <a:off x="680340" y="4702110"/>
                <a:ext cx="1582020" cy="612964"/>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err="1">
                    <a:ln>
                      <a:noFill/>
                    </a:ln>
                    <a:solidFill>
                      <a:srgbClr val="FFFFFF"/>
                    </a:solidFill>
                    <a:effectLst/>
                    <a:uLnTx/>
                    <a:uFillTx/>
                    <a:latin typeface="Arial" panose="020B0604020202020204" pitchFamily="34" charset="0"/>
                    <a:ea typeface="+mn-ea"/>
                    <a:cs typeface="+mn-cs"/>
                  </a:rPr>
                  <a:t>LevelUP</a:t>
                </a:r>
                <a:endPar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San Antonio, TX</a:t>
                </a:r>
              </a:p>
            </p:txBody>
          </p:sp>
          <p:sp>
            <p:nvSpPr>
              <p:cNvPr id="201" name="Text Box 16">
                <a:extLst>
                  <a:ext uri="{FF2B5EF4-FFF2-40B4-BE49-F238E27FC236}">
                    <a16:creationId xmlns:a16="http://schemas.microsoft.com/office/drawing/2014/main" id="{69A8BE49-F7C9-0D4C-BE5E-528D3720235D}"/>
                  </a:ext>
                </a:extLst>
              </p:cNvPr>
              <p:cNvSpPr txBox="1">
                <a:spLocks noChangeArrowheads="1"/>
              </p:cNvSpPr>
              <p:nvPr/>
            </p:nvSpPr>
            <p:spPr bwMode="auto">
              <a:xfrm>
                <a:off x="481277" y="5301819"/>
                <a:ext cx="1978393" cy="374941"/>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Unified Platform</a:t>
                </a:r>
              </a:p>
            </p:txBody>
          </p:sp>
        </p:grpSp>
        <p:sp>
          <p:nvSpPr>
            <p:cNvPr id="198" name="Oval 25">
              <a:extLst>
                <a:ext uri="{FF2B5EF4-FFF2-40B4-BE49-F238E27FC236}">
                  <a16:creationId xmlns:a16="http://schemas.microsoft.com/office/drawing/2014/main" id="{4D51CDC3-5785-B849-87FC-A81DDEB43EF4}"/>
                </a:ext>
              </a:extLst>
            </p:cNvPr>
            <p:cNvSpPr>
              <a:spLocks noChangeArrowheads="1"/>
            </p:cNvSpPr>
            <p:nvPr/>
          </p:nvSpPr>
          <p:spPr bwMode="gray">
            <a:xfrm>
              <a:off x="6598538" y="4953042"/>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cxnSp>
          <p:nvCxnSpPr>
            <p:cNvPr id="207" name="肘形连接符 156">
              <a:extLst>
                <a:ext uri="{FF2B5EF4-FFF2-40B4-BE49-F238E27FC236}">
                  <a16:creationId xmlns:a16="http://schemas.microsoft.com/office/drawing/2014/main" id="{2758F0B7-2520-EF48-BEA1-5EFCA7363F5E}"/>
                </a:ext>
              </a:extLst>
            </p:cNvPr>
            <p:cNvCxnSpPr>
              <a:cxnSpLocks/>
              <a:stCxn id="212" idx="1"/>
              <a:endCxn id="210" idx="5"/>
            </p:cNvCxnSpPr>
            <p:nvPr/>
          </p:nvCxnSpPr>
          <p:spPr>
            <a:xfrm rot="10800000" flipV="1">
              <a:off x="6831478" y="1861091"/>
              <a:ext cx="2671022" cy="2368603"/>
            </a:xfrm>
            <a:prstGeom prst="bentConnector4">
              <a:avLst>
                <a:gd name="adj1" fmla="val 49769"/>
                <a:gd name="adj2" fmla="val 110173"/>
              </a:avLst>
            </a:prstGeom>
            <a:noFill/>
            <a:ln w="9525">
              <a:solidFill>
                <a:srgbClr val="C00000"/>
              </a:solidFill>
              <a:prstDash val="sysDash"/>
              <a:miter lim="800000"/>
              <a:headEnd/>
              <a:tailEnd/>
            </a:ln>
          </p:spPr>
        </p:cxnSp>
        <p:grpSp>
          <p:nvGrpSpPr>
            <p:cNvPr id="209" name="组合 157">
              <a:extLst>
                <a:ext uri="{FF2B5EF4-FFF2-40B4-BE49-F238E27FC236}">
                  <a16:creationId xmlns:a16="http://schemas.microsoft.com/office/drawing/2014/main" id="{7B4F6A75-1BC9-9848-83ED-08A4191257E7}"/>
                </a:ext>
              </a:extLst>
            </p:cNvPr>
            <p:cNvGrpSpPr/>
            <p:nvPr/>
          </p:nvGrpSpPr>
          <p:grpSpPr>
            <a:xfrm>
              <a:off x="9502500" y="1335092"/>
              <a:ext cx="1636503" cy="804574"/>
              <a:chOff x="416520" y="4382136"/>
              <a:chExt cx="2109658" cy="1037197"/>
            </a:xfrm>
          </p:grpSpPr>
          <p:sp>
            <p:nvSpPr>
              <p:cNvPr id="212" name="圆角矩形 171">
                <a:extLst>
                  <a:ext uri="{FF2B5EF4-FFF2-40B4-BE49-F238E27FC236}">
                    <a16:creationId xmlns:a16="http://schemas.microsoft.com/office/drawing/2014/main" id="{2B482AA7-3456-1244-A8A1-CB2E4C701331}"/>
                  </a:ext>
                </a:extLst>
              </p:cNvPr>
              <p:cNvSpPr/>
              <p:nvPr/>
            </p:nvSpPr>
            <p:spPr>
              <a:xfrm>
                <a:off x="416520" y="4701098"/>
                <a:ext cx="2109658" cy="718235"/>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213" name="圆角矩形 45">
                <a:extLst>
                  <a:ext uri="{FF2B5EF4-FFF2-40B4-BE49-F238E27FC236}">
                    <a16:creationId xmlns:a16="http://schemas.microsoft.com/office/drawing/2014/main" id="{73DF35DF-7B93-854A-B162-0585CB37A9C3}"/>
                  </a:ext>
                </a:extLst>
              </p:cNvPr>
              <p:cNvSpPr/>
              <p:nvPr/>
            </p:nvSpPr>
            <p:spPr>
              <a:xfrm>
                <a:off x="638671" y="4382136"/>
                <a:ext cx="1718013" cy="612963"/>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Thunder CAMP</a:t>
                </a:r>
                <a:endPar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Oklahoma City, OK</a:t>
                </a:r>
                <a:endPar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14" name="Text Box 16">
                <a:extLst>
                  <a:ext uri="{FF2B5EF4-FFF2-40B4-BE49-F238E27FC236}">
                    <a16:creationId xmlns:a16="http://schemas.microsoft.com/office/drawing/2014/main" id="{CDC5943F-993C-494D-918D-673BAC62229C}"/>
                  </a:ext>
                </a:extLst>
              </p:cNvPr>
              <p:cNvSpPr txBox="1">
                <a:spLocks noChangeArrowheads="1"/>
              </p:cNvSpPr>
              <p:nvPr/>
            </p:nvSpPr>
            <p:spPr bwMode="auto">
              <a:xfrm>
                <a:off x="468419" y="4987880"/>
                <a:ext cx="1978393" cy="374941"/>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76</a:t>
                </a:r>
                <a:r>
                  <a:rPr kumimoji="0" lang="en-US" altLang="zh-CN" sz="1200" b="0" i="0" u="none" strike="noStrike" kern="1200" cap="none" spc="0" normalizeH="0" baseline="30000" noProof="0" dirty="0">
                    <a:ln>
                      <a:noFill/>
                    </a:ln>
                    <a:solidFill>
                      <a:srgbClr val="000000"/>
                    </a:solidFill>
                    <a:effectLst/>
                    <a:uLnTx/>
                    <a:uFillTx/>
                    <a:latin typeface="Calibri" pitchFamily="34" charset="0"/>
                    <a:ea typeface="+mn-ea"/>
                    <a:cs typeface="Calibri" pitchFamily="34" charset="0"/>
                  </a:rPr>
                  <a:t>th</a:t>
                </a: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 SWEG</a:t>
                </a:r>
              </a:p>
            </p:txBody>
          </p:sp>
        </p:grpSp>
        <p:sp>
          <p:nvSpPr>
            <p:cNvPr id="210" name="Oval 25">
              <a:extLst>
                <a:ext uri="{FF2B5EF4-FFF2-40B4-BE49-F238E27FC236}">
                  <a16:creationId xmlns:a16="http://schemas.microsoft.com/office/drawing/2014/main" id="{08F070B9-DBE4-234E-B468-F2B323B39121}"/>
                </a:ext>
              </a:extLst>
            </p:cNvPr>
            <p:cNvSpPr>
              <a:spLocks noChangeArrowheads="1"/>
            </p:cNvSpPr>
            <p:nvPr/>
          </p:nvSpPr>
          <p:spPr bwMode="gray">
            <a:xfrm>
              <a:off x="6759425" y="4157642"/>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cxnSp>
          <p:nvCxnSpPr>
            <p:cNvPr id="216" name="肘形连接符 156">
              <a:extLst>
                <a:ext uri="{FF2B5EF4-FFF2-40B4-BE49-F238E27FC236}">
                  <a16:creationId xmlns:a16="http://schemas.microsoft.com/office/drawing/2014/main" id="{B30481E0-6320-9D45-861F-AB3FC8861D00}"/>
                </a:ext>
              </a:extLst>
            </p:cNvPr>
            <p:cNvCxnSpPr>
              <a:cxnSpLocks/>
              <a:stCxn id="219" idx="1"/>
              <a:endCxn id="218" idx="0"/>
            </p:cNvCxnSpPr>
            <p:nvPr/>
          </p:nvCxnSpPr>
          <p:spPr>
            <a:xfrm rot="10800000" flipV="1">
              <a:off x="6882558" y="2313080"/>
              <a:ext cx="578446" cy="1099483"/>
            </a:xfrm>
            <a:prstGeom prst="bentConnector2">
              <a:avLst/>
            </a:prstGeom>
            <a:noFill/>
            <a:ln w="9525">
              <a:solidFill>
                <a:srgbClr val="C00000"/>
              </a:solidFill>
              <a:prstDash val="sysDash"/>
              <a:miter lim="800000"/>
              <a:headEnd/>
              <a:tailEnd/>
            </a:ln>
          </p:spPr>
        </p:cxnSp>
        <p:grpSp>
          <p:nvGrpSpPr>
            <p:cNvPr id="217" name="组合 157">
              <a:extLst>
                <a:ext uri="{FF2B5EF4-FFF2-40B4-BE49-F238E27FC236}">
                  <a16:creationId xmlns:a16="http://schemas.microsoft.com/office/drawing/2014/main" id="{7E374246-9DD5-7147-A46F-3A9E53D1AF2A}"/>
                </a:ext>
              </a:extLst>
            </p:cNvPr>
            <p:cNvGrpSpPr/>
            <p:nvPr/>
          </p:nvGrpSpPr>
          <p:grpSpPr>
            <a:xfrm>
              <a:off x="7461004" y="1787426"/>
              <a:ext cx="1378301" cy="760584"/>
              <a:chOff x="619466" y="4943338"/>
              <a:chExt cx="1776803" cy="980489"/>
            </a:xfrm>
          </p:grpSpPr>
          <p:sp>
            <p:nvSpPr>
              <p:cNvPr id="219" name="圆角矩形 171">
                <a:extLst>
                  <a:ext uri="{FF2B5EF4-FFF2-40B4-BE49-F238E27FC236}">
                    <a16:creationId xmlns:a16="http://schemas.microsoft.com/office/drawing/2014/main" id="{FC7C2FDF-54CE-344C-955B-F09800C1CBB6}"/>
                  </a:ext>
                </a:extLst>
              </p:cNvPr>
              <p:cNvSpPr/>
              <p:nvPr/>
            </p:nvSpPr>
            <p:spPr>
              <a:xfrm>
                <a:off x="619466" y="5349660"/>
                <a:ext cx="1776803" cy="542627"/>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220" name="圆角矩形 45">
                <a:extLst>
                  <a:ext uri="{FF2B5EF4-FFF2-40B4-BE49-F238E27FC236}">
                    <a16:creationId xmlns:a16="http://schemas.microsoft.com/office/drawing/2014/main" id="{631F9CF7-ADA0-AA4B-B17B-5398E7CD674B}"/>
                  </a:ext>
                </a:extLst>
              </p:cNvPr>
              <p:cNvSpPr/>
              <p:nvPr/>
            </p:nvSpPr>
            <p:spPr>
              <a:xfrm>
                <a:off x="731559" y="4943338"/>
                <a:ext cx="1582020" cy="612962"/>
              </a:xfrm>
              <a:prstGeom prst="roundRect">
                <a:avLst>
                  <a:gd name="adj" fmla="val 50000"/>
                </a:avLst>
              </a:prstGeom>
              <a:solidFill>
                <a:schemeClr val="accent2"/>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Rogue Blue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Omaha, NE</a:t>
                </a:r>
              </a:p>
            </p:txBody>
          </p:sp>
          <p:sp>
            <p:nvSpPr>
              <p:cNvPr id="221" name="Text Box 16">
                <a:extLst>
                  <a:ext uri="{FF2B5EF4-FFF2-40B4-BE49-F238E27FC236}">
                    <a16:creationId xmlns:a16="http://schemas.microsoft.com/office/drawing/2014/main" id="{E322A98C-851E-EF42-8377-48626665637D}"/>
                  </a:ext>
                </a:extLst>
              </p:cNvPr>
              <p:cNvSpPr txBox="1">
                <a:spLocks noChangeArrowheads="1"/>
              </p:cNvSpPr>
              <p:nvPr/>
            </p:nvSpPr>
            <p:spPr bwMode="auto">
              <a:xfrm>
                <a:off x="782530" y="5548886"/>
                <a:ext cx="1404328" cy="374941"/>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STRATCOM</a:t>
                </a:r>
              </a:p>
            </p:txBody>
          </p:sp>
        </p:grpSp>
        <p:sp>
          <p:nvSpPr>
            <p:cNvPr id="218" name="Oval 25">
              <a:extLst>
                <a:ext uri="{FF2B5EF4-FFF2-40B4-BE49-F238E27FC236}">
                  <a16:creationId xmlns:a16="http://schemas.microsoft.com/office/drawing/2014/main" id="{666485CE-99BE-8148-AA9A-399F1685020A}"/>
                </a:ext>
              </a:extLst>
            </p:cNvPr>
            <p:cNvSpPr>
              <a:spLocks noChangeArrowheads="1"/>
            </p:cNvSpPr>
            <p:nvPr/>
          </p:nvSpPr>
          <p:spPr bwMode="gray">
            <a:xfrm>
              <a:off x="6840350" y="3412564"/>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cxnSp>
          <p:nvCxnSpPr>
            <p:cNvPr id="238" name="肘形连接符 156">
              <a:extLst>
                <a:ext uri="{FF2B5EF4-FFF2-40B4-BE49-F238E27FC236}">
                  <a16:creationId xmlns:a16="http://schemas.microsoft.com/office/drawing/2014/main" id="{B6ABD331-2F75-9A44-90EE-E95EA5DCF474}"/>
                </a:ext>
              </a:extLst>
            </p:cNvPr>
            <p:cNvCxnSpPr>
              <a:cxnSpLocks/>
              <a:stCxn id="243" idx="2"/>
              <a:endCxn id="240" idx="6"/>
            </p:cNvCxnSpPr>
            <p:nvPr/>
          </p:nvCxnSpPr>
          <p:spPr>
            <a:xfrm rot="5400000">
              <a:off x="5533694" y="2825715"/>
              <a:ext cx="1443104" cy="301139"/>
            </a:xfrm>
            <a:prstGeom prst="bentConnector2">
              <a:avLst/>
            </a:prstGeom>
            <a:noFill/>
            <a:ln w="9525">
              <a:solidFill>
                <a:srgbClr val="C00000"/>
              </a:solidFill>
              <a:prstDash val="sysDash"/>
              <a:miter lim="800000"/>
              <a:headEnd/>
              <a:tailEnd/>
            </a:ln>
          </p:spPr>
        </p:cxnSp>
        <p:grpSp>
          <p:nvGrpSpPr>
            <p:cNvPr id="239" name="组合 157">
              <a:extLst>
                <a:ext uri="{FF2B5EF4-FFF2-40B4-BE49-F238E27FC236}">
                  <a16:creationId xmlns:a16="http://schemas.microsoft.com/office/drawing/2014/main" id="{ABC2A500-575B-C840-BE7B-D5D8C52382E3}"/>
                </a:ext>
              </a:extLst>
            </p:cNvPr>
            <p:cNvGrpSpPr/>
            <p:nvPr/>
          </p:nvGrpSpPr>
          <p:grpSpPr>
            <a:xfrm>
              <a:off x="5605587" y="1460263"/>
              <a:ext cx="1567567" cy="797018"/>
              <a:chOff x="337259" y="4652590"/>
              <a:chExt cx="2020791" cy="1027456"/>
            </a:xfrm>
          </p:grpSpPr>
          <p:sp>
            <p:nvSpPr>
              <p:cNvPr id="241" name="圆角矩形 171">
                <a:extLst>
                  <a:ext uri="{FF2B5EF4-FFF2-40B4-BE49-F238E27FC236}">
                    <a16:creationId xmlns:a16="http://schemas.microsoft.com/office/drawing/2014/main" id="{E9B80BFC-BC27-B34A-A37D-CBA61144D2F4}"/>
                  </a:ext>
                </a:extLst>
              </p:cNvPr>
              <p:cNvSpPr/>
              <p:nvPr/>
            </p:nvSpPr>
            <p:spPr>
              <a:xfrm>
                <a:off x="337259" y="4964086"/>
                <a:ext cx="1962635" cy="715960"/>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242" name="圆角矩形 45">
                <a:extLst>
                  <a:ext uri="{FF2B5EF4-FFF2-40B4-BE49-F238E27FC236}">
                    <a16:creationId xmlns:a16="http://schemas.microsoft.com/office/drawing/2014/main" id="{9A8A96C4-C69A-5749-A4C8-36637D320634}"/>
                  </a:ext>
                </a:extLst>
              </p:cNvPr>
              <p:cNvSpPr/>
              <p:nvPr/>
            </p:nvSpPr>
            <p:spPr>
              <a:xfrm>
                <a:off x="440701" y="4652590"/>
                <a:ext cx="1769757" cy="612964"/>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Space CAMP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Colorado Springs, CO</a:t>
                </a:r>
              </a:p>
            </p:txBody>
          </p:sp>
          <p:sp>
            <p:nvSpPr>
              <p:cNvPr id="243" name="Text Box 16">
                <a:extLst>
                  <a:ext uri="{FF2B5EF4-FFF2-40B4-BE49-F238E27FC236}">
                    <a16:creationId xmlns:a16="http://schemas.microsoft.com/office/drawing/2014/main" id="{34AC3D62-664C-8C47-93BA-3F15631F9F3F}"/>
                  </a:ext>
                </a:extLst>
              </p:cNvPr>
              <p:cNvSpPr txBox="1">
                <a:spLocks noChangeArrowheads="1"/>
              </p:cNvSpPr>
              <p:nvPr/>
            </p:nvSpPr>
            <p:spPr bwMode="auto">
              <a:xfrm>
                <a:off x="379657" y="5301819"/>
                <a:ext cx="1978393" cy="374941"/>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Space Force</a:t>
                </a:r>
              </a:p>
            </p:txBody>
          </p:sp>
        </p:grpSp>
        <p:cxnSp>
          <p:nvCxnSpPr>
            <p:cNvPr id="280" name="肘形连接符 156">
              <a:extLst>
                <a:ext uri="{FF2B5EF4-FFF2-40B4-BE49-F238E27FC236}">
                  <a16:creationId xmlns:a16="http://schemas.microsoft.com/office/drawing/2014/main" id="{45F3655F-A2D4-D644-81AF-94F6642402B3}"/>
                </a:ext>
              </a:extLst>
            </p:cNvPr>
            <p:cNvCxnSpPr>
              <a:cxnSpLocks/>
              <a:stCxn id="279" idx="2"/>
              <a:endCxn id="240" idx="0"/>
            </p:cNvCxnSpPr>
            <p:nvPr/>
          </p:nvCxnSpPr>
          <p:spPr>
            <a:xfrm rot="16200000" flipH="1">
              <a:off x="4628211" y="2221370"/>
              <a:ext cx="1547742" cy="1320774"/>
            </a:xfrm>
            <a:prstGeom prst="bentConnector3">
              <a:avLst>
                <a:gd name="adj1" fmla="val 28900"/>
              </a:avLst>
            </a:prstGeom>
            <a:noFill/>
            <a:ln w="9525">
              <a:solidFill>
                <a:srgbClr val="C00000"/>
              </a:solidFill>
              <a:prstDash val="sysDash"/>
              <a:miter lim="800000"/>
              <a:headEnd/>
              <a:tailEnd/>
            </a:ln>
          </p:spPr>
        </p:cxnSp>
        <p:grpSp>
          <p:nvGrpSpPr>
            <p:cNvPr id="283" name="Group 282">
              <a:extLst>
                <a:ext uri="{FF2B5EF4-FFF2-40B4-BE49-F238E27FC236}">
                  <a16:creationId xmlns:a16="http://schemas.microsoft.com/office/drawing/2014/main" id="{BC6629C5-CC61-4A4C-B9D1-03CA38A0A01A}"/>
                </a:ext>
              </a:extLst>
            </p:cNvPr>
            <p:cNvGrpSpPr/>
            <p:nvPr/>
          </p:nvGrpSpPr>
          <p:grpSpPr>
            <a:xfrm>
              <a:off x="2241229" y="1457555"/>
              <a:ext cx="3779032" cy="2240281"/>
              <a:chOff x="9084129" y="2383434"/>
              <a:chExt cx="3779032" cy="2240281"/>
            </a:xfrm>
          </p:grpSpPr>
          <p:cxnSp>
            <p:nvCxnSpPr>
              <p:cNvPr id="284" name="肘形连接符 156">
                <a:extLst>
                  <a:ext uri="{FF2B5EF4-FFF2-40B4-BE49-F238E27FC236}">
                    <a16:creationId xmlns:a16="http://schemas.microsoft.com/office/drawing/2014/main" id="{12F177BE-A751-EE48-AF09-AA5447A90BF7}"/>
                  </a:ext>
                </a:extLst>
              </p:cNvPr>
              <p:cNvCxnSpPr>
                <a:cxnSpLocks/>
                <a:endCxn id="240" idx="2"/>
              </p:cNvCxnSpPr>
              <p:nvPr/>
            </p:nvCxnSpPr>
            <p:spPr>
              <a:xfrm>
                <a:off x="10771159" y="3679821"/>
                <a:ext cx="2092002" cy="943894"/>
              </a:xfrm>
              <a:prstGeom prst="bentConnector3">
                <a:avLst>
                  <a:gd name="adj1" fmla="val 91247"/>
                </a:avLst>
              </a:prstGeom>
              <a:noFill/>
              <a:ln w="9525">
                <a:solidFill>
                  <a:srgbClr val="C00000"/>
                </a:solidFill>
                <a:prstDash val="sysDash"/>
                <a:miter lim="800000"/>
                <a:headEnd/>
                <a:tailEnd/>
              </a:ln>
            </p:spPr>
          </p:cxnSp>
          <p:grpSp>
            <p:nvGrpSpPr>
              <p:cNvPr id="285" name="组合 157">
                <a:extLst>
                  <a:ext uri="{FF2B5EF4-FFF2-40B4-BE49-F238E27FC236}">
                    <a16:creationId xmlns:a16="http://schemas.microsoft.com/office/drawing/2014/main" id="{A3D5230C-DC95-D846-9BCE-101B14418142}"/>
                  </a:ext>
                </a:extLst>
              </p:cNvPr>
              <p:cNvGrpSpPr/>
              <p:nvPr/>
            </p:nvGrpSpPr>
            <p:grpSpPr>
              <a:xfrm>
                <a:off x="9084129" y="2383434"/>
                <a:ext cx="1636503" cy="1730506"/>
                <a:chOff x="416520" y="4656907"/>
                <a:chExt cx="2109658" cy="2230843"/>
              </a:xfrm>
            </p:grpSpPr>
            <p:sp>
              <p:nvSpPr>
                <p:cNvPr id="287" name="圆角矩形 171">
                  <a:extLst>
                    <a:ext uri="{FF2B5EF4-FFF2-40B4-BE49-F238E27FC236}">
                      <a16:creationId xmlns:a16="http://schemas.microsoft.com/office/drawing/2014/main" id="{DE41C0F9-DD03-F340-BD0A-9134B19CEA34}"/>
                    </a:ext>
                  </a:extLst>
                </p:cNvPr>
                <p:cNvSpPr/>
                <p:nvPr/>
              </p:nvSpPr>
              <p:spPr>
                <a:xfrm>
                  <a:off x="416520" y="4964086"/>
                  <a:ext cx="2109658" cy="1923664"/>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288" name="圆角矩形 45">
                  <a:extLst>
                    <a:ext uri="{FF2B5EF4-FFF2-40B4-BE49-F238E27FC236}">
                      <a16:creationId xmlns:a16="http://schemas.microsoft.com/office/drawing/2014/main" id="{C9FB1118-BD4B-2143-84D3-9F30142CE5F4}"/>
                    </a:ext>
                  </a:extLst>
                </p:cNvPr>
                <p:cNvSpPr/>
                <p:nvPr/>
              </p:nvSpPr>
              <p:spPr>
                <a:xfrm>
                  <a:off x="601243" y="4656907"/>
                  <a:ext cx="1725321" cy="612965"/>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Platform One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Colorado Springs, CO</a:t>
                  </a:r>
                </a:p>
              </p:txBody>
            </p:sp>
            <p:sp>
              <p:nvSpPr>
                <p:cNvPr id="289" name="Text Box 16">
                  <a:extLst>
                    <a:ext uri="{FF2B5EF4-FFF2-40B4-BE49-F238E27FC236}">
                      <a16:creationId xmlns:a16="http://schemas.microsoft.com/office/drawing/2014/main" id="{21C3F9AD-6371-3942-8B44-C1FB74085659}"/>
                    </a:ext>
                  </a:extLst>
                </p:cNvPr>
                <p:cNvSpPr txBox="1">
                  <a:spLocks noChangeArrowheads="1"/>
                </p:cNvSpPr>
                <p:nvPr/>
              </p:nvSpPr>
              <p:spPr bwMode="auto">
                <a:xfrm>
                  <a:off x="481277" y="5301819"/>
                  <a:ext cx="1978393" cy="1460418"/>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JAIC</a:t>
                  </a:r>
                </a:p>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Army Cyber</a:t>
                  </a:r>
                </a:p>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AEGIS</a:t>
                  </a:r>
                </a:p>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F-35</a:t>
                  </a:r>
                </a:p>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ABMS</a:t>
                  </a:r>
                </a:p>
              </p:txBody>
            </p:sp>
          </p:grpSp>
        </p:grpSp>
        <p:cxnSp>
          <p:nvCxnSpPr>
            <p:cNvPr id="292" name="肘形连接符 156">
              <a:extLst>
                <a:ext uri="{FF2B5EF4-FFF2-40B4-BE49-F238E27FC236}">
                  <a16:creationId xmlns:a16="http://schemas.microsoft.com/office/drawing/2014/main" id="{23B4E79A-62AC-C143-ADE7-5C24EBEA0409}"/>
                </a:ext>
              </a:extLst>
            </p:cNvPr>
            <p:cNvCxnSpPr>
              <a:cxnSpLocks/>
              <a:stCxn id="295" idx="3"/>
              <a:endCxn id="294" idx="0"/>
            </p:cNvCxnSpPr>
            <p:nvPr/>
          </p:nvCxnSpPr>
          <p:spPr>
            <a:xfrm flipV="1">
              <a:off x="3975032" y="3324847"/>
              <a:ext cx="1430625" cy="552453"/>
            </a:xfrm>
            <a:prstGeom prst="bentConnector4">
              <a:avLst>
                <a:gd name="adj1" fmla="val 48525"/>
                <a:gd name="adj2" fmla="val 141379"/>
              </a:avLst>
            </a:prstGeom>
            <a:noFill/>
            <a:ln w="9525">
              <a:solidFill>
                <a:srgbClr val="C00000"/>
              </a:solidFill>
              <a:prstDash val="sysDash"/>
              <a:miter lim="800000"/>
              <a:headEnd/>
              <a:tailEnd/>
            </a:ln>
          </p:spPr>
        </p:cxnSp>
        <p:grpSp>
          <p:nvGrpSpPr>
            <p:cNvPr id="293" name="组合 157">
              <a:extLst>
                <a:ext uri="{FF2B5EF4-FFF2-40B4-BE49-F238E27FC236}">
                  <a16:creationId xmlns:a16="http://schemas.microsoft.com/office/drawing/2014/main" id="{4CC8FA93-66F3-9C43-B91A-5F4DDDF941CD}"/>
                </a:ext>
              </a:extLst>
            </p:cNvPr>
            <p:cNvGrpSpPr/>
            <p:nvPr/>
          </p:nvGrpSpPr>
          <p:grpSpPr>
            <a:xfrm>
              <a:off x="2338529" y="3390299"/>
              <a:ext cx="1636503" cy="766889"/>
              <a:chOff x="416520" y="4697093"/>
              <a:chExt cx="2109658" cy="988615"/>
            </a:xfrm>
          </p:grpSpPr>
          <p:sp>
            <p:nvSpPr>
              <p:cNvPr id="295" name="圆角矩形 171">
                <a:extLst>
                  <a:ext uri="{FF2B5EF4-FFF2-40B4-BE49-F238E27FC236}">
                    <a16:creationId xmlns:a16="http://schemas.microsoft.com/office/drawing/2014/main" id="{61F66A6E-DCF9-2343-BD82-1E3E748A61AD}"/>
                  </a:ext>
                </a:extLst>
              </p:cNvPr>
              <p:cNvSpPr/>
              <p:nvPr/>
            </p:nvSpPr>
            <p:spPr>
              <a:xfrm>
                <a:off x="416520" y="4964087"/>
                <a:ext cx="2109658" cy="721621"/>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296" name="圆角矩形 45">
                <a:extLst>
                  <a:ext uri="{FF2B5EF4-FFF2-40B4-BE49-F238E27FC236}">
                    <a16:creationId xmlns:a16="http://schemas.microsoft.com/office/drawing/2014/main" id="{B8B94D58-C4EB-6B43-8E0A-0B78E838EAE4}"/>
                  </a:ext>
                </a:extLst>
              </p:cNvPr>
              <p:cNvSpPr/>
              <p:nvPr/>
            </p:nvSpPr>
            <p:spPr>
              <a:xfrm>
                <a:off x="687677" y="4697093"/>
                <a:ext cx="1582020" cy="612963"/>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Ski CAMP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Hill AFB, UT</a:t>
                </a:r>
              </a:p>
            </p:txBody>
          </p:sp>
          <p:sp>
            <p:nvSpPr>
              <p:cNvPr id="297" name="Text Box 16">
                <a:extLst>
                  <a:ext uri="{FF2B5EF4-FFF2-40B4-BE49-F238E27FC236}">
                    <a16:creationId xmlns:a16="http://schemas.microsoft.com/office/drawing/2014/main" id="{D9CBFC42-7513-5F4E-90A5-1F36B39A7C2F}"/>
                  </a:ext>
                </a:extLst>
              </p:cNvPr>
              <p:cNvSpPr txBox="1">
                <a:spLocks noChangeArrowheads="1"/>
              </p:cNvSpPr>
              <p:nvPr/>
            </p:nvSpPr>
            <p:spPr bwMode="auto">
              <a:xfrm>
                <a:off x="481277" y="5301819"/>
                <a:ext cx="1978393" cy="374941"/>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GBSD</a:t>
                </a:r>
              </a:p>
            </p:txBody>
          </p:sp>
        </p:grpSp>
        <p:sp>
          <p:nvSpPr>
            <p:cNvPr id="294" name="Oval 25">
              <a:extLst>
                <a:ext uri="{FF2B5EF4-FFF2-40B4-BE49-F238E27FC236}">
                  <a16:creationId xmlns:a16="http://schemas.microsoft.com/office/drawing/2014/main" id="{E0373118-0EFF-5C4E-88C1-6E063C1BDE02}"/>
                </a:ext>
              </a:extLst>
            </p:cNvPr>
            <p:cNvSpPr>
              <a:spLocks noChangeArrowheads="1"/>
            </p:cNvSpPr>
            <p:nvPr/>
          </p:nvSpPr>
          <p:spPr bwMode="gray">
            <a:xfrm>
              <a:off x="5363449" y="3324847"/>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cxnSp>
          <p:nvCxnSpPr>
            <p:cNvPr id="299" name="肘形连接符 156">
              <a:extLst>
                <a:ext uri="{FF2B5EF4-FFF2-40B4-BE49-F238E27FC236}">
                  <a16:creationId xmlns:a16="http://schemas.microsoft.com/office/drawing/2014/main" id="{8A080BDC-7EF7-E840-9028-6390E2A2E9AE}"/>
                </a:ext>
              </a:extLst>
            </p:cNvPr>
            <p:cNvCxnSpPr>
              <a:cxnSpLocks/>
              <a:stCxn id="302" idx="3"/>
              <a:endCxn id="301" idx="2"/>
            </p:cNvCxnSpPr>
            <p:nvPr/>
          </p:nvCxnSpPr>
          <p:spPr>
            <a:xfrm flipV="1">
              <a:off x="3135462" y="4124766"/>
              <a:ext cx="1512674" cy="599431"/>
            </a:xfrm>
            <a:prstGeom prst="bentConnector3">
              <a:avLst>
                <a:gd name="adj1" fmla="val 50000"/>
              </a:avLst>
            </a:prstGeom>
            <a:noFill/>
            <a:ln w="9525">
              <a:solidFill>
                <a:srgbClr val="C00000"/>
              </a:solidFill>
              <a:prstDash val="sysDash"/>
              <a:miter lim="800000"/>
              <a:headEnd/>
              <a:tailEnd/>
            </a:ln>
          </p:spPr>
        </p:cxnSp>
        <p:grpSp>
          <p:nvGrpSpPr>
            <p:cNvPr id="300" name="组合 157">
              <a:extLst>
                <a:ext uri="{FF2B5EF4-FFF2-40B4-BE49-F238E27FC236}">
                  <a16:creationId xmlns:a16="http://schemas.microsoft.com/office/drawing/2014/main" id="{6C83EB82-E805-9540-B1BE-24D73E3512EB}"/>
                </a:ext>
              </a:extLst>
            </p:cNvPr>
            <p:cNvGrpSpPr/>
            <p:nvPr/>
          </p:nvGrpSpPr>
          <p:grpSpPr>
            <a:xfrm>
              <a:off x="1399450" y="4229046"/>
              <a:ext cx="1736012" cy="1801964"/>
              <a:chOff x="288240" y="4516922"/>
              <a:chExt cx="2237938" cy="2322955"/>
            </a:xfrm>
          </p:grpSpPr>
          <p:sp>
            <p:nvSpPr>
              <p:cNvPr id="302" name="圆角矩形 171">
                <a:extLst>
                  <a:ext uri="{FF2B5EF4-FFF2-40B4-BE49-F238E27FC236}">
                    <a16:creationId xmlns:a16="http://schemas.microsoft.com/office/drawing/2014/main" id="{E31F5DB1-F155-C34B-BB27-F18C0B8D231A}"/>
                  </a:ext>
                </a:extLst>
              </p:cNvPr>
              <p:cNvSpPr/>
              <p:nvPr/>
            </p:nvSpPr>
            <p:spPr>
              <a:xfrm>
                <a:off x="307888" y="4819157"/>
                <a:ext cx="2218290" cy="672153"/>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303" name="圆角矩形 45">
                <a:extLst>
                  <a:ext uri="{FF2B5EF4-FFF2-40B4-BE49-F238E27FC236}">
                    <a16:creationId xmlns:a16="http://schemas.microsoft.com/office/drawing/2014/main" id="{3B0BA366-E3F9-C441-A5E2-9ADFA02E4C76}"/>
                  </a:ext>
                </a:extLst>
              </p:cNvPr>
              <p:cNvSpPr/>
              <p:nvPr/>
            </p:nvSpPr>
            <p:spPr>
              <a:xfrm>
                <a:off x="523838" y="4516922"/>
                <a:ext cx="1807055" cy="612963"/>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Kobayashi Maru</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Los Angeles, CA</a:t>
                </a:r>
              </a:p>
            </p:txBody>
          </p:sp>
          <p:sp>
            <p:nvSpPr>
              <p:cNvPr id="304" name="Text Box 16">
                <a:extLst>
                  <a:ext uri="{FF2B5EF4-FFF2-40B4-BE49-F238E27FC236}">
                    <a16:creationId xmlns:a16="http://schemas.microsoft.com/office/drawing/2014/main" id="{A340F952-69E9-CD43-A185-9DA068988A39}"/>
                  </a:ext>
                </a:extLst>
              </p:cNvPr>
              <p:cNvSpPr txBox="1">
                <a:spLocks noChangeArrowheads="1"/>
              </p:cNvSpPr>
              <p:nvPr/>
            </p:nvSpPr>
            <p:spPr bwMode="auto">
              <a:xfrm>
                <a:off x="481278" y="5156890"/>
                <a:ext cx="1978393" cy="374940"/>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SMC</a:t>
                </a:r>
              </a:p>
            </p:txBody>
          </p:sp>
          <p:sp>
            <p:nvSpPr>
              <p:cNvPr id="211" name="圆角矩形 45">
                <a:extLst>
                  <a:ext uri="{FF2B5EF4-FFF2-40B4-BE49-F238E27FC236}">
                    <a16:creationId xmlns:a16="http://schemas.microsoft.com/office/drawing/2014/main" id="{F177E352-248A-4E4E-9BBE-8F8915917053}"/>
                  </a:ext>
                </a:extLst>
              </p:cNvPr>
              <p:cNvSpPr/>
              <p:nvPr/>
            </p:nvSpPr>
            <p:spPr>
              <a:xfrm>
                <a:off x="523515" y="5785175"/>
                <a:ext cx="1807056" cy="612963"/>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Corsair Ranch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err="1">
                    <a:ln>
                      <a:noFill/>
                    </a:ln>
                    <a:solidFill>
                      <a:srgbClr val="FFFFFF"/>
                    </a:solidFill>
                    <a:effectLst/>
                    <a:uLnTx/>
                    <a:uFillTx/>
                    <a:latin typeface="Arial" panose="020B0604020202020204" pitchFamily="34" charset="0"/>
                    <a:ea typeface="+mn-ea"/>
                    <a:cs typeface="+mn-cs"/>
                  </a:rPr>
                  <a:t>Tuscon</a:t>
                </a: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 AZ</a:t>
                </a:r>
              </a:p>
            </p:txBody>
          </p:sp>
          <p:sp>
            <p:nvSpPr>
              <p:cNvPr id="215" name="圆角矩形 171">
                <a:extLst>
                  <a:ext uri="{FF2B5EF4-FFF2-40B4-BE49-F238E27FC236}">
                    <a16:creationId xmlns:a16="http://schemas.microsoft.com/office/drawing/2014/main" id="{0A88BC7D-D699-5248-9A0F-76E95C4497E2}"/>
                  </a:ext>
                </a:extLst>
              </p:cNvPr>
              <p:cNvSpPr/>
              <p:nvPr/>
            </p:nvSpPr>
            <p:spPr>
              <a:xfrm>
                <a:off x="288240" y="6145383"/>
                <a:ext cx="2218290" cy="672153"/>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222" name="Text Box 16">
                <a:extLst>
                  <a:ext uri="{FF2B5EF4-FFF2-40B4-BE49-F238E27FC236}">
                    <a16:creationId xmlns:a16="http://schemas.microsoft.com/office/drawing/2014/main" id="{619AEAE4-0C38-F342-840F-F2F7FE1C9798}"/>
                  </a:ext>
                </a:extLst>
              </p:cNvPr>
              <p:cNvSpPr txBox="1">
                <a:spLocks noChangeArrowheads="1"/>
              </p:cNvSpPr>
              <p:nvPr/>
            </p:nvSpPr>
            <p:spPr bwMode="auto">
              <a:xfrm>
                <a:off x="475319" y="6464937"/>
                <a:ext cx="1978393" cy="374940"/>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endPar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endParaRPr>
              </a:p>
            </p:txBody>
          </p:sp>
        </p:grpSp>
        <p:sp>
          <p:nvSpPr>
            <p:cNvPr id="301" name="Oval 25">
              <a:extLst>
                <a:ext uri="{FF2B5EF4-FFF2-40B4-BE49-F238E27FC236}">
                  <a16:creationId xmlns:a16="http://schemas.microsoft.com/office/drawing/2014/main" id="{5D4B74C5-3A98-C744-A122-A62E21CA7173}"/>
                </a:ext>
              </a:extLst>
            </p:cNvPr>
            <p:cNvSpPr>
              <a:spLocks noChangeArrowheads="1"/>
            </p:cNvSpPr>
            <p:nvPr/>
          </p:nvSpPr>
          <p:spPr bwMode="gray">
            <a:xfrm>
              <a:off x="4648136" y="4082558"/>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cxnSp>
          <p:nvCxnSpPr>
            <p:cNvPr id="306" name="肘形连接符 156">
              <a:extLst>
                <a:ext uri="{FF2B5EF4-FFF2-40B4-BE49-F238E27FC236}">
                  <a16:creationId xmlns:a16="http://schemas.microsoft.com/office/drawing/2014/main" id="{F866C9B3-BBCE-DB4C-9C10-51C6B00F0AD0}"/>
                </a:ext>
              </a:extLst>
            </p:cNvPr>
            <p:cNvCxnSpPr>
              <a:cxnSpLocks/>
              <a:stCxn id="309" idx="3"/>
              <a:endCxn id="308" idx="4"/>
            </p:cNvCxnSpPr>
            <p:nvPr/>
          </p:nvCxnSpPr>
          <p:spPr>
            <a:xfrm flipH="1" flipV="1">
              <a:off x="5540602" y="5306573"/>
              <a:ext cx="73354" cy="730220"/>
            </a:xfrm>
            <a:prstGeom prst="bentConnector4">
              <a:avLst>
                <a:gd name="adj1" fmla="val -206162"/>
                <a:gd name="adj2" fmla="val 48634"/>
              </a:avLst>
            </a:prstGeom>
            <a:noFill/>
            <a:ln w="9525">
              <a:solidFill>
                <a:srgbClr val="C00000"/>
              </a:solidFill>
              <a:prstDash val="sysDash"/>
              <a:miter lim="800000"/>
              <a:headEnd/>
              <a:tailEnd/>
            </a:ln>
          </p:spPr>
        </p:cxnSp>
        <p:grpSp>
          <p:nvGrpSpPr>
            <p:cNvPr id="307" name="组合 157">
              <a:extLst>
                <a:ext uri="{FF2B5EF4-FFF2-40B4-BE49-F238E27FC236}">
                  <a16:creationId xmlns:a16="http://schemas.microsoft.com/office/drawing/2014/main" id="{835E13D4-4593-4E4F-B215-FAF6D85B7306}"/>
                </a:ext>
              </a:extLst>
            </p:cNvPr>
            <p:cNvGrpSpPr/>
            <p:nvPr/>
          </p:nvGrpSpPr>
          <p:grpSpPr>
            <a:xfrm>
              <a:off x="3977453" y="5516787"/>
              <a:ext cx="1636503" cy="770017"/>
              <a:chOff x="382909" y="4684116"/>
              <a:chExt cx="2109658" cy="992644"/>
            </a:xfrm>
          </p:grpSpPr>
          <p:sp>
            <p:nvSpPr>
              <p:cNvPr id="309" name="圆角矩形 171">
                <a:extLst>
                  <a:ext uri="{FF2B5EF4-FFF2-40B4-BE49-F238E27FC236}">
                    <a16:creationId xmlns:a16="http://schemas.microsoft.com/office/drawing/2014/main" id="{4029DBDA-0A9B-F146-B116-307766DF0805}"/>
                  </a:ext>
                </a:extLst>
              </p:cNvPr>
              <p:cNvSpPr/>
              <p:nvPr/>
            </p:nvSpPr>
            <p:spPr>
              <a:xfrm>
                <a:off x="382909" y="5035627"/>
                <a:ext cx="2109658" cy="637691"/>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310" name="圆角矩形 45">
                <a:extLst>
                  <a:ext uri="{FF2B5EF4-FFF2-40B4-BE49-F238E27FC236}">
                    <a16:creationId xmlns:a16="http://schemas.microsoft.com/office/drawing/2014/main" id="{AC219425-9265-0047-811A-3D675830FC48}"/>
                  </a:ext>
                </a:extLst>
              </p:cNvPr>
              <p:cNvSpPr/>
              <p:nvPr/>
            </p:nvSpPr>
            <p:spPr>
              <a:xfrm>
                <a:off x="631275" y="4684116"/>
                <a:ext cx="1582020" cy="612961"/>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TRON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rPr>
                  <a:t>Oahu, HI</a:t>
                </a:r>
              </a:p>
            </p:txBody>
          </p:sp>
          <p:sp>
            <p:nvSpPr>
              <p:cNvPr id="311" name="Text Box 16">
                <a:extLst>
                  <a:ext uri="{FF2B5EF4-FFF2-40B4-BE49-F238E27FC236}">
                    <a16:creationId xmlns:a16="http://schemas.microsoft.com/office/drawing/2014/main" id="{44890D5C-8E80-9D42-AEE8-161A0E5CFCF4}"/>
                  </a:ext>
                </a:extLst>
              </p:cNvPr>
              <p:cNvSpPr txBox="1">
                <a:spLocks noChangeArrowheads="1"/>
              </p:cNvSpPr>
              <p:nvPr/>
            </p:nvSpPr>
            <p:spPr bwMode="auto">
              <a:xfrm>
                <a:off x="481277" y="5301819"/>
                <a:ext cx="1978393" cy="374941"/>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rPr>
                  <a:t>PACOM</a:t>
                </a:r>
              </a:p>
            </p:txBody>
          </p:sp>
        </p:grpSp>
        <p:sp>
          <p:nvSpPr>
            <p:cNvPr id="308" name="Oval 25">
              <a:extLst>
                <a:ext uri="{FF2B5EF4-FFF2-40B4-BE49-F238E27FC236}">
                  <a16:creationId xmlns:a16="http://schemas.microsoft.com/office/drawing/2014/main" id="{B9CDEAD9-46E8-0A49-A8BC-661C66CB6E96}"/>
                </a:ext>
              </a:extLst>
            </p:cNvPr>
            <p:cNvSpPr>
              <a:spLocks noChangeArrowheads="1"/>
            </p:cNvSpPr>
            <p:nvPr/>
          </p:nvSpPr>
          <p:spPr bwMode="gray">
            <a:xfrm>
              <a:off x="5498394" y="5222158"/>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sp>
          <p:nvSpPr>
            <p:cNvPr id="240" name="Oval 25">
              <a:extLst>
                <a:ext uri="{FF2B5EF4-FFF2-40B4-BE49-F238E27FC236}">
                  <a16:creationId xmlns:a16="http://schemas.microsoft.com/office/drawing/2014/main" id="{1C01EA55-40CD-F94E-89A6-FBF0D9DCB204}"/>
                </a:ext>
              </a:extLst>
            </p:cNvPr>
            <p:cNvSpPr>
              <a:spLocks noChangeArrowheads="1"/>
            </p:cNvSpPr>
            <p:nvPr/>
          </p:nvSpPr>
          <p:spPr bwMode="gray">
            <a:xfrm>
              <a:off x="6020261" y="3655628"/>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pic>
          <p:nvPicPr>
            <p:cNvPr id="345" name="Picture 344">
              <a:extLst>
                <a:ext uri="{FF2B5EF4-FFF2-40B4-BE49-F238E27FC236}">
                  <a16:creationId xmlns:a16="http://schemas.microsoft.com/office/drawing/2014/main" id="{F1C39728-7CDD-9743-A156-E7890D3AF0AC}"/>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1734005" y="1425177"/>
              <a:ext cx="537284" cy="537284"/>
            </a:xfrm>
            <a:prstGeom prst="rect">
              <a:avLst/>
            </a:prstGeom>
            <a:ln>
              <a:noFill/>
            </a:ln>
          </p:spPr>
        </p:pic>
        <p:pic>
          <p:nvPicPr>
            <p:cNvPr id="346" name="Picture 345">
              <a:extLst>
                <a:ext uri="{FF2B5EF4-FFF2-40B4-BE49-F238E27FC236}">
                  <a16:creationId xmlns:a16="http://schemas.microsoft.com/office/drawing/2014/main" id="{DE747576-475B-4A4C-A6C9-893613B0AD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04476" y="1318832"/>
              <a:ext cx="557213" cy="732337"/>
            </a:xfrm>
            <a:prstGeom prst="rect">
              <a:avLst/>
            </a:prstGeom>
            <a:ln>
              <a:noFill/>
            </a:ln>
          </p:spPr>
        </p:pic>
        <p:pic>
          <p:nvPicPr>
            <p:cNvPr id="352" name="Picture 351">
              <a:extLst>
                <a:ext uri="{FF2B5EF4-FFF2-40B4-BE49-F238E27FC236}">
                  <a16:creationId xmlns:a16="http://schemas.microsoft.com/office/drawing/2014/main" id="{596BB733-0FC5-2D41-9480-3D1AB9A43C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6076" y="3184684"/>
              <a:ext cx="471611" cy="428931"/>
            </a:xfrm>
            <a:prstGeom prst="rect">
              <a:avLst/>
            </a:prstGeom>
            <a:ln>
              <a:noFill/>
            </a:ln>
          </p:spPr>
        </p:pic>
        <p:pic>
          <p:nvPicPr>
            <p:cNvPr id="353" name="Picture 352">
              <a:extLst>
                <a:ext uri="{FF2B5EF4-FFF2-40B4-BE49-F238E27FC236}">
                  <a16:creationId xmlns:a16="http://schemas.microsoft.com/office/drawing/2014/main" id="{24E89271-BF85-D74B-83D8-A298750557B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49506" y="3231602"/>
              <a:ext cx="407991" cy="515701"/>
            </a:xfrm>
            <a:prstGeom prst="rect">
              <a:avLst/>
            </a:prstGeom>
            <a:ln>
              <a:noFill/>
            </a:ln>
          </p:spPr>
        </p:pic>
        <p:sp>
          <p:nvSpPr>
            <p:cNvPr id="354" name="Google Shape;110;p16">
              <a:extLst>
                <a:ext uri="{FF2B5EF4-FFF2-40B4-BE49-F238E27FC236}">
                  <a16:creationId xmlns:a16="http://schemas.microsoft.com/office/drawing/2014/main" id="{446EEF9E-ABE7-9A49-AAAD-011681A18165}"/>
                </a:ext>
              </a:extLst>
            </p:cNvPr>
            <p:cNvSpPr/>
            <p:nvPr/>
          </p:nvSpPr>
          <p:spPr>
            <a:xfrm>
              <a:off x="1072960" y="4362243"/>
              <a:ext cx="471611" cy="487913"/>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a:effectLst>
              <a:outerShdw blurRad="50800" dist="38100" dir="5400000" algn="t" rotWithShape="0">
                <a:prstClr val="black">
                  <a:alpha val="40000"/>
                </a:prstClr>
              </a:outerShdw>
            </a:effectLst>
          </p:spPr>
          <p:txBody>
            <a:bodyPr spcFirstLastPara="1" wrap="square" lIns="0" tIns="0" rIns="0" bIns="0" anchor="t" anchorCtr="0">
              <a:noAutofit/>
            </a:bodyPr>
            <a:lstStyle/>
            <a:p>
              <a:pPr marL="0" marR="0" lvl="0" indent="0" algn="l" defTabSz="914400" rtl="0" eaLnBrk="0" fontAlgn="base" latinLnBrk="0" hangingPunct="0">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pic>
          <p:nvPicPr>
            <p:cNvPr id="355" name="Picture 354">
              <a:extLst>
                <a:ext uri="{FF2B5EF4-FFF2-40B4-BE49-F238E27FC236}">
                  <a16:creationId xmlns:a16="http://schemas.microsoft.com/office/drawing/2014/main" id="{EB2ADF8E-1C8D-E040-8368-776381100BD1}"/>
                </a:ext>
              </a:extLst>
            </p:cNvPr>
            <p:cNvPicPr>
              <a:picLocks noChangeAspect="1"/>
            </p:cNvPicPr>
            <p:nvPr/>
          </p:nvPicPr>
          <p:blipFill>
            <a:blip r:embed="rId8"/>
            <a:stretch>
              <a:fillRect/>
            </a:stretch>
          </p:blipFill>
          <p:spPr>
            <a:xfrm>
              <a:off x="11570721" y="2177559"/>
              <a:ext cx="393535" cy="567630"/>
            </a:xfrm>
            <a:prstGeom prst="rect">
              <a:avLst/>
            </a:prstGeom>
            <a:effectLst>
              <a:outerShdw blurRad="50800" dist="38100" dir="5400000" algn="t" rotWithShape="0">
                <a:prstClr val="black">
                  <a:alpha val="40000"/>
                </a:prstClr>
              </a:outerShdw>
            </a:effectLst>
          </p:spPr>
        </p:pic>
        <p:pic>
          <p:nvPicPr>
            <p:cNvPr id="356" name="Google Shape;126;p18">
              <a:extLst>
                <a:ext uri="{FF2B5EF4-FFF2-40B4-BE49-F238E27FC236}">
                  <a16:creationId xmlns:a16="http://schemas.microsoft.com/office/drawing/2014/main" id="{9CE1216F-0690-2645-80D3-0F840EA74FA3}"/>
                </a:ext>
              </a:extLst>
            </p:cNvPr>
            <p:cNvPicPr preferRelativeResize="0"/>
            <p:nvPr/>
          </p:nvPicPr>
          <p:blipFill>
            <a:blip r:embed="rId9" cstate="print">
              <a:extLst>
                <a:ext uri="{28A0092B-C50C-407E-A947-70E740481C1C}">
                  <a14:useLocalDpi xmlns:a14="http://schemas.microsoft.com/office/drawing/2010/main" val="0"/>
                </a:ext>
              </a:extLst>
            </a:blip>
            <a:srcRect/>
            <a:stretch/>
          </p:blipFill>
          <p:spPr>
            <a:xfrm>
              <a:off x="10402587" y="5309853"/>
              <a:ext cx="556138" cy="386878"/>
            </a:xfrm>
            <a:prstGeom prst="rect">
              <a:avLst/>
            </a:prstGeom>
            <a:solidFill>
              <a:schemeClr val="bg1"/>
            </a:solidFill>
            <a:ln>
              <a:noFill/>
            </a:ln>
          </p:spPr>
        </p:pic>
        <p:pic>
          <p:nvPicPr>
            <p:cNvPr id="357" name="Google Shape;118;p17">
              <a:extLst>
                <a:ext uri="{FF2B5EF4-FFF2-40B4-BE49-F238E27FC236}">
                  <a16:creationId xmlns:a16="http://schemas.microsoft.com/office/drawing/2014/main" id="{94A7BB10-5C1E-734F-BAB8-BA048705A040}"/>
                </a:ext>
              </a:extLst>
            </p:cNvPr>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022197" y="5893535"/>
              <a:ext cx="817108" cy="398545"/>
            </a:xfrm>
            <a:prstGeom prst="rect">
              <a:avLst/>
            </a:prstGeom>
            <a:noFill/>
            <a:ln>
              <a:noFill/>
            </a:ln>
          </p:spPr>
        </p:pic>
        <p:pic>
          <p:nvPicPr>
            <p:cNvPr id="358" name="Graphic 357">
              <a:extLst>
                <a:ext uri="{FF2B5EF4-FFF2-40B4-BE49-F238E27FC236}">
                  <a16:creationId xmlns:a16="http://schemas.microsoft.com/office/drawing/2014/main" id="{51368732-E131-9D4E-B77C-ED91DF3B0B5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4945654" y="6092807"/>
              <a:ext cx="793824" cy="274079"/>
            </a:xfrm>
            <a:prstGeom prst="rect">
              <a:avLst/>
            </a:prstGeom>
          </p:spPr>
        </p:pic>
        <p:cxnSp>
          <p:nvCxnSpPr>
            <p:cNvPr id="203" name="肘形连接符 156">
              <a:extLst>
                <a:ext uri="{FF2B5EF4-FFF2-40B4-BE49-F238E27FC236}">
                  <a16:creationId xmlns:a16="http://schemas.microsoft.com/office/drawing/2014/main" id="{F0BC4C78-0EFC-DB48-8AAB-A51B8B5C4690}"/>
                </a:ext>
              </a:extLst>
            </p:cNvPr>
            <p:cNvCxnSpPr>
              <a:cxnSpLocks/>
              <a:stCxn id="211" idx="3"/>
              <a:endCxn id="70" idx="59"/>
            </p:cNvCxnSpPr>
            <p:nvPr/>
          </p:nvCxnSpPr>
          <p:spPr>
            <a:xfrm flipV="1">
              <a:off x="2983726" y="4607676"/>
              <a:ext cx="2358181" cy="842923"/>
            </a:xfrm>
            <a:prstGeom prst="bentConnector3">
              <a:avLst>
                <a:gd name="adj1" fmla="val 73185"/>
              </a:avLst>
            </a:prstGeom>
            <a:noFill/>
            <a:ln w="9525">
              <a:solidFill>
                <a:srgbClr val="C00000"/>
              </a:solidFill>
              <a:prstDash val="sysDash"/>
              <a:miter lim="800000"/>
              <a:headEnd/>
              <a:tailEnd/>
            </a:ln>
          </p:spPr>
        </p:cxnSp>
        <p:sp>
          <p:nvSpPr>
            <p:cNvPr id="208" name="Oval 25">
              <a:extLst>
                <a:ext uri="{FF2B5EF4-FFF2-40B4-BE49-F238E27FC236}">
                  <a16:creationId xmlns:a16="http://schemas.microsoft.com/office/drawing/2014/main" id="{94D50AD2-57D3-F744-AD9F-F5480ED64B76}"/>
                </a:ext>
              </a:extLst>
            </p:cNvPr>
            <p:cNvSpPr>
              <a:spLocks noChangeArrowheads="1"/>
            </p:cNvSpPr>
            <p:nvPr/>
          </p:nvSpPr>
          <p:spPr bwMode="gray">
            <a:xfrm>
              <a:off x="5299699" y="4487908"/>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grpSp>
      <p:pic>
        <p:nvPicPr>
          <p:cNvPr id="117" name="Picture 116" descr="A picture containing drawing&#10;&#10;Description automatically generated">
            <a:extLst>
              <a:ext uri="{FF2B5EF4-FFF2-40B4-BE49-F238E27FC236}">
                <a16:creationId xmlns:a16="http://schemas.microsoft.com/office/drawing/2014/main" id="{5E715942-7E2E-D84B-9A66-5C570700244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68339" y="4510198"/>
            <a:ext cx="777343" cy="268831"/>
          </a:xfrm>
          <a:prstGeom prst="rect">
            <a:avLst/>
          </a:prstGeom>
          <a:solidFill>
            <a:schemeClr val="bg1"/>
          </a:solidFill>
        </p:spPr>
      </p:pic>
      <p:pic>
        <p:nvPicPr>
          <p:cNvPr id="127" name="Picture 126" descr="A close up of a sign&#10;&#10;Description automatically generated">
            <a:extLst>
              <a:ext uri="{FF2B5EF4-FFF2-40B4-BE49-F238E27FC236}">
                <a16:creationId xmlns:a16="http://schemas.microsoft.com/office/drawing/2014/main" id="{41D20FB7-922D-884A-8AA1-AD9109FA204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54065" y="5226404"/>
            <a:ext cx="778550" cy="326212"/>
          </a:xfrm>
          <a:prstGeom prst="rect">
            <a:avLst/>
          </a:prstGeom>
          <a:solidFill>
            <a:schemeClr val="bg1"/>
          </a:solidFill>
        </p:spPr>
      </p:pic>
      <p:sp>
        <p:nvSpPr>
          <p:cNvPr id="223" name="圆角矩形 45">
            <a:extLst>
              <a:ext uri="{FF2B5EF4-FFF2-40B4-BE49-F238E27FC236}">
                <a16:creationId xmlns:a16="http://schemas.microsoft.com/office/drawing/2014/main" id="{9999F553-099E-CF46-A32E-AA4AC8390012}"/>
              </a:ext>
            </a:extLst>
          </p:cNvPr>
          <p:cNvSpPr/>
          <p:nvPr/>
        </p:nvSpPr>
        <p:spPr>
          <a:xfrm>
            <a:off x="9118183" y="3610245"/>
            <a:ext cx="1227204" cy="475488"/>
          </a:xfrm>
          <a:prstGeom prst="roundRect">
            <a:avLst>
              <a:gd name="adj" fmla="val 50000"/>
            </a:avLst>
          </a:prstGeom>
          <a:solidFill>
            <a:schemeClr val="accent6"/>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kern="0" dirty="0" smtClean="0">
                <a:solidFill>
                  <a:srgbClr val="FFFFFF"/>
                </a:solidFill>
                <a:latin typeface="Arial" panose="020B0604020202020204" pitchFamily="34" charset="0"/>
                <a:cs typeface="+mn-cs"/>
              </a:rPr>
              <a:t>Conjure</a:t>
            </a:r>
            <a:endPar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900" kern="0" dirty="0" smtClean="0">
                <a:solidFill>
                  <a:srgbClr val="FFFFFF"/>
                </a:solidFill>
                <a:latin typeface="Arial" panose="020B0604020202020204" pitchFamily="34" charset="0"/>
                <a:cs typeface="+mn-cs"/>
              </a:rPr>
              <a:t>Scott AFB, IL</a:t>
            </a:r>
            <a:endParaRPr kumimoji="0" lang="en-US" altLang="zh-CN" sz="900" b="1"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34" name="圆角矩形 171">
            <a:extLst>
              <a:ext uri="{FF2B5EF4-FFF2-40B4-BE49-F238E27FC236}">
                <a16:creationId xmlns:a16="http://schemas.microsoft.com/office/drawing/2014/main" id="{E31F5DB1-F155-C34B-BB27-F18C0B8D231A}"/>
              </a:ext>
            </a:extLst>
          </p:cNvPr>
          <p:cNvSpPr/>
          <p:nvPr/>
        </p:nvSpPr>
        <p:spPr>
          <a:xfrm>
            <a:off x="8854193" y="3599194"/>
            <a:ext cx="1720771" cy="521403"/>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marL="0" marR="0" lvl="0" indent="0" algn="l" defTabSz="913706" rtl="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235" name="Text Box 16">
            <a:extLst>
              <a:ext uri="{FF2B5EF4-FFF2-40B4-BE49-F238E27FC236}">
                <a16:creationId xmlns:a16="http://schemas.microsoft.com/office/drawing/2014/main" id="{A340F952-69E9-CD43-A185-9DA068988A39}"/>
              </a:ext>
            </a:extLst>
          </p:cNvPr>
          <p:cNvSpPr txBox="1">
            <a:spLocks noChangeArrowheads="1"/>
          </p:cNvSpPr>
          <p:nvPr/>
        </p:nvSpPr>
        <p:spPr bwMode="auto">
          <a:xfrm>
            <a:off x="8997599" y="4053421"/>
            <a:ext cx="1534678" cy="290849"/>
          </a:xfrm>
          <a:prstGeom prst="rect">
            <a:avLst/>
          </a:prstGeom>
          <a:noFill/>
          <a:ln w="12700">
            <a:noFill/>
            <a:miter lim="800000"/>
            <a:headEnd/>
            <a:tailEnd/>
          </a:ln>
        </p:spPr>
        <p:txBody>
          <a:bodyPr wrap="square">
            <a:spAutoFit/>
          </a:bodyPr>
          <a:lstStyle/>
          <a:p>
            <a:pPr marL="117475" marR="0" lvl="0" indent="-117475" algn="l" defTabSz="914400" rtl="0" eaLnBrk="0" fontAlgn="base" latinLnBrk="0" hangingPunct="0">
              <a:lnSpc>
                <a:spcPct val="114000"/>
              </a:lnSpc>
              <a:spcBef>
                <a:spcPct val="0"/>
              </a:spcBef>
              <a:spcAft>
                <a:spcPct val="0"/>
              </a:spcAft>
              <a:buClr>
                <a:srgbClr val="FFFFFF">
                  <a:lumMod val="50000"/>
                </a:srgbClr>
              </a:buClr>
              <a:buSzPct val="50000"/>
              <a:buFont typeface="Wingdings" pitchFamily="2" charset="2"/>
              <a:buChar char="l"/>
              <a:tabLst/>
              <a:defRPr/>
            </a:pPr>
            <a:r>
              <a:rPr lang="en-US" altLang="zh-CN" sz="1200" b="0" dirty="0" smtClean="0">
                <a:solidFill>
                  <a:srgbClr val="000000"/>
                </a:solidFill>
                <a:latin typeface="Calibri" pitchFamily="34" charset="0"/>
                <a:cs typeface="Calibri" pitchFamily="34" charset="0"/>
              </a:rPr>
              <a:t>375th</a:t>
            </a:r>
            <a:endParaRPr kumimoji="0" lang="en-US" altLang="zh-CN" sz="12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endParaRPr>
          </a:p>
        </p:txBody>
      </p:sp>
      <p:cxnSp>
        <p:nvCxnSpPr>
          <p:cNvPr id="236" name="肘形连接符 156">
            <a:extLst>
              <a:ext uri="{FF2B5EF4-FFF2-40B4-BE49-F238E27FC236}">
                <a16:creationId xmlns:a16="http://schemas.microsoft.com/office/drawing/2014/main" id="{2FE09CD4-1BD2-5140-AC3D-DEB925EB6CC8}"/>
              </a:ext>
            </a:extLst>
          </p:cNvPr>
          <p:cNvCxnSpPr>
            <a:cxnSpLocks/>
            <a:endCxn id="14" idx="26"/>
          </p:cNvCxnSpPr>
          <p:nvPr/>
        </p:nvCxnSpPr>
        <p:spPr>
          <a:xfrm rot="10800000">
            <a:off x="7279156" y="3787435"/>
            <a:ext cx="1982703" cy="104178"/>
          </a:xfrm>
          <a:prstGeom prst="bentConnector3">
            <a:avLst>
              <a:gd name="adj1" fmla="val 50000"/>
            </a:avLst>
          </a:prstGeom>
          <a:noFill/>
          <a:ln w="9525">
            <a:solidFill>
              <a:srgbClr val="C00000"/>
            </a:solidFill>
            <a:prstDash val="sysDash"/>
            <a:miter lim="800000"/>
            <a:headEnd/>
            <a:tailEnd/>
          </a:ln>
        </p:spPr>
      </p:cxnSp>
      <p:sp>
        <p:nvSpPr>
          <p:cNvPr id="248" name="Oval 25">
            <a:extLst>
              <a:ext uri="{FF2B5EF4-FFF2-40B4-BE49-F238E27FC236}">
                <a16:creationId xmlns:a16="http://schemas.microsoft.com/office/drawing/2014/main" id="{E0373118-0EFF-5C4E-88C1-6E063C1BDE02}"/>
              </a:ext>
            </a:extLst>
          </p:cNvPr>
          <p:cNvSpPr>
            <a:spLocks noChangeArrowheads="1"/>
          </p:cNvSpPr>
          <p:nvPr/>
        </p:nvSpPr>
        <p:spPr bwMode="gray">
          <a:xfrm>
            <a:off x="7274933" y="3729820"/>
            <a:ext cx="84415" cy="84415"/>
          </a:xfrm>
          <a:prstGeom prst="ellipse">
            <a:avLst/>
          </a:prstGeom>
          <a:solidFill>
            <a:srgbClr val="C00000"/>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pic>
        <p:nvPicPr>
          <p:cNvPr id="249" name="Picture 24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10333908" y="3600606"/>
            <a:ext cx="443520" cy="443520"/>
          </a:xfrm>
          <a:prstGeom prst="rect">
            <a:avLst/>
          </a:prstGeom>
        </p:spPr>
      </p:pic>
    </p:spTree>
    <p:extLst>
      <p:ext uri="{BB962C8B-B14F-4D97-AF65-F5344CB8AC3E}">
        <p14:creationId xmlns:p14="http://schemas.microsoft.com/office/powerpoint/2010/main" val="975239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“Continuous Security”</a:t>
            </a:r>
            <a:br>
              <a:rPr lang="en-US" dirty="0" smtClean="0"/>
            </a:br>
            <a:r>
              <a:rPr lang="en-US" dirty="0" smtClean="0"/>
              <a:t>Ingredients</a:t>
            </a:r>
            <a:endParaRPr lang="en-US" dirty="0"/>
          </a:p>
        </p:txBody>
      </p:sp>
      <p:sp>
        <p:nvSpPr>
          <p:cNvPr id="3" name="Content Placeholder 2"/>
          <p:cNvSpPr>
            <a:spLocks noGrp="1"/>
          </p:cNvSpPr>
          <p:nvPr>
            <p:ph idx="1"/>
          </p:nvPr>
        </p:nvSpPr>
        <p:spPr>
          <a:xfrm>
            <a:off x="243270" y="1366797"/>
            <a:ext cx="11948730" cy="4932064"/>
          </a:xfrm>
        </p:spPr>
        <p:txBody>
          <a:bodyPr>
            <a:noAutofit/>
          </a:bodyPr>
          <a:lstStyle/>
          <a:p>
            <a:r>
              <a:rPr lang="en-US" sz="1400" u="sng" dirty="0" smtClean="0"/>
              <a:t>Kubernetes hardening.</a:t>
            </a:r>
          </a:p>
          <a:p>
            <a:pPr lvl="1"/>
            <a:r>
              <a:rPr lang="en-US" sz="1400" b="0" dirty="0" smtClean="0"/>
              <a:t>Automated injection of Sidecar Container Security Stack (SCSS) into all containers/pods running without manual action.</a:t>
            </a:r>
          </a:p>
          <a:p>
            <a:pPr lvl="1"/>
            <a:r>
              <a:rPr lang="fr-FR" sz="1400" b="0" dirty="0" smtClean="0"/>
              <a:t>RBAC/SSO/</a:t>
            </a:r>
            <a:r>
              <a:rPr lang="fr-FR" sz="1400" b="0" dirty="0" err="1" smtClean="0"/>
              <a:t>SELinux</a:t>
            </a:r>
            <a:r>
              <a:rPr lang="fr-FR" sz="1400" b="0" dirty="0" smtClean="0"/>
              <a:t> </a:t>
            </a:r>
            <a:r>
              <a:rPr lang="fr-FR" sz="1400" b="0" dirty="0" err="1" smtClean="0"/>
              <a:t>enabled</a:t>
            </a:r>
            <a:endParaRPr lang="fr-FR" sz="1400" b="0" dirty="0" smtClean="0"/>
          </a:p>
          <a:p>
            <a:pPr lvl="1"/>
            <a:r>
              <a:rPr lang="fr-FR" sz="1400" b="0" dirty="0" err="1" smtClean="0"/>
              <a:t>Compliant</a:t>
            </a:r>
            <a:r>
              <a:rPr lang="fr-FR" sz="1400" b="0" dirty="0" smtClean="0"/>
              <a:t> </a:t>
            </a:r>
            <a:r>
              <a:rPr lang="fr-FR" sz="1400" b="0" dirty="0" err="1" smtClean="0"/>
              <a:t>with</a:t>
            </a:r>
            <a:r>
              <a:rPr lang="fr-FR" sz="1400" b="0" dirty="0" smtClean="0"/>
              <a:t> CIS Kubernetes Benchmark, </a:t>
            </a:r>
            <a:r>
              <a:rPr lang="fr-FR" sz="1400" b="0" dirty="0" err="1" smtClean="0"/>
              <a:t>mapped</a:t>
            </a:r>
            <a:r>
              <a:rPr lang="fr-FR" sz="1400" b="0" dirty="0" smtClean="0"/>
              <a:t> to NIST 800-53</a:t>
            </a:r>
            <a:endParaRPr lang="en-US" sz="1400" b="0" dirty="0" smtClean="0"/>
          </a:p>
          <a:p>
            <a:pPr lvl="1"/>
            <a:r>
              <a:rPr lang="en-US" sz="1400" b="0" dirty="0" smtClean="0"/>
              <a:t>Nodes, master, </a:t>
            </a:r>
            <a:r>
              <a:rPr lang="en-US" sz="1400" b="0" dirty="0" err="1" smtClean="0"/>
              <a:t>etcd</a:t>
            </a:r>
            <a:r>
              <a:rPr lang="en-US" sz="1400" b="0" dirty="0" smtClean="0"/>
              <a:t> are hardened.</a:t>
            </a:r>
          </a:p>
          <a:p>
            <a:pPr lvl="1"/>
            <a:r>
              <a:rPr lang="en-US" sz="1400" b="0" dirty="0" smtClean="0"/>
              <a:t>Automated backups of cluster and persistent storage!</a:t>
            </a:r>
          </a:p>
          <a:p>
            <a:r>
              <a:rPr lang="en-US" sz="1400" u="sng" dirty="0" smtClean="0"/>
              <a:t>Sidecar Container Security Stack (SCSS):</a:t>
            </a:r>
          </a:p>
          <a:p>
            <a:pPr lvl="1"/>
            <a:r>
              <a:rPr lang="en-US" sz="1400" b="0" dirty="0"/>
              <a:t>Automated centralized logging and telemetry with </a:t>
            </a:r>
            <a:r>
              <a:rPr lang="en-US" sz="1400" b="0" dirty="0" err="1"/>
              <a:t>Elasticsearch</a:t>
            </a:r>
            <a:r>
              <a:rPr lang="en-US" sz="1400" b="0" dirty="0"/>
              <a:t>, </a:t>
            </a:r>
            <a:r>
              <a:rPr lang="en-US" sz="1400" b="0" dirty="0" err="1"/>
              <a:t>Fluentd</a:t>
            </a:r>
            <a:r>
              <a:rPr lang="en-US" sz="1400" b="0" dirty="0"/>
              <a:t>, </a:t>
            </a:r>
            <a:r>
              <a:rPr lang="en-US" sz="1400" b="0" dirty="0" err="1"/>
              <a:t>Kibana</a:t>
            </a:r>
            <a:r>
              <a:rPr lang="en-US" sz="1400" b="0" dirty="0"/>
              <a:t> (EFK),</a:t>
            </a:r>
          </a:p>
          <a:p>
            <a:pPr lvl="1"/>
            <a:r>
              <a:rPr lang="en-US" sz="1400" b="0" dirty="0" smtClean="0"/>
              <a:t>Service Mesh (</a:t>
            </a:r>
            <a:r>
              <a:rPr lang="en-US" sz="1400" b="0" dirty="0" err="1" smtClean="0"/>
              <a:t>Istio</a:t>
            </a:r>
            <a:r>
              <a:rPr lang="en-US" sz="1400" b="0" dirty="0" smtClean="0"/>
              <a:t>): </a:t>
            </a:r>
          </a:p>
          <a:p>
            <a:pPr lvl="2"/>
            <a:r>
              <a:rPr lang="en-US" sz="1400" b="0" dirty="0" smtClean="0"/>
              <a:t>Baked-in </a:t>
            </a:r>
            <a:r>
              <a:rPr lang="en-US" sz="1400" u="sng" dirty="0"/>
              <a:t>zero trust model</a:t>
            </a:r>
            <a:r>
              <a:rPr lang="en-US" sz="1400" b="0" dirty="0"/>
              <a:t> down to the container level!</a:t>
            </a:r>
          </a:p>
          <a:p>
            <a:pPr lvl="3"/>
            <a:r>
              <a:rPr lang="en-US" sz="1400" b="0" dirty="0" smtClean="0"/>
              <a:t>Strong </a:t>
            </a:r>
            <a:r>
              <a:rPr lang="en-US" sz="1400" b="0" dirty="0"/>
              <a:t>identities automatically generated using </a:t>
            </a:r>
            <a:r>
              <a:rPr lang="en-US" sz="1400" b="0" dirty="0" smtClean="0"/>
              <a:t>certificates.</a:t>
            </a:r>
            <a:endParaRPr lang="en-US" sz="1400" b="0" dirty="0"/>
          </a:p>
          <a:p>
            <a:pPr lvl="3"/>
            <a:r>
              <a:rPr lang="en-US" sz="1400" b="0" dirty="0" err="1"/>
              <a:t>mTLS</a:t>
            </a:r>
            <a:r>
              <a:rPr lang="en-US" sz="1400" b="0" dirty="0"/>
              <a:t> tunnel injected across all container communication</a:t>
            </a:r>
          </a:p>
          <a:p>
            <a:pPr lvl="2"/>
            <a:r>
              <a:rPr lang="en-US" sz="1400" b="0" dirty="0" smtClean="0"/>
              <a:t>Whitelist enforcement, Layer 7 load balancer </a:t>
            </a:r>
            <a:r>
              <a:rPr lang="en-US" sz="1400" b="0" dirty="0" err="1" smtClean="0"/>
              <a:t>etc</a:t>
            </a:r>
            <a:endParaRPr lang="en-US" sz="1400" b="0" dirty="0" smtClean="0"/>
          </a:p>
          <a:p>
            <a:pPr lvl="1"/>
            <a:r>
              <a:rPr lang="en-US" sz="1400" b="0" dirty="0"/>
              <a:t>Container security: Continuous Scanning, Alerting, CVE scanning, </a:t>
            </a:r>
            <a:r>
              <a:rPr lang="en-US" sz="1400" u="sng" dirty="0"/>
              <a:t>Behavior detection</a:t>
            </a:r>
            <a:r>
              <a:rPr lang="en-US" sz="1400" b="0" dirty="0"/>
              <a:t> both in development and production (Build, Registry, Runtime) with </a:t>
            </a:r>
            <a:r>
              <a:rPr lang="en-US" sz="1400" b="0" dirty="0" err="1"/>
              <a:t>Twistlock</a:t>
            </a:r>
            <a:r>
              <a:rPr lang="en-US" sz="1400" b="0" dirty="0"/>
              <a:t> (looking into </a:t>
            </a:r>
            <a:r>
              <a:rPr lang="en-US" sz="1400" b="0" dirty="0" err="1"/>
              <a:t>StackRox</a:t>
            </a:r>
            <a:r>
              <a:rPr lang="en-US" sz="1400" b="0" dirty="0"/>
              <a:t> and </a:t>
            </a:r>
            <a:r>
              <a:rPr lang="en-US" sz="1400" b="0" dirty="0" err="1"/>
              <a:t>Sysdig</a:t>
            </a:r>
            <a:r>
              <a:rPr lang="en-US" sz="1400" b="0" dirty="0" smtClean="0"/>
              <a:t>)</a:t>
            </a:r>
            <a:endParaRPr lang="en-US" sz="1400" b="0" dirty="0"/>
          </a:p>
          <a:p>
            <a:pPr lvl="1"/>
            <a:r>
              <a:rPr lang="en-US" sz="1400" b="0" dirty="0"/>
              <a:t>Container security and insider threat (custom policies detecting unapproved changes to </a:t>
            </a:r>
            <a:r>
              <a:rPr lang="en-US" sz="1400" b="0" dirty="0" err="1"/>
              <a:t>Dockerfiles</a:t>
            </a:r>
            <a:r>
              <a:rPr lang="en-US" sz="1400" b="0" dirty="0"/>
              <a:t>) with </a:t>
            </a:r>
            <a:r>
              <a:rPr lang="en-US" sz="1400" b="0" dirty="0" err="1" smtClean="0"/>
              <a:t>Anchore</a:t>
            </a:r>
            <a:endParaRPr lang="en-US" sz="1400" b="0" dirty="0"/>
          </a:p>
          <a:p>
            <a:pPr lvl="1"/>
            <a:r>
              <a:rPr lang="en-US" sz="1400" b="0" dirty="0"/>
              <a:t>Automated STIG compliance with </a:t>
            </a:r>
            <a:r>
              <a:rPr lang="en-US" sz="1400" b="0" dirty="0" err="1"/>
              <a:t>OpenSCAP</a:t>
            </a:r>
            <a:r>
              <a:rPr lang="en-US" sz="1400" b="0" dirty="0"/>
              <a:t>.</a:t>
            </a:r>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39746358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Keeping up with Kubernetes &amp; </a:t>
            </a:r>
            <a:br>
              <a:rPr lang="en-US" dirty="0" smtClean="0"/>
            </a:br>
            <a:r>
              <a:rPr lang="en-US" dirty="0" smtClean="0"/>
              <a:t>Open-source projects</a:t>
            </a:r>
            <a:endParaRPr lang="en-US" dirty="0"/>
          </a:p>
        </p:txBody>
      </p:sp>
      <p:sp>
        <p:nvSpPr>
          <p:cNvPr id="3" name="Content Placeholder 2"/>
          <p:cNvSpPr>
            <a:spLocks noGrp="1"/>
          </p:cNvSpPr>
          <p:nvPr>
            <p:ph idx="1"/>
          </p:nvPr>
        </p:nvSpPr>
        <p:spPr>
          <a:xfrm>
            <a:off x="584199" y="1462470"/>
            <a:ext cx="11006667" cy="4743450"/>
          </a:xfrm>
        </p:spPr>
        <p:txBody>
          <a:bodyPr/>
          <a:lstStyle/>
          <a:p>
            <a:pPr marL="406400" lvl="1" indent="0">
              <a:buNone/>
            </a:pPr>
            <a:r>
              <a:rPr lang="en-US" sz="1400" b="0" dirty="0" smtClean="0"/>
              <a:t>This slide will be regularly updated with new exciting projects that our team has discovered or is using and want to share with you for your awareness</a:t>
            </a:r>
          </a:p>
          <a:p>
            <a:pPr lvl="2"/>
            <a:r>
              <a:rPr lang="en-US" sz="1400" dirty="0" smtClean="0"/>
              <a:t>Real-time on Kubernetes? Yes it is possible! </a:t>
            </a:r>
            <a:r>
              <a:rPr lang="en-US" sz="1400" dirty="0" smtClean="0">
                <a:hlinkClick r:id="rId2"/>
              </a:rPr>
              <a:t>https://www.youtube.com/watch?v=R_JOhWlwsXo</a:t>
            </a:r>
            <a:r>
              <a:rPr lang="en-US" sz="1400" dirty="0" smtClean="0"/>
              <a:t>   </a:t>
            </a:r>
          </a:p>
          <a:p>
            <a:pPr lvl="2"/>
            <a:r>
              <a:rPr lang="fr-FR" sz="1400" dirty="0" smtClean="0"/>
              <a:t>K3S on cars</a:t>
            </a:r>
            <a:r>
              <a:rPr lang="fr-FR" sz="1400" dirty="0"/>
              <a:t>! </a:t>
            </a:r>
            <a:r>
              <a:rPr lang="fr-FR" sz="1400" dirty="0">
                <a:hlinkClick r:id="rId3"/>
              </a:rPr>
              <a:t>https://</a:t>
            </a:r>
            <a:r>
              <a:rPr lang="fr-FR" sz="1400" dirty="0" smtClean="0">
                <a:hlinkClick r:id="rId3"/>
              </a:rPr>
              <a:t>youtu.be/zmuOxFp3CAk</a:t>
            </a:r>
            <a:r>
              <a:rPr lang="fr-FR" sz="1400" dirty="0" smtClean="0"/>
              <a:t>   </a:t>
            </a:r>
            <a:endParaRPr lang="en-US" sz="1400" dirty="0" smtClean="0"/>
          </a:p>
          <a:p>
            <a:pPr lvl="2"/>
            <a:r>
              <a:rPr lang="en-US" sz="1400" dirty="0" err="1" smtClean="0"/>
              <a:t>Istio</a:t>
            </a:r>
            <a:r>
              <a:rPr lang="en-US" sz="1400" dirty="0" smtClean="0"/>
              <a:t>: Service Mesh (check out the Service Mesh slide in the DevSecOps Introduction slide deck): </a:t>
            </a:r>
            <a:r>
              <a:rPr lang="en-US" sz="1400" dirty="0" smtClean="0">
                <a:hlinkClick r:id="rId4"/>
              </a:rPr>
              <a:t>https://github.com/istio/istio</a:t>
            </a:r>
            <a:r>
              <a:rPr lang="en-US" sz="1400" dirty="0" smtClean="0"/>
              <a:t> </a:t>
            </a:r>
          </a:p>
          <a:p>
            <a:pPr lvl="2"/>
            <a:r>
              <a:rPr lang="en-US" sz="1400" dirty="0" smtClean="0"/>
              <a:t>KUI: </a:t>
            </a:r>
            <a:r>
              <a:rPr lang="en-US" sz="1400" dirty="0" err="1" smtClean="0"/>
              <a:t>kui</a:t>
            </a:r>
            <a:r>
              <a:rPr lang="en-US" sz="1400" dirty="0" smtClean="0"/>
              <a:t> is a K8S terminal with visualization by and for developers - https://kui.tools  - </a:t>
            </a:r>
            <a:r>
              <a:rPr lang="en-US" sz="1400" dirty="0" smtClean="0">
                <a:hlinkClick r:id="rId5"/>
              </a:rPr>
              <a:t>https://github.com/IBM/kui</a:t>
            </a:r>
            <a:r>
              <a:rPr lang="en-US" sz="1400" dirty="0" smtClean="0"/>
              <a:t>  </a:t>
            </a:r>
          </a:p>
          <a:p>
            <a:pPr lvl="2"/>
            <a:r>
              <a:rPr lang="en-US" sz="1400" b="0" dirty="0" smtClean="0"/>
              <a:t>ITER8: Iter8 supports cloud-native, automated canary releases and A/B testing, driven by analytics based on robust statistical techniques. </a:t>
            </a:r>
            <a:r>
              <a:rPr lang="en-US" sz="1400" b="0" dirty="0" smtClean="0">
                <a:hlinkClick r:id="rId6"/>
              </a:rPr>
              <a:t>https://iter8.tools</a:t>
            </a:r>
            <a:r>
              <a:rPr lang="en-US" sz="1400" b="0" dirty="0" smtClean="0"/>
              <a:t> </a:t>
            </a:r>
            <a:r>
              <a:rPr lang="en-US" sz="1400" b="0" dirty="0" smtClean="0">
                <a:hlinkClick r:id="rId7"/>
              </a:rPr>
              <a:t>https://github.com/iter8-tools/docs</a:t>
            </a:r>
            <a:r>
              <a:rPr lang="en-US" sz="1400" b="0" dirty="0" smtClean="0"/>
              <a:t>  </a:t>
            </a:r>
          </a:p>
          <a:p>
            <a:pPr lvl="2"/>
            <a:r>
              <a:rPr lang="en-US" sz="1400" b="0" dirty="0" smtClean="0"/>
              <a:t>SOLSA - Operator based solution composition: </a:t>
            </a:r>
            <a:r>
              <a:rPr lang="en-US" sz="1400" b="0" dirty="0" smtClean="0">
                <a:hlinkClick r:id="rId8"/>
              </a:rPr>
              <a:t>https://github.com/IBM/solsa</a:t>
            </a:r>
            <a:r>
              <a:rPr lang="en-US" sz="1400" b="0" dirty="0" smtClean="0"/>
              <a:t>   </a:t>
            </a:r>
          </a:p>
          <a:p>
            <a:pPr lvl="2"/>
            <a:r>
              <a:rPr lang="en-US" sz="1400" dirty="0" smtClean="0"/>
              <a:t>Operator Hub – Kubernetes Operators </a:t>
            </a:r>
            <a:r>
              <a:rPr lang="en-US" sz="1400" dirty="0" smtClean="0">
                <a:hlinkClick r:id="rId9"/>
              </a:rPr>
              <a:t>https://operatorhub.io/</a:t>
            </a:r>
            <a:r>
              <a:rPr lang="en-US" sz="1400" dirty="0" smtClean="0"/>
              <a:t>  </a:t>
            </a:r>
          </a:p>
          <a:p>
            <a:pPr lvl="2"/>
            <a:r>
              <a:rPr lang="en-US" sz="1400" b="0" dirty="0" smtClean="0"/>
              <a:t>Federated Mesh and Compliance in ISTIO: </a:t>
            </a:r>
            <a:r>
              <a:rPr lang="en-US" sz="1400" b="0" dirty="0" smtClean="0">
                <a:hlinkClick r:id="rId10"/>
              </a:rPr>
              <a:t>https://preliminary.istio.io/blog/2019/isolated-clusters/</a:t>
            </a:r>
            <a:r>
              <a:rPr lang="en-US" sz="1400" b="0" dirty="0" smtClean="0"/>
              <a:t>   </a:t>
            </a:r>
          </a:p>
          <a:p>
            <a:pPr lvl="2"/>
            <a:r>
              <a:rPr lang="en-US" sz="1400" dirty="0" smtClean="0"/>
              <a:t>Trusted Identity: Trusted Service Identity is closing the gap of preventing access to secrets by an untrusted operator during the process of obtaining authorization for data access by the applications running in the public cloud. </a:t>
            </a:r>
            <a:r>
              <a:rPr lang="en-US" sz="1400" dirty="0" smtClean="0">
                <a:hlinkClick r:id="rId11"/>
              </a:rPr>
              <a:t>https://github.com/IBM/trusted-service-identity</a:t>
            </a:r>
            <a:r>
              <a:rPr lang="en-US" sz="1400" dirty="0" smtClean="0"/>
              <a:t>  </a:t>
            </a:r>
          </a:p>
          <a:p>
            <a:pPr lvl="2"/>
            <a:r>
              <a:rPr lang="en-US" sz="1400" dirty="0" smtClean="0"/>
              <a:t>New Container Image Encryption OCI Spec: </a:t>
            </a:r>
            <a:r>
              <a:rPr lang="en-US" sz="1400" dirty="0" smtClean="0">
                <a:hlinkClick r:id="rId12"/>
              </a:rPr>
              <a:t>https://github.com/containers/ocicrypt</a:t>
            </a:r>
            <a:r>
              <a:rPr lang="en-US" sz="1400" dirty="0" smtClean="0"/>
              <a:t>  </a:t>
            </a:r>
          </a:p>
          <a:p>
            <a:pPr lvl="2"/>
            <a:r>
              <a:rPr lang="en-US" sz="1400" dirty="0" smtClean="0"/>
              <a:t>Container Image signing: </a:t>
            </a:r>
            <a:r>
              <a:rPr lang="en-US" sz="1400" dirty="0" smtClean="0">
                <a:hlinkClick r:id="rId13"/>
              </a:rPr>
              <a:t>https://github.com/IBM/portieris</a:t>
            </a:r>
            <a:endParaRPr lang="en-US" sz="1400" dirty="0" smtClean="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4529965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DevSecOps Stack </a:t>
            </a:r>
            <a:br>
              <a:rPr lang="en-US" dirty="0" smtClean="0"/>
            </a:br>
            <a:r>
              <a:rPr lang="en-US" dirty="0" smtClean="0"/>
              <a:t>implements Zero Trust!</a:t>
            </a:r>
            <a:endParaRPr lang="en-US" dirty="0"/>
          </a:p>
        </p:txBody>
      </p:sp>
      <p:sp>
        <p:nvSpPr>
          <p:cNvPr id="3" name="Content Placeholder 2"/>
          <p:cNvSpPr>
            <a:spLocks noGrp="1"/>
          </p:cNvSpPr>
          <p:nvPr>
            <p:ph idx="1"/>
          </p:nvPr>
        </p:nvSpPr>
        <p:spPr>
          <a:xfrm>
            <a:off x="584200" y="1504950"/>
            <a:ext cx="11493123" cy="4743450"/>
          </a:xfrm>
        </p:spPr>
        <p:txBody>
          <a:bodyPr>
            <a:noAutofit/>
          </a:bodyPr>
          <a:lstStyle/>
          <a:p>
            <a:r>
              <a:rPr lang="en-US" sz="1400" dirty="0" smtClean="0"/>
              <a:t>Identities</a:t>
            </a:r>
            <a:r>
              <a:rPr lang="en-US" sz="1400" b="0" dirty="0"/>
              <a:t>: </a:t>
            </a:r>
            <a:endParaRPr lang="en-US" sz="1400" b="0" dirty="0" smtClean="0"/>
          </a:p>
          <a:p>
            <a:pPr lvl="1"/>
            <a:r>
              <a:rPr lang="en-US" sz="1400" b="0" u="sng" dirty="0" smtClean="0"/>
              <a:t>strong NPE identities</a:t>
            </a:r>
            <a:r>
              <a:rPr lang="en-US" sz="1400" b="0" dirty="0" smtClean="0"/>
              <a:t> are automatically managed by </a:t>
            </a:r>
            <a:r>
              <a:rPr lang="en-US" sz="1400" b="0" dirty="0" err="1" smtClean="0"/>
              <a:t>Istio</a:t>
            </a:r>
            <a:r>
              <a:rPr lang="en-US" sz="1400" b="0" dirty="0" smtClean="0"/>
              <a:t> (Service Mesh) for each container to enable zero trust down to the container level.</a:t>
            </a:r>
          </a:p>
          <a:p>
            <a:pPr lvl="1"/>
            <a:r>
              <a:rPr lang="en-US" sz="1400" b="0" dirty="0" smtClean="0"/>
              <a:t>Non-NPE identities are using strong identities with DoD PKI </a:t>
            </a:r>
          </a:p>
          <a:p>
            <a:r>
              <a:rPr lang="fr-FR" sz="1400" dirty="0" err="1" smtClean="0"/>
              <a:t>Devices</a:t>
            </a:r>
            <a:r>
              <a:rPr lang="fr-FR" sz="1400" b="0" dirty="0" smtClean="0"/>
              <a:t>: </a:t>
            </a:r>
          </a:p>
          <a:p>
            <a:pPr lvl="1"/>
            <a:r>
              <a:rPr lang="en-US" sz="1400" b="0" dirty="0" smtClean="0"/>
              <a:t>Developer endpoints are using VDI options or approved endpoints images</a:t>
            </a:r>
            <a:endParaRPr lang="fr-FR" sz="1400" b="0" dirty="0" smtClean="0"/>
          </a:p>
          <a:p>
            <a:r>
              <a:rPr lang="fr-FR" sz="1400" dirty="0" smtClean="0"/>
              <a:t>Applications</a:t>
            </a:r>
            <a:r>
              <a:rPr lang="fr-FR" sz="1400" b="0" dirty="0" smtClean="0"/>
              <a:t>: </a:t>
            </a:r>
          </a:p>
          <a:p>
            <a:pPr lvl="1"/>
            <a:r>
              <a:rPr lang="en-US" sz="1400" b="0" dirty="0" smtClean="0"/>
              <a:t>Apps are containerized and behind the Service Mesh which enforces Zero trust with strong identities per pod/container and .</a:t>
            </a:r>
            <a:endParaRPr lang="fr-FR" sz="1400" b="0" dirty="0" smtClean="0"/>
          </a:p>
          <a:p>
            <a:r>
              <a:rPr lang="fr-FR" sz="1400" dirty="0" smtClean="0"/>
              <a:t>Infrastructure</a:t>
            </a:r>
            <a:r>
              <a:rPr lang="fr-FR" sz="1400" b="0" dirty="0" smtClean="0"/>
              <a:t>: </a:t>
            </a:r>
          </a:p>
          <a:p>
            <a:pPr lvl="1"/>
            <a:r>
              <a:rPr lang="en-US" sz="1400" b="0" dirty="0"/>
              <a:t>Kubernetes is centrally hardened and continuously monitored with centralized logs and telemetry</a:t>
            </a:r>
            <a:r>
              <a:rPr lang="en-US" sz="1400" b="0" dirty="0" smtClean="0"/>
              <a:t>.</a:t>
            </a:r>
          </a:p>
          <a:p>
            <a:pPr lvl="1"/>
            <a:r>
              <a:rPr lang="fr-FR" sz="1400" b="0" dirty="0" smtClean="0"/>
              <a:t>SCSS monitors container signatures and container state</a:t>
            </a:r>
            <a:endParaRPr lang="en-US" sz="1400" b="0" dirty="0"/>
          </a:p>
          <a:p>
            <a:pPr lvl="1"/>
            <a:r>
              <a:rPr lang="fr-FR" sz="1400" b="0" dirty="0" smtClean="0"/>
              <a:t>SCSS </a:t>
            </a:r>
            <a:r>
              <a:rPr lang="fr-FR" sz="1400" b="0" dirty="0" err="1" smtClean="0"/>
              <a:t>brings</a:t>
            </a:r>
            <a:r>
              <a:rPr lang="fr-FR" sz="1400" b="0" dirty="0" smtClean="0"/>
              <a:t> </a:t>
            </a:r>
            <a:r>
              <a:rPr lang="fr-FR" sz="1400" b="0" u="sng" dirty="0" err="1" smtClean="0"/>
              <a:t>Behavior</a:t>
            </a:r>
            <a:r>
              <a:rPr lang="fr-FR" sz="1400" b="0" u="sng" dirty="0" smtClean="0"/>
              <a:t> </a:t>
            </a:r>
            <a:r>
              <a:rPr lang="fr-FR" sz="1400" b="0" u="sng" dirty="0" err="1" smtClean="0"/>
              <a:t>detection</a:t>
            </a:r>
            <a:r>
              <a:rPr lang="fr-FR" sz="1400" b="0" u="sng" dirty="0" smtClean="0"/>
              <a:t> and CVE </a:t>
            </a:r>
            <a:r>
              <a:rPr lang="fr-FR" sz="1400" b="0" u="sng" dirty="0" err="1" smtClean="0"/>
              <a:t>continuous</a:t>
            </a:r>
            <a:r>
              <a:rPr lang="fr-FR" sz="1400" b="0" u="sng" dirty="0" smtClean="0"/>
              <a:t> scanning</a:t>
            </a:r>
          </a:p>
          <a:p>
            <a:r>
              <a:rPr lang="fr-FR" sz="1400" dirty="0" smtClean="0"/>
              <a:t>Network</a:t>
            </a:r>
            <a:r>
              <a:rPr lang="fr-FR" sz="1400" b="0" dirty="0" smtClean="0"/>
              <a:t>: </a:t>
            </a:r>
          </a:p>
          <a:p>
            <a:pPr lvl="1"/>
            <a:r>
              <a:rPr lang="en-US" sz="1400" b="0" u="sng" dirty="0" err="1" smtClean="0"/>
              <a:t>mTLS</a:t>
            </a:r>
            <a:r>
              <a:rPr lang="en-US" sz="1400" b="0" u="sng" dirty="0" smtClean="0"/>
              <a:t> tunnels</a:t>
            </a:r>
            <a:r>
              <a:rPr lang="en-US" sz="1400" b="0" dirty="0" smtClean="0"/>
              <a:t> are automatically injected across all containers/pods by SCSS. </a:t>
            </a:r>
            <a:endParaRPr lang="fr-FR" sz="1400" b="0" dirty="0" smtClean="0"/>
          </a:p>
          <a:p>
            <a:r>
              <a:rPr lang="fr-FR" sz="1400" dirty="0" smtClean="0"/>
              <a:t>Data</a:t>
            </a:r>
            <a:r>
              <a:rPr lang="fr-FR" sz="1400" b="0" dirty="0" smtClean="0"/>
              <a:t>: </a:t>
            </a:r>
          </a:p>
          <a:p>
            <a:pPr lvl="1"/>
            <a:r>
              <a:rPr lang="en-US" sz="1400" b="0" dirty="0" smtClean="0"/>
              <a:t>Data is always encrypted in transit and leverages FIPS encryption at rest.</a:t>
            </a:r>
            <a:endParaRPr lang="fr-FR" sz="1400" b="0" dirty="0" smtClean="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42</a:t>
            </a:fld>
            <a:endParaRPr lang="en-US" dirty="0">
              <a:solidFill>
                <a:schemeClr val="bg2"/>
              </a:solidFill>
            </a:endParaRPr>
          </a:p>
        </p:txBody>
      </p:sp>
      <p:pic>
        <p:nvPicPr>
          <p:cNvPr id="6" name="Picture 5"/>
          <p:cNvPicPr>
            <a:picLocks noChangeAspect="1"/>
          </p:cNvPicPr>
          <p:nvPr/>
        </p:nvPicPr>
        <p:blipFill>
          <a:blip r:embed="rId2"/>
          <a:stretch>
            <a:fillRect/>
          </a:stretch>
        </p:blipFill>
        <p:spPr>
          <a:xfrm>
            <a:off x="2161498" y="76200"/>
            <a:ext cx="1480823" cy="622164"/>
          </a:xfrm>
          <a:prstGeom prst="rect">
            <a:avLst/>
          </a:prstGeom>
        </p:spPr>
      </p:pic>
    </p:spTree>
    <p:extLst>
      <p:ext uri="{BB962C8B-B14F-4D97-AF65-F5344CB8AC3E}">
        <p14:creationId xmlns:p14="http://schemas.microsoft.com/office/powerpoint/2010/main" val="28547279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a:xfrm>
            <a:off x="584199" y="1462470"/>
            <a:ext cx="11006667" cy="4743450"/>
          </a:xfrm>
        </p:spPr>
        <p:txBody>
          <a:bodyPr/>
          <a:lstStyle/>
          <a:p>
            <a:pPr lvl="0"/>
            <a:r>
              <a:rPr lang="en-US" sz="1400" b="0" u="sng" dirty="0" smtClean="0"/>
              <a:t>How </a:t>
            </a:r>
            <a:r>
              <a:rPr lang="en-US" sz="1400" b="0" u="sng" dirty="0"/>
              <a:t>many DoD programs are currently using Platform One</a:t>
            </a:r>
            <a:r>
              <a:rPr lang="en-US" sz="1400" b="0" u="sng" dirty="0" smtClean="0"/>
              <a:t>?</a:t>
            </a:r>
            <a:r>
              <a:rPr lang="en-US" sz="1400" b="0" dirty="0" smtClean="0"/>
              <a:t> The number is continuously evolving but we have about 39 pathfinders across DoD working with us in various ways. We also know our hardened containers are used across the U.S Government and even commercial organizations.</a:t>
            </a:r>
            <a:endParaRPr lang="en-US" sz="1400" b="0" dirty="0"/>
          </a:p>
          <a:p>
            <a:pPr lvl="0"/>
            <a:r>
              <a:rPr lang="en-US" sz="1400" b="0" u="sng" dirty="0"/>
              <a:t>How broad is the internal adoption of vendor products from the DCAR</a:t>
            </a:r>
            <a:r>
              <a:rPr lang="en-US" sz="1400" b="0" u="sng" dirty="0" smtClean="0"/>
              <a:t>?</a:t>
            </a:r>
            <a:r>
              <a:rPr lang="en-US" sz="1400" b="0" dirty="0" smtClean="0"/>
              <a:t> Very wide as it is a very streamline process to get software accredited DoD wide. We are actively working with about 40+ companies/products at the time;</a:t>
            </a:r>
            <a:endParaRPr lang="en-US" sz="1400" b="0" dirty="0"/>
          </a:p>
          <a:p>
            <a:pPr lvl="0"/>
            <a:r>
              <a:rPr lang="en-US" sz="1400" b="0" u="sng" dirty="0"/>
              <a:t>What is the communication policy to alert vendors of changes made to the SCSS, DCAR or Platform One programs?</a:t>
            </a:r>
            <a:r>
              <a:rPr lang="en-US" sz="1400" b="0" dirty="0"/>
              <a:t> </a:t>
            </a:r>
            <a:r>
              <a:rPr lang="en-US" sz="1400" b="0" dirty="0" smtClean="0"/>
              <a:t>We provide information usually within a week on the software.af.mil website and do bi-weekly Ask Me Anything sessions where we share our updates.</a:t>
            </a:r>
          </a:p>
          <a:p>
            <a:pPr lvl="0"/>
            <a:r>
              <a:rPr lang="en-US" sz="1400" b="0" u="sng" dirty="0" smtClean="0"/>
              <a:t>Is </a:t>
            </a:r>
            <a:r>
              <a:rPr lang="en-US" sz="1400" b="0" u="sng" dirty="0"/>
              <a:t>there an SLA for vendors to respond to changes</a:t>
            </a:r>
            <a:r>
              <a:rPr lang="en-US" sz="1400" b="0" u="sng" dirty="0" smtClean="0"/>
              <a:t>?</a:t>
            </a:r>
            <a:r>
              <a:rPr lang="en-US" sz="1400" b="0" dirty="0" smtClean="0"/>
              <a:t> Ideally within 30 days after change is announced. That being said, it is critical that vendors automate the push of their software container updates and dependencies in real-time with as little delay as possible.</a:t>
            </a:r>
            <a:endParaRPr lang="en-US" sz="1400" b="0" dirty="0"/>
          </a:p>
          <a:p>
            <a:pPr lvl="0"/>
            <a:r>
              <a:rPr lang="en-US" sz="1400" b="0" u="sng" dirty="0" smtClean="0"/>
              <a:t>Can </a:t>
            </a:r>
            <a:r>
              <a:rPr lang="en-US" sz="1400" b="0" u="sng" dirty="0"/>
              <a:t>we get access to a pre-production environment (including the deployment pipeline with </a:t>
            </a:r>
            <a:r>
              <a:rPr lang="en-US" sz="1400" b="0" u="sng" dirty="0" smtClean="0"/>
              <a:t>security scanning gates</a:t>
            </a:r>
            <a:r>
              <a:rPr lang="en-US" sz="1400" b="0" u="sng" dirty="0"/>
              <a:t>) in order to test and validate our application?</a:t>
            </a:r>
            <a:r>
              <a:rPr lang="en-US" sz="1400" b="0" dirty="0"/>
              <a:t> </a:t>
            </a:r>
            <a:r>
              <a:rPr lang="en-US" sz="1400" b="0" dirty="0" smtClean="0"/>
              <a:t>Not at this time, you must setup your own environment using the same scanner that we are using to be able to proactively let us know of a new CVE.</a:t>
            </a:r>
            <a:endParaRPr lang="en-US" sz="1400" b="0" dirty="0"/>
          </a:p>
          <a:p>
            <a:pPr lvl="0"/>
            <a:r>
              <a:rPr lang="en-US" sz="1400" b="0" u="sng" dirty="0"/>
              <a:t>To what extent does a vendor application have control over the auto-scaling capabilities of the underlying Kubernetes platform?</a:t>
            </a:r>
            <a:r>
              <a:rPr lang="en-US" sz="1400" b="0" dirty="0"/>
              <a:t/>
            </a:r>
            <a:br>
              <a:rPr lang="en-US" sz="1400" b="0" dirty="0"/>
            </a:br>
            <a:r>
              <a:rPr lang="en-US" sz="1400" b="0" dirty="0" smtClean="0"/>
              <a:t>You provide the Helm charts or Kubernetes Operators or Kubernetes manifest with your application so you can certainly push for the right configuration settings there but they can certainly also be customized by each DoD Program.</a:t>
            </a:r>
            <a:endParaRPr lang="en-US" sz="1400" b="0" u="sng" dirty="0"/>
          </a:p>
          <a:p>
            <a:pPr lvl="0"/>
            <a:r>
              <a:rPr lang="en-US" sz="1400" b="0" u="sng" dirty="0"/>
              <a:t>When we release a new version of our application to DCAR, how do the deployed instances get updated?</a:t>
            </a:r>
            <a:r>
              <a:rPr lang="en-US" sz="1400" b="0" dirty="0"/>
              <a:t> </a:t>
            </a:r>
            <a:r>
              <a:rPr lang="en-US" sz="1400" b="0" dirty="0" smtClean="0"/>
              <a:t>Pathfinders will automatically download DCAR container updates (assuming they are connected) every day, up to twice a day. Then each DoD program can decide if they automatically use “latest” tag in their deployments or not.</a:t>
            </a:r>
            <a:endParaRPr lang="en-US" sz="1400"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2060073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a:xfrm>
            <a:off x="584199" y="1462470"/>
            <a:ext cx="11006667" cy="4743450"/>
          </a:xfrm>
        </p:spPr>
        <p:txBody>
          <a:bodyPr/>
          <a:lstStyle/>
          <a:p>
            <a:pPr lvl="0"/>
            <a:r>
              <a:rPr lang="en-US" sz="1200" b="0" u="sng" dirty="0"/>
              <a:t>How frequently can vendors update their containers within DCAR?</a:t>
            </a:r>
            <a:r>
              <a:rPr lang="en-US" sz="1200" b="0" dirty="0"/>
              <a:t> As much as you want. We certainly do NOT want to be behind your commercial releases.</a:t>
            </a:r>
          </a:p>
          <a:p>
            <a:pPr lvl="0"/>
            <a:r>
              <a:rPr lang="en-US" sz="1200" b="0" u="sng" dirty="0"/>
              <a:t>We were told that all dependencies must run in a container, thus we need to provide additional containers when they do not already exist in DCAR. </a:t>
            </a:r>
            <a:r>
              <a:rPr lang="en-US" sz="1200" b="0" dirty="0"/>
              <a:t>That is correct, if a container doesn’t exist in DCAR, you must bring it with you. Same for ANY dependency. You must assume the container build will happen offline. If you know the container is part of our list of 170+ containers we will be supporting, reach out to our team to ask if it is being done and if not, you can provide it to the team and they will take over the ongoing maintenance of the container.</a:t>
            </a:r>
          </a:p>
          <a:p>
            <a:pPr lvl="0"/>
            <a:r>
              <a:rPr lang="en-US" sz="1200" b="0" dirty="0"/>
              <a:t>I</a:t>
            </a:r>
            <a:r>
              <a:rPr lang="en-US" sz="1200" b="0" u="sng" dirty="0"/>
              <a:t>f a container needs storage, how should we create it?</a:t>
            </a:r>
            <a:r>
              <a:rPr lang="en-US" sz="1200" b="0" dirty="0"/>
              <a:t> As long as you use Kubernetes native APIs to provision the storage in YAML, it should work for DoD. You can certainly use PVC etc.  </a:t>
            </a:r>
          </a:p>
          <a:p>
            <a:pPr lvl="0"/>
            <a:r>
              <a:rPr lang="en-US" sz="1200" b="0" u="sng" dirty="0"/>
              <a:t>What percentage of applications are written in Java, .NET or another language?</a:t>
            </a:r>
            <a:r>
              <a:rPr lang="en-US" sz="1200" b="0" dirty="0"/>
              <a:t> It is impossible for us to tell but our new greenfield applications will use modern programming languages whenever possible, including Java, Python, Go etc.</a:t>
            </a:r>
          </a:p>
          <a:p>
            <a:r>
              <a:rPr lang="en-US" sz="1200" b="0" u="sng" dirty="0"/>
              <a:t>Why is the DevSecOps initiative pushing teams to use containers and </a:t>
            </a:r>
            <a:r>
              <a:rPr lang="en-US" sz="1200" b="0" u="sng" dirty="0" err="1"/>
              <a:t>microservices</a:t>
            </a:r>
            <a:r>
              <a:rPr lang="en-US" sz="1200" b="0" u="sng" dirty="0"/>
              <a:t>?</a:t>
            </a:r>
            <a:r>
              <a:rPr lang="en-US" sz="1200" b="0" dirty="0"/>
              <a:t> A modular architecture allows for decouple teams and flexible/elastic use of technologies. Refer to our training and slides on containers and Kubernetes. </a:t>
            </a:r>
            <a:endParaRPr lang="en-US" sz="1200" b="0" u="sng" dirty="0" smtClean="0"/>
          </a:p>
          <a:p>
            <a:r>
              <a:rPr lang="en-US" sz="1200" b="0" u="sng" dirty="0" smtClean="0"/>
              <a:t>Can containers and </a:t>
            </a:r>
            <a:r>
              <a:rPr lang="en-US" sz="1200" b="0" u="sng" dirty="0" err="1" smtClean="0"/>
              <a:t>microservices</a:t>
            </a:r>
            <a:r>
              <a:rPr lang="en-US" sz="1200" b="0" u="sng" dirty="0" smtClean="0"/>
              <a:t> be used for weapon systems or real time systems?</a:t>
            </a:r>
            <a:r>
              <a:rPr lang="en-US" sz="1200" b="0" dirty="0" smtClean="0"/>
              <a:t> Yes. We can patch Kubernetes and the Linux Kernel to run as a real-time system. </a:t>
            </a:r>
            <a:r>
              <a:rPr lang="en-US" sz="1200" b="0" dirty="0" err="1" smtClean="0"/>
              <a:t>Microservices</a:t>
            </a:r>
            <a:r>
              <a:rPr lang="en-US" sz="1200" b="0" dirty="0" smtClean="0"/>
              <a:t> can be used for any system, including weapons. In fact, it was used in our demonstration of putting Kubernetes on F16 jets on legacy hardware!</a:t>
            </a:r>
          </a:p>
          <a:p>
            <a:r>
              <a:rPr lang="en-US" sz="1200" b="0" u="sng" dirty="0" smtClean="0"/>
              <a:t>Since we can benefit from the c-ATO from Platform One, will we still need our own ATO on top of this environment?</a:t>
            </a:r>
            <a:r>
              <a:rPr lang="en-US" sz="1200" b="0" dirty="0" smtClean="0"/>
              <a:t> It depends; If you deploy containers and use Kubernetes in production, you will benefit from full reciprocity to run your application. If the application is not containerize and run on legacy environments, you will reuse the ATO of that environment or you might need to have a dedicated ATO for that environment. We will work with you and your Authorizing Official to define the best path forward.</a:t>
            </a:r>
          </a:p>
          <a:p>
            <a:r>
              <a:rPr lang="en-US" sz="1200" b="0" u="sng" dirty="0" smtClean="0"/>
              <a:t>How long does it take to get access to an environment on Cloud One or Platform One with c-ATO? </a:t>
            </a:r>
            <a:r>
              <a:rPr lang="en-US" sz="1200" b="0" dirty="0" smtClean="0"/>
              <a:t>It depends of the complexity of the environment and if the containers for the tools you need already exist but, if you’re not highly opinionated on tools, we can usually have an environment up within a couple of weeks.</a:t>
            </a:r>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35103179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Why</a:t>
            </a:r>
            <a:r>
              <a:rPr lang="fr-FR" dirty="0" smtClean="0"/>
              <a:t> Kubernetes / Containers?</a:t>
            </a:r>
            <a:endParaRPr lang="en-US" dirty="0"/>
          </a:p>
        </p:txBody>
      </p:sp>
      <p:sp>
        <p:nvSpPr>
          <p:cNvPr id="3" name="Content Placeholder 2"/>
          <p:cNvSpPr>
            <a:spLocks noGrp="1"/>
          </p:cNvSpPr>
          <p:nvPr>
            <p:ph idx="1"/>
          </p:nvPr>
        </p:nvSpPr>
        <p:spPr>
          <a:xfrm>
            <a:off x="584199" y="1251457"/>
            <a:ext cx="11006667" cy="4743450"/>
          </a:xfrm>
        </p:spPr>
        <p:txBody>
          <a:bodyPr/>
          <a:lstStyle/>
          <a:p>
            <a:r>
              <a:rPr lang="en-US" sz="1200" b="0" dirty="0"/>
              <a:t>One of the most critical aspect of the DevSecOps initiative is to ensure we </a:t>
            </a:r>
            <a:r>
              <a:rPr lang="en-US" sz="1200" u="sng" dirty="0"/>
              <a:t>avoid any vendor lock-in</a:t>
            </a:r>
            <a:r>
              <a:rPr lang="en-US" sz="1200" b="0" dirty="0"/>
              <a:t> so the DoD mandated:</a:t>
            </a:r>
          </a:p>
          <a:p>
            <a:pPr lvl="1"/>
            <a:r>
              <a:rPr lang="en-US" sz="1200" u="sng" dirty="0"/>
              <a:t>Open Container Initiative (OCI) containers</a:t>
            </a:r>
            <a:r>
              <a:rPr lang="en-US" sz="1200" b="0" dirty="0"/>
              <a:t> (no lock-in to containers/container runtimes/builders)</a:t>
            </a:r>
          </a:p>
          <a:p>
            <a:pPr lvl="1"/>
            <a:r>
              <a:rPr lang="en-US" sz="1200" u="sng" dirty="0"/>
              <a:t>Cloud Native Computing Foundation (CNCF) Kubernetes compliant cluster</a:t>
            </a:r>
            <a:r>
              <a:rPr lang="en-US" sz="1200" b="0" dirty="0"/>
              <a:t> for container orchestration, no lock-in to orchestration options/networking/storage APIs</a:t>
            </a:r>
            <a:r>
              <a:rPr lang="en-US" sz="1200" b="0" dirty="0" smtClean="0"/>
              <a:t>.</a:t>
            </a:r>
            <a:endParaRPr lang="en-US" sz="1200" b="0" dirty="0"/>
          </a:p>
          <a:p>
            <a:r>
              <a:rPr lang="en-US" sz="1200" b="0" dirty="0"/>
              <a:t>SaaS vs COTS</a:t>
            </a:r>
            <a:r>
              <a:rPr lang="fr-FR" sz="1200" b="0" dirty="0" smtClean="0"/>
              <a:t>/FOSS containers</a:t>
            </a:r>
            <a:r>
              <a:rPr lang="en-US" sz="1200" b="0" dirty="0" smtClean="0"/>
              <a:t>:</a:t>
            </a:r>
            <a:endParaRPr lang="en-US" sz="1200" b="0" dirty="0"/>
          </a:p>
          <a:p>
            <a:pPr lvl="1"/>
            <a:r>
              <a:rPr lang="en-US" sz="1200" b="0" dirty="0"/>
              <a:t>SaaS requires </a:t>
            </a:r>
            <a:r>
              <a:rPr lang="en-US" sz="1200" b="0" dirty="0" err="1"/>
              <a:t>FedRAMP</a:t>
            </a:r>
            <a:r>
              <a:rPr lang="en-US" sz="1200" b="0" dirty="0"/>
              <a:t> certification and will limit you to unclassified environments (mostly IL5 for </a:t>
            </a:r>
            <a:r>
              <a:rPr lang="en-US" sz="1200" b="0" dirty="0" err="1"/>
              <a:t>FedRAMP</a:t>
            </a:r>
            <a:r>
              <a:rPr lang="en-US" sz="1200" b="0" dirty="0"/>
              <a:t> high) which doesn’t satisfy most needs for DoD programs. Often takes up to 1 year.</a:t>
            </a:r>
          </a:p>
          <a:p>
            <a:pPr lvl="1"/>
            <a:r>
              <a:rPr lang="en-US" sz="1200" b="0" dirty="0"/>
              <a:t>COTS/FOSS as containers: can be sold as a managed service deployed in </a:t>
            </a:r>
            <a:r>
              <a:rPr lang="en-US" sz="1200" b="0" dirty="0" smtClean="0"/>
              <a:t>DoD </a:t>
            </a:r>
            <a:r>
              <a:rPr lang="en-US" sz="1200" b="0" dirty="0"/>
              <a:t>cloud environments (including classified clouds) on Kubernetes and can be accredited </a:t>
            </a:r>
            <a:r>
              <a:rPr lang="en-US" sz="1200" b="0" dirty="0" smtClean="0"/>
              <a:t>at multiple classification levels, within weeks, </a:t>
            </a:r>
            <a:r>
              <a:rPr lang="en-US" sz="1200" b="0" dirty="0"/>
              <a:t>by following the container hardening guide and vendor on-boarding process!</a:t>
            </a:r>
          </a:p>
          <a:p>
            <a:r>
              <a:rPr lang="en-US" sz="1200" b="0" dirty="0"/>
              <a:t>Containers are </a:t>
            </a:r>
            <a:r>
              <a:rPr lang="en-US" sz="1200" u="sng" dirty="0"/>
              <a:t>immutable</a:t>
            </a:r>
            <a:r>
              <a:rPr lang="en-US" sz="1200" b="0" dirty="0"/>
              <a:t> and will allow the DoD to centrally accredit and harden containers (FOSS, COTS, GOTS)  (think of a true gold disk concept but that actually scale and works).</a:t>
            </a:r>
          </a:p>
          <a:p>
            <a:r>
              <a:rPr lang="en-US" sz="1200" b="0" dirty="0" smtClean="0"/>
              <a:t>Continuous Monitoring is a critical piece of our Continuous ATO model and the Sidecar Container Security Stack (SCSS) brings those capabilities with Behavior, Zero Trust and CVE scanning.</a:t>
            </a:r>
          </a:p>
          <a:p>
            <a:r>
              <a:rPr lang="en-US" sz="1200" b="0" dirty="0"/>
              <a:t>Kubernetes will provide:</a:t>
            </a:r>
          </a:p>
          <a:p>
            <a:pPr lvl="1"/>
            <a:r>
              <a:rPr lang="en-US" sz="1200" u="sng" dirty="0"/>
              <a:t>Resiliency</a:t>
            </a:r>
            <a:r>
              <a:rPr lang="en-US" sz="1200" b="0" dirty="0"/>
              <a:t>: Self-healing so containers that crash can automatically be restarted,</a:t>
            </a:r>
          </a:p>
          <a:p>
            <a:pPr lvl="1"/>
            <a:r>
              <a:rPr lang="en-US" sz="1200" u="sng" dirty="0"/>
              <a:t>Baked-in security</a:t>
            </a:r>
            <a:r>
              <a:rPr lang="en-US" sz="1200" b="0" dirty="0"/>
              <a:t>: thanks to </a:t>
            </a:r>
            <a:r>
              <a:rPr lang="en-US" sz="1200" u="sng" dirty="0"/>
              <a:t>automatic injection</a:t>
            </a:r>
            <a:r>
              <a:rPr lang="en-US" sz="1200" b="0" dirty="0"/>
              <a:t> of our Sidecar Container Security Stack (SCSS) to any K8S cluster with Zero Trust,</a:t>
            </a:r>
          </a:p>
          <a:p>
            <a:pPr lvl="1"/>
            <a:r>
              <a:rPr lang="en-US" sz="1200" u="sng" dirty="0"/>
              <a:t>Adaptability</a:t>
            </a:r>
            <a:r>
              <a:rPr lang="en-US" sz="1200" b="0" dirty="0"/>
              <a:t>: containers are “Lego” blocks and can be swapped with no downtime thanks to load balancing and modern routing (A/B testing, canary release etc.),</a:t>
            </a:r>
          </a:p>
          <a:p>
            <a:pPr lvl="1"/>
            <a:r>
              <a:rPr lang="en-US" sz="1200" u="sng" dirty="0"/>
              <a:t>Automation</a:t>
            </a:r>
            <a:r>
              <a:rPr lang="en-US" sz="1200" b="0" dirty="0"/>
              <a:t>: thanks to our Infrastructure as Code (</a:t>
            </a:r>
            <a:r>
              <a:rPr lang="en-US" sz="1200" b="0" dirty="0" err="1"/>
              <a:t>IaC</a:t>
            </a:r>
            <a:r>
              <a:rPr lang="en-US" sz="1200" b="0" dirty="0"/>
              <a:t>) and </a:t>
            </a:r>
            <a:r>
              <a:rPr lang="en-US" sz="1200" b="0" dirty="0" err="1"/>
              <a:t>GitOps</a:t>
            </a:r>
            <a:r>
              <a:rPr lang="en-US" sz="1200" b="0" dirty="0"/>
              <a:t> model,</a:t>
            </a:r>
          </a:p>
          <a:p>
            <a:pPr lvl="1"/>
            <a:r>
              <a:rPr lang="en-US" sz="1200" u="sng" dirty="0"/>
              <a:t>Auto-scaling</a:t>
            </a:r>
            <a:r>
              <a:rPr lang="en-US" sz="1200" b="0" dirty="0"/>
              <a:t>: if load requires more of the same container, K8S will automatically scale based on compute/memory needs,</a:t>
            </a:r>
          </a:p>
          <a:p>
            <a:pPr lvl="1"/>
            <a:r>
              <a:rPr lang="en-US" sz="1200" u="sng" dirty="0"/>
              <a:t>Abstraction layer</a:t>
            </a:r>
            <a:r>
              <a:rPr lang="en-US" sz="1200" b="0" dirty="0"/>
              <a:t>: ensure we don’t get locked-in to Cloud APIs or to a specific platform as K8S is managed by CNCF and dozens of products are compliant with its requirements.</a:t>
            </a:r>
          </a:p>
          <a:p>
            <a:endParaRPr lang="en-US" sz="1200" b="0" dirty="0" smtClean="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10767221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a:t>
            </a:r>
            <a:br>
              <a:rPr lang="en-US" dirty="0" smtClean="0"/>
            </a:br>
            <a:r>
              <a:rPr lang="en-US" dirty="0" smtClean="0"/>
              <a:t>DCCSCR/DCAR?</a:t>
            </a:r>
            <a:endParaRPr lang="en-US" dirty="0"/>
          </a:p>
        </p:txBody>
      </p:sp>
      <p:sp>
        <p:nvSpPr>
          <p:cNvPr id="3" name="Content Placeholder 2"/>
          <p:cNvSpPr>
            <a:spLocks noGrp="1"/>
          </p:cNvSpPr>
          <p:nvPr>
            <p:ph idx="1"/>
          </p:nvPr>
        </p:nvSpPr>
        <p:spPr>
          <a:xfrm>
            <a:off x="584199" y="1500187"/>
            <a:ext cx="11006667" cy="4743450"/>
          </a:xfrm>
        </p:spPr>
        <p:txBody>
          <a:bodyPr/>
          <a:lstStyle/>
          <a:p>
            <a:r>
              <a:rPr lang="en-US" sz="1800" b="0" dirty="0" smtClean="0"/>
              <a:t>Containers accredited in the DCCSCR/DCAR repository have DoD-wide reciprocity across classifications.</a:t>
            </a:r>
          </a:p>
          <a:p>
            <a:pPr lvl="1"/>
            <a:r>
              <a:rPr lang="en-US" sz="1800" b="0" dirty="0" smtClean="0"/>
              <a:t>Source code repo: DCCSCR: </a:t>
            </a:r>
            <a:r>
              <a:rPr lang="en-US" sz="1800" dirty="0" smtClean="0">
                <a:hlinkClick r:id="rId2"/>
              </a:rPr>
              <a:t>https://dccscr.dsop.io/dsop</a:t>
            </a:r>
            <a:endParaRPr lang="en-US" sz="1800" dirty="0" smtClean="0"/>
          </a:p>
          <a:p>
            <a:pPr lvl="1"/>
            <a:r>
              <a:rPr lang="en-US" sz="1800" b="0" dirty="0" smtClean="0"/>
              <a:t>Source code repo: DCCSCR Infrastructure as Code (</a:t>
            </a:r>
            <a:r>
              <a:rPr lang="en-US" sz="1800" b="0" dirty="0" err="1" smtClean="0"/>
              <a:t>IaC</a:t>
            </a:r>
            <a:r>
              <a:rPr lang="en-US" sz="1800" b="0" dirty="0" smtClean="0"/>
              <a:t>): </a:t>
            </a:r>
            <a:r>
              <a:rPr lang="en-US" sz="1800" dirty="0" smtClean="0">
                <a:hlinkClick r:id="rId3"/>
              </a:rPr>
              <a:t>https://dccscr.dsop.io/levelup-automation/aws-infrastructure</a:t>
            </a:r>
            <a:endParaRPr lang="en-US" sz="1800" b="0" dirty="0" smtClean="0"/>
          </a:p>
          <a:p>
            <a:r>
              <a:rPr lang="en-US" sz="1800" b="0" dirty="0" smtClean="0"/>
              <a:t>DCAR (Container binaries): </a:t>
            </a:r>
            <a:r>
              <a:rPr lang="en-US" sz="1800" b="0" dirty="0" smtClean="0">
                <a:hlinkClick r:id="rId4"/>
              </a:rPr>
              <a:t>https://dcar.dsop.io</a:t>
            </a:r>
            <a:r>
              <a:rPr lang="en-US" sz="1800" b="0" dirty="0" smtClean="0"/>
              <a:t> </a:t>
            </a:r>
          </a:p>
          <a:p>
            <a:r>
              <a:rPr lang="en-US" sz="1800" b="0" dirty="0" smtClean="0"/>
              <a:t>Programs can contribute containers that have enterprise benefits to DCCSCR/DCAR and our team will accredit them DoD-wide and maintain them.</a:t>
            </a:r>
          </a:p>
          <a:p>
            <a:r>
              <a:rPr lang="en-US" sz="1800" b="0" dirty="0" smtClean="0"/>
              <a:t>If you need to accredit/harden custom containers Platform One can do this as a “managed service”, Pay per use model.</a:t>
            </a:r>
          </a:p>
          <a:p>
            <a:r>
              <a:rPr lang="en-US" sz="1800" b="0" dirty="0" smtClean="0"/>
              <a:t>We are building a container which automatically download container updates into your K8S cluster, checks signatures and pushes them to your local registry (agnostic to your artifact repo)</a:t>
            </a:r>
          </a:p>
          <a:p>
            <a:r>
              <a:rPr lang="en-US" sz="1800" b="0" dirty="0" smtClean="0"/>
              <a:t>Questions? Email </a:t>
            </a:r>
            <a:r>
              <a:rPr lang="en-US" sz="1800" b="0" dirty="0">
                <a:hlinkClick r:id="rId5"/>
              </a:rPr>
              <a:t>af.cso@us.af.mil</a:t>
            </a:r>
            <a:r>
              <a:rPr lang="en-US" sz="1800" b="0" dirty="0" smtClean="0"/>
              <a:t> </a:t>
            </a:r>
            <a:endParaRPr lang="en-US" sz="1800"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3021882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Contribute your containers or get your COTS/FOSS containers accredited!</a:t>
            </a:r>
            <a:endParaRPr lang="en-US" dirty="0"/>
          </a:p>
        </p:txBody>
      </p:sp>
      <p:sp>
        <p:nvSpPr>
          <p:cNvPr id="3" name="Content Placeholder 2"/>
          <p:cNvSpPr>
            <a:spLocks noGrp="1"/>
          </p:cNvSpPr>
          <p:nvPr>
            <p:ph idx="1"/>
          </p:nvPr>
        </p:nvSpPr>
        <p:spPr>
          <a:xfrm>
            <a:off x="584199" y="1500187"/>
            <a:ext cx="11006667" cy="4743450"/>
          </a:xfrm>
        </p:spPr>
        <p:txBody>
          <a:bodyPr/>
          <a:lstStyle/>
          <a:p>
            <a:r>
              <a:rPr lang="en-US" sz="1600" u="sng" dirty="0" smtClean="0"/>
              <a:t>Containers are the easiest way to get accredited DoD-wide across multiple classifications today. </a:t>
            </a:r>
          </a:p>
          <a:p>
            <a:r>
              <a:rPr lang="en-US" sz="1600" b="0" dirty="0" smtClean="0"/>
              <a:t>Containers accredited in the DCCSCR/DCAR repository have </a:t>
            </a:r>
            <a:r>
              <a:rPr lang="en-US" sz="1600" u="sng" dirty="0" smtClean="0"/>
              <a:t>DoD-wide reciprocity across classifications</a:t>
            </a:r>
            <a:r>
              <a:rPr lang="en-US" sz="1600" b="0" dirty="0" smtClean="0"/>
              <a:t>.</a:t>
            </a:r>
          </a:p>
          <a:p>
            <a:r>
              <a:rPr lang="en-US" sz="1600" u="sng" dirty="0" smtClean="0"/>
              <a:t>Check out the vendor on-boarding guide at: </a:t>
            </a:r>
            <a:r>
              <a:rPr lang="en-US" sz="1600" u="sng" dirty="0" smtClean="0">
                <a:hlinkClick r:id="rId2"/>
              </a:rPr>
              <a:t>https://dccscr.dsop.io/dsop/dccscr/tree/master/contributor-onboarding</a:t>
            </a:r>
            <a:endParaRPr lang="en-US" sz="1600" u="sng" dirty="0" smtClean="0"/>
          </a:p>
          <a:p>
            <a:r>
              <a:rPr lang="en-US" sz="1600" b="0" dirty="0" smtClean="0"/>
              <a:t>By being compliant with the DoD Enterprise DevSecOps Container Hardening guide (last version at </a:t>
            </a:r>
            <a:r>
              <a:rPr lang="en-US" sz="1600" b="0" dirty="0" smtClean="0">
                <a:hlinkClick r:id="rId3"/>
              </a:rPr>
              <a:t>https://software.af.mil/dsop/documents/</a:t>
            </a:r>
            <a:r>
              <a:rPr lang="en-US" sz="1600" b="0" dirty="0" smtClean="0"/>
              <a:t>), you can have your containers (FOSS/COTS/GOTS) accredited for DoD use. </a:t>
            </a:r>
          </a:p>
          <a:p>
            <a:r>
              <a:rPr lang="en-US" sz="1600" b="0" dirty="0" smtClean="0"/>
              <a:t>Recommend using the hardened STIG UBI7/8 images (Universal Base Image which is lightweight RHEL but doesn’t need a license) from the DCAR repo as your base image so you don’t have to STIG your container base OS: </a:t>
            </a:r>
            <a:r>
              <a:rPr lang="en-US" sz="1600" b="0" dirty="0" smtClean="0">
                <a:hlinkClick r:id="rId4"/>
              </a:rPr>
              <a:t>https://dcar.dsop.io</a:t>
            </a:r>
            <a:r>
              <a:rPr lang="en-US" sz="1600" b="0" dirty="0" smtClean="0"/>
              <a:t>. </a:t>
            </a:r>
            <a:r>
              <a:rPr lang="en-US" sz="1600" u="sng" dirty="0" smtClean="0"/>
              <a:t>Use the binary signed version on DCAR, do not rebuild it.</a:t>
            </a:r>
          </a:p>
          <a:p>
            <a:r>
              <a:rPr lang="en-US" sz="1600" b="0" dirty="0" smtClean="0"/>
              <a:t>Key aspects:</a:t>
            </a:r>
          </a:p>
          <a:p>
            <a:pPr lvl="1"/>
            <a:r>
              <a:rPr lang="en-US" sz="1600" b="0" dirty="0" smtClean="0"/>
              <a:t>Your container must be able to build offline. If you have dependencies, provide them with an automated script that will download new updates of those dependencies. ALL DEPENDENCIES must be included</a:t>
            </a:r>
          </a:p>
          <a:p>
            <a:pPr lvl="1"/>
            <a:r>
              <a:rPr lang="en-US" sz="1600" b="0" dirty="0" smtClean="0"/>
              <a:t>Container must be able to be built offline, no downloads in </a:t>
            </a:r>
            <a:r>
              <a:rPr lang="en-US" sz="1600" b="0" dirty="0" err="1" smtClean="0"/>
              <a:t>Dockerfile</a:t>
            </a:r>
            <a:r>
              <a:rPr lang="en-US" sz="1600" b="0" dirty="0" smtClean="0"/>
              <a:t>!</a:t>
            </a:r>
          </a:p>
          <a:p>
            <a:pPr lvl="1"/>
            <a:r>
              <a:rPr lang="en-US" sz="1600" b="0" dirty="0" err="1" smtClean="0"/>
              <a:t>Dockerfiles</a:t>
            </a:r>
            <a:r>
              <a:rPr lang="en-US" sz="1600" b="0" dirty="0" smtClean="0"/>
              <a:t> must be provided and be able to be rebuilt. If you have a different base OS (not UBI), it must be </a:t>
            </a:r>
            <a:r>
              <a:rPr lang="en-US" sz="1600" b="0" dirty="0" err="1" smtClean="0"/>
              <a:t>STIGed</a:t>
            </a:r>
            <a:r>
              <a:rPr lang="en-US" sz="1600" b="0" dirty="0" smtClean="0"/>
              <a:t>.</a:t>
            </a:r>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21158278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a:xfrm>
            <a:off x="6558710" y="1553727"/>
            <a:ext cx="5602186" cy="681364"/>
          </a:xfrm>
          <a:prstGeom prst="roundRect">
            <a:avLst/>
          </a:prstGeom>
          <a:solidFill>
            <a:schemeClr val="accent3">
              <a:lumMod val="65000"/>
            </a:schemeClr>
          </a:solidFill>
          <a:ln w="6350" cap="flat" cmpd="sng" algn="ctr">
            <a:noFill/>
            <a:prstDash val="solid"/>
            <a:miter lim="800000"/>
          </a:ln>
          <a:effectLst/>
        </p:spPr>
        <p:txBody>
          <a:bodyPr vert="vert"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prstClr val="black"/>
              </a:solidFill>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prstClr val="black"/>
                </a:solidFill>
                <a:uLnTx/>
                <a:uFillTx/>
                <a:latin typeface="Calibri" panose="020F0502020204030204"/>
                <a:ea typeface="+mn-ea"/>
                <a:cs typeface="+mn-cs"/>
              </a:rPr>
              <a:t>YOU</a:t>
            </a:r>
            <a:endParaRPr kumimoji="0" lang="en-US" sz="20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smtClean="0"/>
              <a:t>Understanding the DevSecOps Layers</a:t>
            </a:r>
            <a:endParaRPr lang="en-US" dirty="0"/>
          </a:p>
        </p:txBody>
      </p:sp>
      <p:sp>
        <p:nvSpPr>
          <p:cNvPr id="46" name="Rounded Rectangle 45"/>
          <p:cNvSpPr/>
          <p:nvPr/>
        </p:nvSpPr>
        <p:spPr>
          <a:xfrm>
            <a:off x="7247982" y="4948541"/>
            <a:ext cx="4879871" cy="1017013"/>
          </a:xfrm>
          <a:prstGeom prst="roundRect">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p:spPr>
        <p:txBody>
          <a:bodyPr vert="vert"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a:t>Cloud One</a:t>
            </a:r>
          </a:p>
        </p:txBody>
      </p:sp>
      <p:sp>
        <p:nvSpPr>
          <p:cNvPr id="47" name="Rounded Rectangle 46"/>
          <p:cNvSpPr/>
          <p:nvPr/>
        </p:nvSpPr>
        <p:spPr>
          <a:xfrm>
            <a:off x="6932342" y="2244185"/>
            <a:ext cx="5195511" cy="2744905"/>
          </a:xfrm>
          <a:prstGeom prst="round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vert="vert"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uLnTx/>
                <a:uFillTx/>
                <a:latin typeface="Calibri" panose="020F0502020204030204"/>
                <a:ea typeface="+mn-ea"/>
                <a:cs typeface="+mn-cs"/>
              </a:rPr>
              <a:t>Platform</a:t>
            </a:r>
            <a: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a:t>One</a:t>
            </a:r>
          </a:p>
        </p:txBody>
      </p:sp>
      <p:sp>
        <p:nvSpPr>
          <p:cNvPr id="48" name="Up-Down Arrow 47"/>
          <p:cNvSpPr/>
          <p:nvPr/>
        </p:nvSpPr>
        <p:spPr bwMode="auto">
          <a:xfrm>
            <a:off x="57665" y="1444488"/>
            <a:ext cx="1359307" cy="4878640"/>
          </a:xfrm>
          <a:prstGeom prst="upDownArrow">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vert270" wrap="square" lIns="91440" tIns="45720" rIns="91440" bIns="45720" numCol="1" rtlCol="0" anchor="t"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Continuous Monitoring  </a:t>
            </a:r>
          </a:p>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rPr>
              <a:t>Leverages the Sidecar Container Security Stack</a:t>
            </a:r>
          </a:p>
        </p:txBody>
      </p:sp>
      <p:sp>
        <p:nvSpPr>
          <p:cNvPr id="49" name="Can 48"/>
          <p:cNvSpPr/>
          <p:nvPr/>
        </p:nvSpPr>
        <p:spPr>
          <a:xfrm>
            <a:off x="1223072" y="4471497"/>
            <a:ext cx="7703580" cy="1964603"/>
          </a:xfrm>
          <a:prstGeom prst="can">
            <a:avLst>
              <a:gd name="adj" fmla="val 50000"/>
            </a:avLst>
          </a:prstGeom>
          <a:solidFill>
            <a:srgbClr val="AC8300"/>
          </a:solidFill>
          <a:ln w="12700" cap="flat" cmpd="sng" algn="ctr">
            <a:noFill/>
            <a:prstDash val="solid"/>
            <a:round/>
            <a:headEnd type="none" w="med" len="med"/>
            <a:tailEnd type="none" w="med" len="med"/>
          </a:ln>
          <a:effectLst>
            <a:outerShdw blurRad="50800" dist="38100" algn="l" rotWithShape="0">
              <a:prstClr val="black">
                <a:alpha val="40000"/>
              </a:prstClr>
            </a:outerShdw>
          </a:effectLst>
          <a:scene3d>
            <a:camera prst="obliqueTopRight"/>
            <a:lightRig rig="threePt" dir="t"/>
          </a:scene3d>
        </p:spPr>
        <p:txBody>
          <a:bodyPr vert="horz" wrap="square" lIns="91440" tIns="45720" rIns="91440" bIns="45720" numCol="1" rtlCol="0" anchor="ctr" anchorCtr="0" compatLnSpc="1">
            <a:prstTxWarp prst="textNoShape">
              <a:avLst/>
            </a:prstTxWarp>
          </a:bodyPr>
          <a:lstStyle/>
          <a:p>
            <a:pPr algn="ctr" eaLnBrk="0" fontAlgn="auto" hangingPunct="0">
              <a:spcBef>
                <a:spcPts val="0"/>
              </a:spcBef>
              <a:spcAft>
                <a:spcPts val="0"/>
              </a:spcAft>
            </a:pPr>
            <a:endParaRPr lang="en-US" sz="1400" b="0" u="sng" dirty="0" smtClean="0">
              <a:solidFill>
                <a:prstClr val="black"/>
              </a:solidFill>
              <a:latin typeface="Calibri" panose="020F0502020204030204"/>
            </a:endParaRPr>
          </a:p>
          <a:p>
            <a:pPr algn="ctr" eaLnBrk="0" fontAlgn="auto" hangingPunct="0">
              <a:spcBef>
                <a:spcPts val="0"/>
              </a:spcBef>
              <a:spcAft>
                <a:spcPts val="0"/>
              </a:spcAft>
            </a:pPr>
            <a:endParaRPr lang="en-US" sz="1400" b="0" u="sng" dirty="0">
              <a:solidFill>
                <a:prstClr val="black"/>
              </a:solidFill>
              <a:latin typeface="Calibri" panose="020F0502020204030204"/>
            </a:endParaRPr>
          </a:p>
          <a:p>
            <a:pPr algn="ctr" eaLnBrk="0" fontAlgn="auto" hangingPunct="0">
              <a:spcBef>
                <a:spcPts val="0"/>
              </a:spcBef>
              <a:spcAft>
                <a:spcPts val="0"/>
              </a:spcAft>
            </a:pPr>
            <a:r>
              <a:rPr lang="en-US" sz="1400" b="0" u="sng" dirty="0" smtClean="0">
                <a:solidFill>
                  <a:prstClr val="black"/>
                </a:solidFill>
                <a:latin typeface="Calibri" panose="020F0502020204030204"/>
              </a:rPr>
              <a:t>Environment Agnostic </a:t>
            </a:r>
          </a:p>
          <a:p>
            <a:pPr algn="ctr" eaLnBrk="0" fontAlgn="auto" hangingPunct="0">
              <a:spcBef>
                <a:spcPts val="0"/>
              </a:spcBef>
              <a:spcAft>
                <a:spcPts val="0"/>
              </a:spcAft>
            </a:pPr>
            <a:r>
              <a:rPr lang="en-US" sz="1400" b="0" dirty="0" smtClean="0">
                <a:solidFill>
                  <a:prstClr val="black"/>
                </a:solidFill>
                <a:latin typeface="Calibri" panose="020F0502020204030204"/>
              </a:rPr>
              <a:t>Cloud </a:t>
            </a:r>
            <a:r>
              <a:rPr lang="en-US" sz="1400" b="0" dirty="0">
                <a:solidFill>
                  <a:prstClr val="black"/>
                </a:solidFill>
                <a:latin typeface="Calibri" panose="020F0502020204030204"/>
              </a:rPr>
              <a:t>One Preferred for unclassified (IL2, IL4, IL5)</a:t>
            </a:r>
          </a:p>
          <a:p>
            <a:pPr algn="ctr" eaLnBrk="0" fontAlgn="auto" hangingPunct="0">
              <a:spcBef>
                <a:spcPts val="0"/>
              </a:spcBef>
              <a:spcAft>
                <a:spcPts val="0"/>
              </a:spcAft>
            </a:pPr>
            <a:r>
              <a:rPr lang="en-US" sz="1400" b="0" dirty="0">
                <a:solidFill>
                  <a:prstClr val="black"/>
                </a:solidFill>
                <a:latin typeface="Calibri" panose="020F0502020204030204"/>
              </a:rPr>
              <a:t>Or SC2S/C2S/FENCES </a:t>
            </a:r>
          </a:p>
          <a:p>
            <a:pPr algn="ctr" eaLnBrk="0" fontAlgn="auto" hangingPunct="0">
              <a:spcBef>
                <a:spcPts val="0"/>
              </a:spcBef>
              <a:spcAft>
                <a:spcPts val="0"/>
              </a:spcAft>
            </a:pPr>
            <a:r>
              <a:rPr lang="en-US" sz="1400" b="0" dirty="0">
                <a:solidFill>
                  <a:prstClr val="black"/>
                </a:solidFill>
                <a:latin typeface="Calibri" panose="020F0502020204030204"/>
              </a:rPr>
              <a:t>Or </a:t>
            </a:r>
            <a:r>
              <a:rPr lang="en-US" sz="1400" b="0" dirty="0" err="1">
                <a:solidFill>
                  <a:prstClr val="black"/>
                </a:solidFill>
                <a:latin typeface="Calibri" panose="020F0502020204030204"/>
              </a:rPr>
              <a:t>on-premise</a:t>
            </a:r>
            <a:r>
              <a:rPr lang="en-US" sz="1400" b="0" dirty="0">
                <a:solidFill>
                  <a:prstClr val="black"/>
                </a:solidFill>
                <a:latin typeface="Calibri" panose="020F0502020204030204"/>
              </a:rPr>
              <a:t>/classified environments</a:t>
            </a:r>
          </a:p>
        </p:txBody>
      </p:sp>
      <p:sp>
        <p:nvSpPr>
          <p:cNvPr id="50" name="Can 49"/>
          <p:cNvSpPr/>
          <p:nvPr/>
        </p:nvSpPr>
        <p:spPr>
          <a:xfrm>
            <a:off x="1768126" y="3785695"/>
            <a:ext cx="6613473" cy="1600537"/>
          </a:xfrm>
          <a:prstGeom prst="can">
            <a:avLst>
              <a:gd name="adj" fmla="val 50000"/>
            </a:avLst>
          </a:prstGeom>
          <a:solidFill>
            <a:srgbClr val="92D05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endParaRPr lang="en-US" sz="1400" b="0" u="sng" dirty="0" smtClean="0">
              <a:solidFill>
                <a:prstClr val="black"/>
              </a:solidFill>
              <a:latin typeface="Calibri" panose="020F0502020204030204"/>
            </a:endParaRPr>
          </a:p>
          <a:p>
            <a:pPr algn="ctr" eaLnBrk="0" hangingPunct="0"/>
            <a:r>
              <a:rPr lang="en-US" sz="1400" b="0" u="sng" dirty="0" smtClean="0">
                <a:solidFill>
                  <a:prstClr val="black"/>
                </a:solidFill>
                <a:latin typeface="Calibri" panose="020F0502020204030204"/>
              </a:rPr>
              <a:t>CNCF </a:t>
            </a:r>
            <a:r>
              <a:rPr lang="en-US" sz="1400" b="0" u="sng" dirty="0">
                <a:solidFill>
                  <a:prstClr val="black"/>
                </a:solidFill>
                <a:latin typeface="Calibri" panose="020F0502020204030204"/>
              </a:rPr>
              <a:t>compliant Kubernetes (K8S)</a:t>
            </a:r>
            <a:endParaRPr lang="en-US" sz="1400" b="0" dirty="0">
              <a:solidFill>
                <a:prstClr val="black"/>
              </a:solidFill>
              <a:latin typeface="Calibri" panose="020F0502020204030204"/>
            </a:endParaRPr>
          </a:p>
          <a:p>
            <a:pPr algn="ctr" eaLnBrk="0" hangingPunct="0"/>
            <a:r>
              <a:rPr lang="en-US" sz="1400" b="0" dirty="0">
                <a:solidFill>
                  <a:prstClr val="black"/>
                </a:solidFill>
                <a:latin typeface="Calibri" panose="020F0502020204030204"/>
              </a:rPr>
              <a:t>Includes Site Reliability Engineers (SREs) etc.</a:t>
            </a:r>
          </a:p>
          <a:p>
            <a:pPr algn="ctr" eaLnBrk="0" hangingPunct="0"/>
            <a:r>
              <a:rPr lang="en-US" sz="1400" b="0" dirty="0">
                <a:solidFill>
                  <a:prstClr val="black"/>
                </a:solidFill>
                <a:latin typeface="Calibri" panose="020F0502020204030204"/>
              </a:rPr>
              <a:t>Development Team selects between approved K8S stacks</a:t>
            </a:r>
          </a:p>
        </p:txBody>
      </p:sp>
      <p:sp>
        <p:nvSpPr>
          <p:cNvPr id="51" name="Can 50"/>
          <p:cNvSpPr/>
          <p:nvPr/>
        </p:nvSpPr>
        <p:spPr>
          <a:xfrm>
            <a:off x="2244274" y="2682323"/>
            <a:ext cx="5661177" cy="1808356"/>
          </a:xfrm>
          <a:prstGeom prst="can">
            <a:avLst>
              <a:gd name="adj" fmla="val 50000"/>
            </a:avLst>
          </a:prstGeom>
          <a:solidFill>
            <a:srgbClr val="4472C4">
              <a:lumMod val="60000"/>
              <a:lumOff val="40000"/>
            </a:srgb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400" b="0" i="0" u="sng" strike="noStrike" kern="0" cap="none" spc="0" normalizeH="0" baseline="0" noProof="0" dirty="0" smtClean="0">
              <a:ln>
                <a:noFill/>
              </a:ln>
              <a:solidFill>
                <a:prstClr val="black"/>
              </a:solidFill>
              <a:effectLst/>
              <a:uLnTx/>
              <a:uFillTx/>
              <a:latin typeface="Calibri" panose="020F0502020204030204"/>
            </a:endParaRPr>
          </a:p>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400" b="0" i="0" u="sng" strike="noStrike" kern="0" cap="none" spc="0" normalizeH="0" baseline="0" noProof="0" dirty="0" smtClean="0">
              <a:ln>
                <a:noFill/>
              </a:ln>
              <a:solidFill>
                <a:prstClr val="black"/>
              </a:solidFill>
              <a:effectLst/>
              <a:uLnTx/>
              <a:uFillTx/>
              <a:latin typeface="Calibri" panose="020F0502020204030204"/>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0" i="0" u="sng" strike="noStrike" kern="0" cap="none" spc="0" normalizeH="0" baseline="0" noProof="0" dirty="0" smtClean="0">
                <a:ln>
                  <a:noFill/>
                </a:ln>
                <a:solidFill>
                  <a:prstClr val="black"/>
                </a:solidFill>
                <a:effectLst/>
                <a:uLnTx/>
                <a:uFillTx/>
                <a:latin typeface="Calibri" panose="020F0502020204030204"/>
              </a:rPr>
              <a:t>Fully</a:t>
            </a:r>
            <a:r>
              <a:rPr kumimoji="0" lang="en-US" sz="1400" b="0" i="0" u="none" strike="noStrike" kern="0" cap="none" spc="0" normalizeH="0" baseline="0" noProof="0" dirty="0" smtClean="0">
                <a:ln>
                  <a:noFill/>
                </a:ln>
                <a:solidFill>
                  <a:prstClr val="black"/>
                </a:solidFill>
                <a:effectLst/>
                <a:uLnTx/>
                <a:uFillTx/>
                <a:latin typeface="Calibri" panose="020F0502020204030204"/>
              </a:rPr>
              <a:t> containerized, leverages DoD approved containers from DCAR</a:t>
            </a:r>
          </a:p>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panose="020F0502020204030204"/>
              </a:rPr>
              <a:t>Development Team selects tools from 172 approved containers or custom containers</a:t>
            </a:r>
          </a:p>
        </p:txBody>
      </p:sp>
      <p:sp>
        <p:nvSpPr>
          <p:cNvPr id="52" name="Can 51"/>
          <p:cNvSpPr/>
          <p:nvPr/>
        </p:nvSpPr>
        <p:spPr>
          <a:xfrm>
            <a:off x="2840339" y="1950869"/>
            <a:ext cx="4469046" cy="1447610"/>
          </a:xfrm>
          <a:prstGeom prst="can">
            <a:avLst>
              <a:gd name="adj" fmla="val 50000"/>
            </a:avLst>
          </a:prstGeom>
          <a:solidFill>
            <a:srgbClr val="00C495"/>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endParaRPr lang="en-US" sz="1400" b="0" dirty="0" smtClean="0">
              <a:solidFill>
                <a:prstClr val="black"/>
              </a:solidFill>
              <a:latin typeface="Calibri" panose="020F0502020204030204"/>
            </a:endParaRPr>
          </a:p>
          <a:p>
            <a:pPr algn="ctr" eaLnBrk="0" hangingPunct="0"/>
            <a:r>
              <a:rPr lang="en-US" sz="1400" b="0" dirty="0" smtClean="0">
                <a:solidFill>
                  <a:prstClr val="black"/>
                </a:solidFill>
                <a:latin typeface="Calibri" panose="020F0502020204030204"/>
              </a:rPr>
              <a:t>Brings </a:t>
            </a:r>
            <a:r>
              <a:rPr lang="en-US" sz="1400" b="0" dirty="0">
                <a:solidFill>
                  <a:prstClr val="black"/>
                </a:solidFill>
                <a:latin typeface="Calibri" panose="020F0502020204030204"/>
              </a:rPr>
              <a:t>baked-in security and </a:t>
            </a:r>
            <a:endParaRPr lang="en-US" sz="1400" b="0" dirty="0" smtClean="0">
              <a:solidFill>
                <a:prstClr val="black"/>
              </a:solidFill>
              <a:latin typeface="Calibri" panose="020F0502020204030204"/>
            </a:endParaRPr>
          </a:p>
          <a:p>
            <a:pPr algn="ctr" eaLnBrk="0" hangingPunct="0"/>
            <a:r>
              <a:rPr lang="en-US" sz="1400" b="0" dirty="0" err="1" smtClean="0">
                <a:solidFill>
                  <a:prstClr val="black"/>
                </a:solidFill>
                <a:latin typeface="Calibri" panose="020F0502020204030204"/>
              </a:rPr>
              <a:t>Microservices</a:t>
            </a:r>
            <a:r>
              <a:rPr lang="en-US" sz="1400" b="0" dirty="0" smtClean="0">
                <a:solidFill>
                  <a:prstClr val="black"/>
                </a:solidFill>
                <a:latin typeface="Calibri" panose="020F0502020204030204"/>
              </a:rPr>
              <a:t> </a:t>
            </a:r>
            <a:r>
              <a:rPr lang="en-US" sz="1400" b="0" dirty="0">
                <a:solidFill>
                  <a:prstClr val="black"/>
                </a:solidFill>
                <a:latin typeface="Calibri" panose="020F0502020204030204"/>
              </a:rPr>
              <a:t>architecture enablement</a:t>
            </a:r>
          </a:p>
        </p:txBody>
      </p:sp>
      <p:sp>
        <p:nvSpPr>
          <p:cNvPr id="53" name="Can 52"/>
          <p:cNvSpPr/>
          <p:nvPr/>
        </p:nvSpPr>
        <p:spPr>
          <a:xfrm>
            <a:off x="3591016" y="1311688"/>
            <a:ext cx="2967693" cy="1211706"/>
          </a:xfrm>
          <a:prstGeom prst="can">
            <a:avLst>
              <a:gd name="adj" fmla="val 41291"/>
            </a:avLst>
          </a:prstGeom>
          <a:solidFill>
            <a:schemeClr val="accent3">
              <a:lumMod val="6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panose="020F0502020204030204"/>
              </a:rPr>
              <a:t>Development Teams can build software/</a:t>
            </a:r>
            <a:r>
              <a:rPr kumimoji="0" lang="en-US" sz="1400" b="0" i="0" u="none" strike="noStrike" kern="0" cap="none" spc="0" normalizeH="0" baseline="0" noProof="0" dirty="0" err="1" smtClean="0">
                <a:ln>
                  <a:noFill/>
                </a:ln>
                <a:solidFill>
                  <a:prstClr val="black"/>
                </a:solidFill>
                <a:effectLst/>
                <a:uLnTx/>
                <a:uFillTx/>
                <a:latin typeface="Calibri" panose="020F0502020204030204"/>
              </a:rPr>
              <a:t>microservices</a:t>
            </a:r>
            <a:r>
              <a:rPr kumimoji="0" lang="en-US" sz="1400" b="0" i="0" u="none" strike="noStrike" kern="0" cap="none" spc="0" normalizeH="0" baseline="0" noProof="0" dirty="0" smtClean="0">
                <a:ln>
                  <a:noFill/>
                </a:ln>
                <a:solidFill>
                  <a:prstClr val="black"/>
                </a:solidFill>
                <a:effectLst/>
                <a:uLnTx/>
                <a:uFillTx/>
                <a:latin typeface="Calibri" panose="020F0502020204030204"/>
              </a:rPr>
              <a:t> leveraging hardened containers</a:t>
            </a:r>
          </a:p>
        </p:txBody>
      </p:sp>
      <p:cxnSp>
        <p:nvCxnSpPr>
          <p:cNvPr id="54" name="Straight Connector 53"/>
          <p:cNvCxnSpPr/>
          <p:nvPr/>
        </p:nvCxnSpPr>
        <p:spPr>
          <a:xfrm>
            <a:off x="8381599" y="4989090"/>
            <a:ext cx="2584851" cy="0"/>
          </a:xfrm>
          <a:prstGeom prst="line">
            <a:avLst/>
          </a:prstGeom>
          <a:noFill/>
          <a:ln w="28575" cap="flat" cmpd="sng" algn="ctr">
            <a:solidFill>
              <a:sysClr val="windowText" lastClr="000000"/>
            </a:solidFill>
            <a:prstDash val="solid"/>
            <a:miter lim="800000"/>
          </a:ln>
          <a:effectLst/>
        </p:spPr>
      </p:cxnSp>
      <p:cxnSp>
        <p:nvCxnSpPr>
          <p:cNvPr id="55" name="Straight Connector 54"/>
          <p:cNvCxnSpPr/>
          <p:nvPr/>
        </p:nvCxnSpPr>
        <p:spPr>
          <a:xfrm>
            <a:off x="8934050" y="5965554"/>
            <a:ext cx="2005585" cy="0"/>
          </a:xfrm>
          <a:prstGeom prst="line">
            <a:avLst/>
          </a:prstGeom>
          <a:noFill/>
          <a:ln w="28575" cap="flat" cmpd="sng" algn="ctr">
            <a:solidFill>
              <a:sysClr val="windowText" lastClr="000000"/>
            </a:solidFill>
            <a:prstDash val="solid"/>
            <a:miter lim="800000"/>
          </a:ln>
          <a:effectLst/>
        </p:spPr>
      </p:cxnSp>
      <p:sp>
        <p:nvSpPr>
          <p:cNvPr id="56" name="Rectangle 55"/>
          <p:cNvSpPr/>
          <p:nvPr/>
        </p:nvSpPr>
        <p:spPr>
          <a:xfrm>
            <a:off x="9236611" y="5130632"/>
            <a:ext cx="1553438" cy="646331"/>
          </a:xfrm>
          <a:prstGeom prst="rect">
            <a:avLst/>
          </a:prstGeom>
        </p:spPr>
        <p:txBody>
          <a:bodyPr wrap="none">
            <a:spAutoFit/>
          </a:bodyPr>
          <a:lstStyle/>
          <a:p>
            <a:pPr algn="ctr" eaLnBrk="0" fontAlgn="auto" hangingPunct="0">
              <a:spcBef>
                <a:spcPts val="0"/>
              </a:spcBef>
              <a:spcAft>
                <a:spcPts val="0"/>
              </a:spcAft>
            </a:pPr>
            <a:r>
              <a:rPr lang="en-US" sz="1800" dirty="0">
                <a:solidFill>
                  <a:prstClr val="black"/>
                </a:solidFill>
                <a:latin typeface="Calibri" panose="020F0502020204030204"/>
              </a:rPr>
              <a:t>Infrastructure </a:t>
            </a:r>
            <a:endParaRPr lang="en-US" sz="1800" dirty="0" smtClean="0">
              <a:solidFill>
                <a:prstClr val="black"/>
              </a:solidFill>
              <a:latin typeface="Calibri" panose="020F0502020204030204"/>
            </a:endParaRPr>
          </a:p>
          <a:p>
            <a:pPr algn="ctr" eaLnBrk="0" fontAlgn="auto" hangingPunct="0">
              <a:spcBef>
                <a:spcPts val="0"/>
              </a:spcBef>
              <a:spcAft>
                <a:spcPts val="0"/>
              </a:spcAft>
            </a:pPr>
            <a:r>
              <a:rPr lang="en-US" sz="1800" dirty="0" smtClean="0">
                <a:solidFill>
                  <a:prstClr val="black"/>
                </a:solidFill>
                <a:latin typeface="Calibri" panose="020F0502020204030204"/>
              </a:rPr>
              <a:t>Layer </a:t>
            </a:r>
            <a:endParaRPr lang="en-US" sz="1800" dirty="0">
              <a:solidFill>
                <a:prstClr val="black"/>
              </a:solidFill>
              <a:latin typeface="Calibri" panose="020F0502020204030204"/>
            </a:endParaRPr>
          </a:p>
        </p:txBody>
      </p:sp>
      <p:cxnSp>
        <p:nvCxnSpPr>
          <p:cNvPr id="57" name="Straight Connector 56"/>
          <p:cNvCxnSpPr/>
          <p:nvPr/>
        </p:nvCxnSpPr>
        <p:spPr>
          <a:xfrm>
            <a:off x="7878956" y="4098497"/>
            <a:ext cx="3087494" cy="0"/>
          </a:xfrm>
          <a:prstGeom prst="line">
            <a:avLst/>
          </a:prstGeom>
          <a:noFill/>
          <a:ln w="28575" cap="flat" cmpd="sng" algn="ctr">
            <a:solidFill>
              <a:sysClr val="windowText" lastClr="000000"/>
            </a:solidFill>
            <a:prstDash val="solid"/>
            <a:miter lim="800000"/>
          </a:ln>
          <a:effectLst/>
        </p:spPr>
      </p:cxnSp>
      <p:sp>
        <p:nvSpPr>
          <p:cNvPr id="58" name="Rectangle 57"/>
          <p:cNvSpPr/>
          <p:nvPr/>
        </p:nvSpPr>
        <p:spPr>
          <a:xfrm>
            <a:off x="9217974" y="4211892"/>
            <a:ext cx="1071960" cy="646331"/>
          </a:xfrm>
          <a:prstGeom prst="rect">
            <a:avLst/>
          </a:prstGeom>
        </p:spPr>
        <p:txBody>
          <a:bodyPr wrap="none">
            <a:spAutoFit/>
          </a:bodyPr>
          <a:lstStyle/>
          <a:p>
            <a:pPr algn="ctr" eaLnBrk="0" fontAlgn="auto" hangingPunct="0">
              <a:spcBef>
                <a:spcPts val="0"/>
              </a:spcBef>
              <a:spcAft>
                <a:spcPts val="0"/>
              </a:spcAft>
            </a:pPr>
            <a:r>
              <a:rPr lang="en-US" sz="1800" dirty="0" smtClean="0">
                <a:solidFill>
                  <a:prstClr val="black"/>
                </a:solidFill>
                <a:latin typeface="Calibri" panose="020F0502020204030204"/>
              </a:rPr>
              <a:t>Platform </a:t>
            </a:r>
          </a:p>
          <a:p>
            <a:pPr algn="ctr" eaLnBrk="0" fontAlgn="auto" hangingPunct="0">
              <a:spcBef>
                <a:spcPts val="0"/>
              </a:spcBef>
              <a:spcAft>
                <a:spcPts val="0"/>
              </a:spcAft>
            </a:pPr>
            <a:r>
              <a:rPr lang="en-US" sz="1800" dirty="0" smtClean="0">
                <a:solidFill>
                  <a:prstClr val="black"/>
                </a:solidFill>
                <a:latin typeface="Calibri" panose="020F0502020204030204"/>
              </a:rPr>
              <a:t>Layer </a:t>
            </a:r>
            <a:endParaRPr lang="en-US" sz="1800" dirty="0">
              <a:solidFill>
                <a:prstClr val="black"/>
              </a:solidFill>
              <a:latin typeface="Calibri" panose="020F0502020204030204"/>
            </a:endParaRPr>
          </a:p>
        </p:txBody>
      </p:sp>
      <p:pic>
        <p:nvPicPr>
          <p:cNvPr id="59" name="Picture 58">
            <a:extLst>
              <a:ext uri="{FF2B5EF4-FFF2-40B4-BE49-F238E27FC236}">
                <a16:creationId xmlns:a16="http://schemas.microsoft.com/office/drawing/2014/main" id="{D4547FB4-55E5-2541-9A0F-5729302C9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5959" y="4379009"/>
            <a:ext cx="881772" cy="669874"/>
          </a:xfrm>
          <a:prstGeom prst="rect">
            <a:avLst/>
          </a:prstGeom>
        </p:spPr>
      </p:pic>
      <p:pic>
        <p:nvPicPr>
          <p:cNvPr id="60" name="Picture 59">
            <a:extLst>
              <a:ext uri="{FF2B5EF4-FFF2-40B4-BE49-F238E27FC236}">
                <a16:creationId xmlns:a16="http://schemas.microsoft.com/office/drawing/2014/main" id="{D4547FB4-55E5-2541-9A0F-5729302C9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29495" y="3192933"/>
            <a:ext cx="881772" cy="669874"/>
          </a:xfrm>
          <a:prstGeom prst="rect">
            <a:avLst/>
          </a:prstGeom>
        </p:spPr>
      </p:pic>
      <p:pic>
        <p:nvPicPr>
          <p:cNvPr id="61" name="Picture 60">
            <a:extLst>
              <a:ext uri="{FF2B5EF4-FFF2-40B4-BE49-F238E27FC236}">
                <a16:creationId xmlns:a16="http://schemas.microsoft.com/office/drawing/2014/main" id="{D4547FB4-55E5-2541-9A0F-5729302C9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81359" y="2474995"/>
            <a:ext cx="881772" cy="669874"/>
          </a:xfrm>
          <a:prstGeom prst="rect">
            <a:avLst/>
          </a:prstGeom>
        </p:spPr>
      </p:pic>
      <p:cxnSp>
        <p:nvCxnSpPr>
          <p:cNvPr id="62" name="Straight Connector 61"/>
          <p:cNvCxnSpPr/>
          <p:nvPr/>
        </p:nvCxnSpPr>
        <p:spPr>
          <a:xfrm>
            <a:off x="7276724" y="3079762"/>
            <a:ext cx="3689726" cy="0"/>
          </a:xfrm>
          <a:prstGeom prst="line">
            <a:avLst/>
          </a:prstGeom>
          <a:noFill/>
          <a:ln w="28575" cap="flat" cmpd="sng" algn="ctr">
            <a:solidFill>
              <a:sysClr val="windowText" lastClr="000000"/>
            </a:solidFill>
            <a:prstDash val="solid"/>
            <a:miter lim="800000"/>
          </a:ln>
          <a:effectLst/>
        </p:spPr>
      </p:cxnSp>
      <p:sp>
        <p:nvSpPr>
          <p:cNvPr id="63" name="Rectangle 62"/>
          <p:cNvSpPr/>
          <p:nvPr/>
        </p:nvSpPr>
        <p:spPr>
          <a:xfrm>
            <a:off x="7794183" y="3182440"/>
            <a:ext cx="3050768" cy="923330"/>
          </a:xfrm>
          <a:prstGeom prst="rect">
            <a:avLst/>
          </a:prstGeom>
        </p:spPr>
        <p:txBody>
          <a:bodyPr wrap="square">
            <a:spAutoFit/>
          </a:bodyPr>
          <a:lstStyle/>
          <a:p>
            <a:pPr algn="ctr" eaLnBrk="0" fontAlgn="auto" hangingPunct="0">
              <a:spcBef>
                <a:spcPts val="0"/>
              </a:spcBef>
              <a:spcAft>
                <a:spcPts val="0"/>
              </a:spcAft>
            </a:pPr>
            <a:r>
              <a:rPr lang="en-US" sz="1800" dirty="0">
                <a:solidFill>
                  <a:prstClr val="black"/>
                </a:solidFill>
                <a:latin typeface="Calibri" panose="020F0502020204030204"/>
              </a:rPr>
              <a:t>Continuous Integration / Continuous Delivery </a:t>
            </a:r>
            <a:endParaRPr lang="en-US" sz="1800" dirty="0" smtClean="0">
              <a:solidFill>
                <a:prstClr val="black"/>
              </a:solidFill>
              <a:latin typeface="Calibri" panose="020F0502020204030204"/>
            </a:endParaRPr>
          </a:p>
          <a:p>
            <a:pPr algn="ctr" eaLnBrk="0" fontAlgn="auto" hangingPunct="0">
              <a:spcBef>
                <a:spcPts val="0"/>
              </a:spcBef>
              <a:spcAft>
                <a:spcPts val="0"/>
              </a:spcAft>
            </a:pPr>
            <a:r>
              <a:rPr lang="en-US" sz="1800" dirty="0" smtClean="0">
                <a:solidFill>
                  <a:prstClr val="black"/>
                </a:solidFill>
                <a:latin typeface="Calibri" panose="020F0502020204030204"/>
              </a:rPr>
              <a:t>(</a:t>
            </a:r>
            <a:r>
              <a:rPr lang="en-US" sz="1800" dirty="0">
                <a:solidFill>
                  <a:prstClr val="black"/>
                </a:solidFill>
                <a:latin typeface="Calibri" panose="020F0502020204030204"/>
              </a:rPr>
              <a:t>CI/CD) </a:t>
            </a:r>
            <a:r>
              <a:rPr lang="en-US" sz="1800" dirty="0" smtClean="0">
                <a:solidFill>
                  <a:prstClr val="black"/>
                </a:solidFill>
                <a:latin typeface="Calibri" panose="020F0502020204030204"/>
              </a:rPr>
              <a:t>Layer</a:t>
            </a:r>
            <a:endParaRPr lang="en-US" sz="1800" dirty="0">
              <a:solidFill>
                <a:prstClr val="black"/>
              </a:solidFill>
              <a:latin typeface="Calibri" panose="020F0502020204030204"/>
            </a:endParaRPr>
          </a:p>
        </p:txBody>
      </p:sp>
      <p:sp>
        <p:nvSpPr>
          <p:cNvPr id="64" name="Rectangle 63"/>
          <p:cNvSpPr/>
          <p:nvPr/>
        </p:nvSpPr>
        <p:spPr>
          <a:xfrm>
            <a:off x="2834251" y="3581769"/>
            <a:ext cx="5356888" cy="307777"/>
          </a:xfrm>
          <a:prstGeom prst="rect">
            <a:avLst/>
          </a:prstGeom>
        </p:spPr>
        <p:txBody>
          <a:bodyPr wrap="square">
            <a:spAutoFit/>
          </a:bodyPr>
          <a:lstStyle/>
          <a:p>
            <a:pPr algn="ctr" eaLnBrk="0" hangingPunct="0"/>
            <a:endParaRPr lang="en-US" sz="1400" b="0" dirty="0">
              <a:solidFill>
                <a:prstClr val="white"/>
              </a:solidFill>
              <a:latin typeface="Calibri" panose="020F0502020204030204"/>
            </a:endParaRPr>
          </a:p>
        </p:txBody>
      </p:sp>
      <p:cxnSp>
        <p:nvCxnSpPr>
          <p:cNvPr id="65" name="Straight Connector 64"/>
          <p:cNvCxnSpPr/>
          <p:nvPr/>
        </p:nvCxnSpPr>
        <p:spPr>
          <a:xfrm flipV="1">
            <a:off x="6525579" y="2236991"/>
            <a:ext cx="4389120" cy="0"/>
          </a:xfrm>
          <a:prstGeom prst="line">
            <a:avLst/>
          </a:prstGeom>
          <a:noFill/>
          <a:ln w="28575" cap="flat" cmpd="sng" algn="ctr">
            <a:solidFill>
              <a:sysClr val="windowText" lastClr="000000"/>
            </a:solidFill>
            <a:prstDash val="solid"/>
            <a:miter lim="800000"/>
          </a:ln>
          <a:effectLst/>
        </p:spPr>
      </p:cxnSp>
      <p:sp>
        <p:nvSpPr>
          <p:cNvPr id="66" name="Rectangle 65"/>
          <p:cNvSpPr/>
          <p:nvPr/>
        </p:nvSpPr>
        <p:spPr>
          <a:xfrm>
            <a:off x="7994002" y="2343368"/>
            <a:ext cx="1569138" cy="646331"/>
          </a:xfrm>
          <a:prstGeom prst="rect">
            <a:avLst/>
          </a:prstGeom>
        </p:spPr>
        <p:txBody>
          <a:bodyPr wrap="square">
            <a:spAutoFit/>
          </a:bodyPr>
          <a:lstStyle/>
          <a:p>
            <a:pPr algn="ctr" eaLnBrk="0" fontAlgn="auto" hangingPunct="0">
              <a:spcBef>
                <a:spcPts val="0"/>
              </a:spcBef>
              <a:spcAft>
                <a:spcPts val="0"/>
              </a:spcAft>
            </a:pPr>
            <a:r>
              <a:rPr lang="en-US" sz="1800" dirty="0" smtClean="0">
                <a:solidFill>
                  <a:prstClr val="black"/>
                </a:solidFill>
                <a:latin typeface="Calibri" panose="020F0502020204030204"/>
              </a:rPr>
              <a:t>Service Mesh </a:t>
            </a:r>
          </a:p>
          <a:p>
            <a:pPr algn="ctr" eaLnBrk="0" fontAlgn="auto" hangingPunct="0">
              <a:spcBef>
                <a:spcPts val="0"/>
              </a:spcBef>
              <a:spcAft>
                <a:spcPts val="0"/>
              </a:spcAft>
            </a:pPr>
            <a:r>
              <a:rPr lang="en-US" sz="1800" dirty="0" smtClean="0">
                <a:solidFill>
                  <a:prstClr val="black"/>
                </a:solidFill>
                <a:latin typeface="Calibri" panose="020F0502020204030204"/>
              </a:rPr>
              <a:t>Layer</a:t>
            </a:r>
            <a:endParaRPr lang="en-US" sz="1800" dirty="0">
              <a:solidFill>
                <a:prstClr val="black"/>
              </a:solidFill>
              <a:latin typeface="Calibri" panose="020F0502020204030204"/>
            </a:endParaRPr>
          </a:p>
        </p:txBody>
      </p:sp>
      <p:cxnSp>
        <p:nvCxnSpPr>
          <p:cNvPr id="67" name="Straight Connector 66"/>
          <p:cNvCxnSpPr/>
          <p:nvPr/>
        </p:nvCxnSpPr>
        <p:spPr>
          <a:xfrm flipV="1">
            <a:off x="6548514" y="1553727"/>
            <a:ext cx="4417936" cy="4865"/>
          </a:xfrm>
          <a:prstGeom prst="line">
            <a:avLst/>
          </a:prstGeom>
          <a:noFill/>
          <a:ln w="28575" cap="flat" cmpd="sng" algn="ctr">
            <a:solidFill>
              <a:sysClr val="windowText" lastClr="000000"/>
            </a:solidFill>
            <a:prstDash val="solid"/>
            <a:miter lim="800000"/>
          </a:ln>
          <a:effectLst/>
        </p:spPr>
      </p:cxnSp>
      <p:sp>
        <p:nvSpPr>
          <p:cNvPr id="68" name="Rectangle 67"/>
          <p:cNvSpPr/>
          <p:nvPr/>
        </p:nvSpPr>
        <p:spPr>
          <a:xfrm>
            <a:off x="7347388" y="1592561"/>
            <a:ext cx="1569138" cy="646331"/>
          </a:xfrm>
          <a:prstGeom prst="rect">
            <a:avLst/>
          </a:prstGeom>
        </p:spPr>
        <p:txBody>
          <a:bodyPr wrap="square">
            <a:spAutoFit/>
          </a:bodyPr>
          <a:lstStyle/>
          <a:p>
            <a:pPr algn="ctr" eaLnBrk="0" fontAlgn="auto" hangingPunct="0">
              <a:spcBef>
                <a:spcPts val="0"/>
              </a:spcBef>
              <a:spcAft>
                <a:spcPts val="0"/>
              </a:spcAft>
            </a:pPr>
            <a:r>
              <a:rPr lang="en-US" sz="1800" dirty="0" smtClean="0">
                <a:solidFill>
                  <a:prstClr val="black"/>
                </a:solidFill>
                <a:latin typeface="Calibri" panose="020F0502020204030204"/>
              </a:rPr>
              <a:t>Application</a:t>
            </a:r>
          </a:p>
          <a:p>
            <a:pPr algn="ctr" eaLnBrk="0" fontAlgn="auto" hangingPunct="0">
              <a:spcBef>
                <a:spcPts val="0"/>
              </a:spcBef>
              <a:spcAft>
                <a:spcPts val="0"/>
              </a:spcAft>
            </a:pPr>
            <a:r>
              <a:rPr lang="en-US" sz="1800" dirty="0" smtClean="0">
                <a:solidFill>
                  <a:prstClr val="black"/>
                </a:solidFill>
                <a:latin typeface="Calibri" panose="020F0502020204030204"/>
              </a:rPr>
              <a:t>Layer</a:t>
            </a:r>
            <a:endParaRPr lang="en-US" sz="1800" dirty="0">
              <a:solidFill>
                <a:prstClr val="black"/>
              </a:solidFill>
              <a:latin typeface="Calibri" panose="020F0502020204030204"/>
            </a:endParaRPr>
          </a:p>
        </p:txBody>
      </p:sp>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6972" y="5491425"/>
            <a:ext cx="871727" cy="392277"/>
          </a:xfrm>
          <a:prstGeom prst="rect">
            <a:avLst/>
          </a:prstGeom>
        </p:spPr>
      </p:pic>
      <p:cxnSp>
        <p:nvCxnSpPr>
          <p:cNvPr id="70" name="Straight Connector 69"/>
          <p:cNvCxnSpPr/>
          <p:nvPr/>
        </p:nvCxnSpPr>
        <p:spPr>
          <a:xfrm flipH="1">
            <a:off x="10939636" y="1553727"/>
            <a:ext cx="26814" cy="4417302"/>
          </a:xfrm>
          <a:prstGeom prst="line">
            <a:avLst/>
          </a:prstGeom>
          <a:noFill/>
          <a:ln w="57150" cap="flat" cmpd="sng" algn="ctr">
            <a:solidFill>
              <a:sysClr val="windowText" lastClr="000000"/>
            </a:solidFill>
            <a:prstDash val="solid"/>
            <a:miter lim="800000"/>
          </a:ln>
          <a:effectLst/>
        </p:spPr>
      </p:cxnSp>
    </p:spTree>
    <p:extLst>
      <p:ext uri="{BB962C8B-B14F-4D97-AF65-F5344CB8AC3E}">
        <p14:creationId xmlns:p14="http://schemas.microsoft.com/office/powerpoint/2010/main" val="41287496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about </a:t>
            </a:r>
            <a:r>
              <a:rPr lang="en-US" dirty="0" smtClean="0"/>
              <a:t/>
            </a:r>
            <a:br>
              <a:rPr lang="en-US" dirty="0" smtClean="0"/>
            </a:br>
            <a:r>
              <a:rPr lang="en-US" dirty="0" smtClean="0"/>
              <a:t>Sidecar Container Security Stack?</a:t>
            </a:r>
            <a:endParaRPr lang="en-US" dirty="0"/>
          </a:p>
        </p:txBody>
      </p:sp>
      <p:sp>
        <p:nvSpPr>
          <p:cNvPr id="3" name="Content Placeholder 2"/>
          <p:cNvSpPr>
            <a:spLocks noGrp="1"/>
          </p:cNvSpPr>
          <p:nvPr>
            <p:ph idx="1"/>
          </p:nvPr>
        </p:nvSpPr>
        <p:spPr>
          <a:xfrm>
            <a:off x="584199" y="1330586"/>
            <a:ext cx="11006667" cy="4743450"/>
          </a:xfrm>
        </p:spPr>
        <p:txBody>
          <a:bodyPr/>
          <a:lstStyle/>
          <a:p>
            <a:endParaRPr lang="en-US" sz="2400" b="0" dirty="0" smtClean="0"/>
          </a:p>
          <a:p>
            <a:r>
              <a:rPr lang="en-US" sz="2400" b="0" dirty="0" smtClean="0"/>
              <a:t>Baked-in </a:t>
            </a:r>
            <a:r>
              <a:rPr lang="en-US" sz="2400" b="0" dirty="0"/>
              <a:t>Zero Trust security down to the Container/Function level with </a:t>
            </a:r>
            <a:r>
              <a:rPr lang="en-US" sz="2400" b="0" dirty="0" err="1"/>
              <a:t>Istio</a:t>
            </a:r>
            <a:r>
              <a:rPr lang="en-US" sz="2400" b="0" dirty="0"/>
              <a:t> (Envoy) and </a:t>
            </a:r>
            <a:r>
              <a:rPr lang="en-US" sz="2400" b="0" dirty="0" smtClean="0"/>
              <a:t>Knative,</a:t>
            </a:r>
            <a:endParaRPr lang="en-US" sz="2400" b="0" dirty="0"/>
          </a:p>
          <a:p>
            <a:r>
              <a:rPr lang="en-US" sz="2400" b="0" dirty="0" smtClean="0"/>
              <a:t>Automated centralized </a:t>
            </a:r>
            <a:r>
              <a:rPr lang="en-US" sz="2400" b="0" dirty="0"/>
              <a:t>logging and telemetry with </a:t>
            </a:r>
            <a:r>
              <a:rPr lang="en-US" sz="2400" b="0" dirty="0" err="1"/>
              <a:t>Elasticsearch</a:t>
            </a:r>
            <a:r>
              <a:rPr lang="en-US" sz="2400" b="0" dirty="0"/>
              <a:t>, </a:t>
            </a:r>
            <a:r>
              <a:rPr lang="en-US" sz="2400" b="0" dirty="0" err="1"/>
              <a:t>Fluentd</a:t>
            </a:r>
            <a:r>
              <a:rPr lang="en-US" sz="2400" b="0" dirty="0"/>
              <a:t>, </a:t>
            </a:r>
            <a:r>
              <a:rPr lang="en-US" sz="2400" b="0" dirty="0" err="1"/>
              <a:t>Kibana</a:t>
            </a:r>
            <a:r>
              <a:rPr lang="en-US" sz="2400" b="0" dirty="0"/>
              <a:t> (EFK</a:t>
            </a:r>
            <a:r>
              <a:rPr lang="en-US" sz="2400" b="0" dirty="0" smtClean="0"/>
              <a:t>),</a:t>
            </a:r>
            <a:endParaRPr lang="en-US" sz="2400" b="0" dirty="0"/>
          </a:p>
          <a:p>
            <a:r>
              <a:rPr lang="en-US" sz="2400" b="0" dirty="0"/>
              <a:t>Container security: Continuous Scanning, Alerting, CVE scanning, Behavior detection both in development and production (Build, Registry, Runtime) with </a:t>
            </a:r>
            <a:r>
              <a:rPr lang="en-US" sz="2400" b="0" dirty="0" err="1" smtClean="0"/>
              <a:t>Twistlock</a:t>
            </a:r>
            <a:r>
              <a:rPr lang="en-US" sz="2400" b="0" dirty="0" smtClean="0"/>
              <a:t> (looking into </a:t>
            </a:r>
            <a:r>
              <a:rPr lang="en-US" sz="2400" b="0" dirty="0" err="1" smtClean="0"/>
              <a:t>StackRox</a:t>
            </a:r>
            <a:r>
              <a:rPr lang="en-US" sz="2400" b="0" dirty="0" smtClean="0"/>
              <a:t> and </a:t>
            </a:r>
            <a:r>
              <a:rPr lang="en-US" sz="2400" b="0" dirty="0" err="1" smtClean="0"/>
              <a:t>Sysdig</a:t>
            </a:r>
            <a:r>
              <a:rPr lang="en-US" sz="2400" b="0" dirty="0" smtClean="0"/>
              <a:t>),</a:t>
            </a:r>
            <a:endParaRPr lang="en-US" sz="2400" b="0" dirty="0"/>
          </a:p>
          <a:p>
            <a:r>
              <a:rPr lang="en-US" sz="2400" b="0" dirty="0"/>
              <a:t>Container security and insider threat (custom policies detecting unapproved changes to </a:t>
            </a:r>
            <a:r>
              <a:rPr lang="en-US" sz="2400" b="0" dirty="0" err="1"/>
              <a:t>Dockerfiles</a:t>
            </a:r>
            <a:r>
              <a:rPr lang="en-US" sz="2400" b="0" dirty="0"/>
              <a:t>) with </a:t>
            </a:r>
            <a:r>
              <a:rPr lang="en-US" sz="2400" b="0" dirty="0" err="1" smtClean="0"/>
              <a:t>Anchore</a:t>
            </a:r>
            <a:r>
              <a:rPr lang="en-US" sz="2400" b="0" dirty="0"/>
              <a:t>;</a:t>
            </a:r>
          </a:p>
          <a:p>
            <a:r>
              <a:rPr lang="en-US" sz="2400" b="0" dirty="0"/>
              <a:t>Automated STIG compliance with </a:t>
            </a:r>
            <a:r>
              <a:rPr lang="en-US" sz="2400" b="0" dirty="0" err="1" smtClean="0"/>
              <a:t>OpenSCAP</a:t>
            </a:r>
            <a:r>
              <a:rPr lang="en-US" sz="2400" b="0" dirty="0" smtClean="0"/>
              <a:t>.</a:t>
            </a:r>
            <a:endParaRPr lang="en-US" sz="2400"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15147111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DSAWG DevSecOps </a:t>
            </a:r>
            <a:r>
              <a:rPr lang="fr-FR" dirty="0" err="1" smtClean="0"/>
              <a:t>Subgroup</a:t>
            </a:r>
            <a:endParaRPr lang="en-US" dirty="0"/>
          </a:p>
        </p:txBody>
      </p:sp>
      <p:sp>
        <p:nvSpPr>
          <p:cNvPr id="3" name="Content Placeholder 2"/>
          <p:cNvSpPr>
            <a:spLocks noGrp="1"/>
          </p:cNvSpPr>
          <p:nvPr>
            <p:ph idx="1"/>
          </p:nvPr>
        </p:nvSpPr>
        <p:spPr>
          <a:xfrm>
            <a:off x="584199" y="1418508"/>
            <a:ext cx="11006667" cy="4743450"/>
          </a:xfrm>
        </p:spPr>
        <p:txBody>
          <a:bodyPr/>
          <a:lstStyle/>
          <a:p>
            <a:r>
              <a:rPr lang="en-US" sz="1400" b="0" dirty="0" smtClean="0"/>
              <a:t>Voting members:</a:t>
            </a:r>
          </a:p>
          <a:p>
            <a:pPr lvl="1"/>
            <a:r>
              <a:rPr lang="en-US" sz="1400" b="0" dirty="0" smtClean="0"/>
              <a:t>SAF/CSO (chair), DoD CIO/DISA and A&amp;S</a:t>
            </a:r>
          </a:p>
          <a:p>
            <a:r>
              <a:rPr lang="en-US" sz="1400" b="0" dirty="0" smtClean="0"/>
              <a:t>Sub groups:</a:t>
            </a:r>
          </a:p>
          <a:p>
            <a:pPr lvl="1"/>
            <a:r>
              <a:rPr lang="en-US" sz="1400" b="0" dirty="0" smtClean="0"/>
              <a:t>Team 1: DoD Enterprise DevSecOps Ref Design (and following updates)</a:t>
            </a:r>
          </a:p>
          <a:p>
            <a:pPr lvl="1"/>
            <a:r>
              <a:rPr lang="en-US" sz="1400" b="0" dirty="0"/>
              <a:t>Team </a:t>
            </a:r>
            <a:r>
              <a:rPr lang="en-US" sz="1400" b="0" dirty="0" smtClean="0"/>
              <a:t>2: </a:t>
            </a:r>
            <a:r>
              <a:rPr lang="en-US" sz="1400" b="0" dirty="0"/>
              <a:t>Kubernetes </a:t>
            </a:r>
            <a:r>
              <a:rPr lang="en-US" sz="1400" b="0" dirty="0" smtClean="0"/>
              <a:t>SRG</a:t>
            </a:r>
          </a:p>
          <a:p>
            <a:pPr lvl="1"/>
            <a:r>
              <a:rPr lang="en-US" sz="1400" b="0" dirty="0"/>
              <a:t>Team </a:t>
            </a:r>
            <a:r>
              <a:rPr lang="en-US" sz="1400" b="0" dirty="0" smtClean="0"/>
              <a:t>3: </a:t>
            </a:r>
            <a:r>
              <a:rPr lang="en-US" sz="1400" b="0" dirty="0"/>
              <a:t>Containers </a:t>
            </a:r>
            <a:r>
              <a:rPr lang="en-US" sz="1400" b="0" dirty="0" smtClean="0"/>
              <a:t>SRG</a:t>
            </a:r>
          </a:p>
          <a:p>
            <a:pPr lvl="1"/>
            <a:r>
              <a:rPr lang="en-US" sz="1400" b="0" dirty="0"/>
              <a:t>Team </a:t>
            </a:r>
            <a:r>
              <a:rPr lang="en-US" sz="1400" b="0" dirty="0" smtClean="0"/>
              <a:t>4: Cloud Native Access Point</a:t>
            </a:r>
          </a:p>
          <a:p>
            <a:pPr lvl="1"/>
            <a:r>
              <a:rPr lang="en-US" sz="1400" b="0" dirty="0"/>
              <a:t>Team </a:t>
            </a:r>
            <a:r>
              <a:rPr lang="en-US" sz="1400" b="0" dirty="0" smtClean="0"/>
              <a:t>5: </a:t>
            </a:r>
            <a:r>
              <a:rPr lang="en-US" sz="1400" b="0" dirty="0"/>
              <a:t>Work </a:t>
            </a:r>
            <a:r>
              <a:rPr lang="en-US" sz="1400" b="0" dirty="0" smtClean="0"/>
              <a:t>with NIST (Ron Ross) on DevSecOps new publication based on Ref Design.</a:t>
            </a:r>
          </a:p>
          <a:p>
            <a:pPr lvl="1"/>
            <a:r>
              <a:rPr lang="en-US" sz="1400" b="0" dirty="0"/>
              <a:t>Team </a:t>
            </a:r>
            <a:r>
              <a:rPr lang="en-US" sz="1400" b="0" dirty="0" smtClean="0"/>
              <a:t>6: </a:t>
            </a:r>
            <a:r>
              <a:rPr lang="en-US" sz="1400" b="0" dirty="0"/>
              <a:t>Continuous </a:t>
            </a:r>
            <a:r>
              <a:rPr lang="en-US" sz="1400" b="0" dirty="0" smtClean="0"/>
              <a:t>ATO Guidance, defining the: </a:t>
            </a:r>
          </a:p>
          <a:p>
            <a:pPr lvl="2"/>
            <a:r>
              <a:rPr lang="en-US" sz="1400" b="0" dirty="0"/>
              <a:t>A</a:t>
            </a:r>
            <a:r>
              <a:rPr lang="en-US" sz="1400" b="0" dirty="0" smtClean="0"/>
              <a:t>ccreditation requirements to accredit DevSecOps pipeline process and the various </a:t>
            </a:r>
            <a:r>
              <a:rPr lang="en-US" sz="1400" u="sng" dirty="0" smtClean="0"/>
              <a:t>layers</a:t>
            </a:r>
          </a:p>
          <a:p>
            <a:pPr lvl="2"/>
            <a:r>
              <a:rPr lang="en-US" sz="1400" b="0" dirty="0" smtClean="0"/>
              <a:t>Accreditation requirements to accredit teams to use the accredited pipelines</a:t>
            </a:r>
          </a:p>
          <a:p>
            <a:pPr lvl="2"/>
            <a:r>
              <a:rPr lang="en-US" sz="1400" b="0" dirty="0" smtClean="0"/>
              <a:t>The expected deliverables / artifacts of pipelines/platforms + automation </a:t>
            </a:r>
            <a:r>
              <a:rPr lang="en-US" sz="1400" b="0" dirty="0" err="1" smtClean="0"/>
              <a:t>eMass</a:t>
            </a:r>
            <a:r>
              <a:rPr lang="en-US" sz="1400" b="0" dirty="0" smtClean="0"/>
              <a:t> etc.</a:t>
            </a:r>
          </a:p>
          <a:p>
            <a:pPr lvl="1"/>
            <a:r>
              <a:rPr lang="en-US" sz="1400" b="0" dirty="0" smtClean="0"/>
              <a:t>Team 7: Write the required training for SCAs and ISSMs and AOs to understand how to adopt to new </a:t>
            </a:r>
            <a:r>
              <a:rPr lang="en-US" sz="1400" b="0" dirty="0" err="1" smtClean="0"/>
              <a:t>cATO</a:t>
            </a:r>
            <a:r>
              <a:rPr lang="en-US" sz="1400" b="0" dirty="0" smtClean="0"/>
              <a:t> guidance</a:t>
            </a:r>
            <a:endParaRPr lang="en-US" sz="1400" b="0" dirty="0"/>
          </a:p>
          <a:p>
            <a:pPr lvl="1"/>
            <a:r>
              <a:rPr lang="en-US" sz="1400" b="0" dirty="0"/>
              <a:t>Team 8: DevSecOps Real-Time/Embedded </a:t>
            </a:r>
            <a:r>
              <a:rPr lang="en-US" sz="1400" b="0" dirty="0" smtClean="0"/>
              <a:t>systems</a:t>
            </a:r>
          </a:p>
          <a:p>
            <a:pPr lvl="1"/>
            <a:r>
              <a:rPr lang="en-US" sz="1400" b="0" dirty="0" smtClean="0"/>
              <a:t>Team 9: DevSecOps Playbook / Best Practices</a:t>
            </a:r>
          </a:p>
          <a:p>
            <a:pPr lvl="1"/>
            <a:r>
              <a:rPr lang="en-US" sz="1400" b="0" dirty="0" smtClean="0"/>
              <a:t>Team 10: High Performance Computing (HPC)</a:t>
            </a:r>
          </a:p>
          <a:p>
            <a:pPr lvl="1"/>
            <a:r>
              <a:rPr lang="en-US" sz="1400" b="0" dirty="0"/>
              <a:t>Team </a:t>
            </a:r>
            <a:r>
              <a:rPr lang="en-US" sz="1400" b="0" dirty="0" smtClean="0"/>
              <a:t>11: </a:t>
            </a:r>
            <a:r>
              <a:rPr lang="en-US" sz="1400" b="0" dirty="0"/>
              <a:t>Digital Engineering as a Service</a:t>
            </a:r>
          </a:p>
          <a:p>
            <a:pPr lvl="1"/>
            <a:endParaRPr lang="en-US" sz="1400"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578818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One” vs</a:t>
            </a:r>
            <a:br>
              <a:rPr lang="en-US" dirty="0" smtClean="0"/>
            </a:br>
            <a:r>
              <a:rPr lang="en-US" dirty="0" smtClean="0"/>
              <a:t>“Platform One by </a:t>
            </a:r>
            <a:r>
              <a:rPr lang="en-US" dirty="0" err="1" smtClean="0"/>
              <a:t>LevelUP</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pPr lvl="0"/>
            <a:r>
              <a:rPr lang="en-US" b="0" dirty="0" smtClean="0"/>
              <a:t>Cloud One:</a:t>
            </a:r>
          </a:p>
          <a:p>
            <a:pPr lvl="1"/>
            <a:r>
              <a:rPr lang="en-US" b="0" dirty="0"/>
              <a:t>C</a:t>
            </a:r>
            <a:r>
              <a:rPr lang="en-US" b="0" dirty="0" smtClean="0"/>
              <a:t>entralized team to provide Cloud Infrastructure with baked-in security to DoD programs. Think of it as the Infrastructure team with baked-in security, CSSP and Authority to Operate (ATO).</a:t>
            </a:r>
          </a:p>
          <a:p>
            <a:pPr lvl="1"/>
            <a:r>
              <a:rPr lang="fr-FR" b="0" dirty="0" err="1" smtClean="0"/>
              <a:t>Only</a:t>
            </a:r>
            <a:r>
              <a:rPr lang="fr-FR" b="0" dirty="0" smtClean="0"/>
              <a:t> contact Cloud One if </a:t>
            </a:r>
            <a:r>
              <a:rPr lang="fr-FR" b="0" dirty="0" err="1" smtClean="0"/>
              <a:t>you</a:t>
            </a:r>
            <a:r>
              <a:rPr lang="fr-FR" b="0" dirty="0" smtClean="0"/>
              <a:t> </a:t>
            </a:r>
            <a:r>
              <a:rPr lang="fr-FR" u="sng" dirty="0" err="1" smtClean="0"/>
              <a:t>only</a:t>
            </a:r>
            <a:r>
              <a:rPr lang="fr-FR" b="0" dirty="0" smtClean="0"/>
              <a:t> </a:t>
            </a:r>
            <a:r>
              <a:rPr lang="fr-FR" b="0" dirty="0" err="1" smtClean="0"/>
              <a:t>need</a:t>
            </a:r>
            <a:r>
              <a:rPr lang="fr-FR" b="0" dirty="0" smtClean="0"/>
              <a:t> Cloud </a:t>
            </a:r>
            <a:r>
              <a:rPr lang="fr-FR" b="0" dirty="0" err="1" smtClean="0"/>
              <a:t>compute</a:t>
            </a:r>
            <a:r>
              <a:rPr lang="fr-FR" b="0" dirty="0" smtClean="0"/>
              <a:t>/</a:t>
            </a:r>
            <a:r>
              <a:rPr lang="fr-FR" b="0" dirty="0" err="1" smtClean="0"/>
              <a:t>storage</a:t>
            </a:r>
            <a:r>
              <a:rPr lang="fr-FR" b="0" dirty="0" smtClean="0"/>
              <a:t>, if </a:t>
            </a:r>
            <a:r>
              <a:rPr lang="fr-FR" b="0" dirty="0" err="1" smtClean="0"/>
              <a:t>you</a:t>
            </a:r>
            <a:r>
              <a:rPr lang="fr-FR" b="0" dirty="0" smtClean="0"/>
              <a:t> </a:t>
            </a:r>
            <a:r>
              <a:rPr lang="fr-FR" b="0" dirty="0" err="1" smtClean="0"/>
              <a:t>need</a:t>
            </a:r>
            <a:r>
              <a:rPr lang="fr-FR" b="0" dirty="0" smtClean="0"/>
              <a:t> a DevSecOps </a:t>
            </a:r>
            <a:r>
              <a:rPr lang="fr-FR" b="0" dirty="0" err="1" smtClean="0"/>
              <a:t>stack</a:t>
            </a:r>
            <a:r>
              <a:rPr lang="fr-FR" b="0" dirty="0" smtClean="0"/>
              <a:t> (on Cloud One or not), contact « Platform One by </a:t>
            </a:r>
            <a:r>
              <a:rPr lang="fr-FR" b="0" dirty="0" err="1" smtClean="0"/>
              <a:t>LevelUP</a:t>
            </a:r>
            <a:r>
              <a:rPr lang="fr-FR" b="0" dirty="0" smtClean="0"/>
              <a:t> »</a:t>
            </a:r>
          </a:p>
          <a:p>
            <a:pPr lvl="1"/>
            <a:r>
              <a:rPr lang="fr-FR" b="0" dirty="0" smtClean="0"/>
              <a:t>Point </a:t>
            </a:r>
            <a:r>
              <a:rPr lang="fr-FR" b="0" dirty="0"/>
              <a:t>of Contact: DOLCE, JOSEPH G Maj USAF </a:t>
            </a:r>
            <a:r>
              <a:rPr lang="fr-FR" b="0" dirty="0" smtClean="0"/>
              <a:t>- </a:t>
            </a:r>
            <a:r>
              <a:rPr lang="fr-FR" b="0" dirty="0" smtClean="0">
                <a:hlinkClick r:id="rId2"/>
              </a:rPr>
              <a:t>joseph.dolce@us.af.mil</a:t>
            </a:r>
            <a:r>
              <a:rPr lang="fr-FR" b="0" dirty="0" smtClean="0"/>
              <a:t>; </a:t>
            </a:r>
            <a:r>
              <a:rPr lang="fr-FR" b="0" dirty="0"/>
              <a:t>Watson, Todd M Lt Col USAF </a:t>
            </a:r>
            <a:r>
              <a:rPr lang="fr-FR" b="0" dirty="0" smtClean="0">
                <a:hlinkClick r:id="rId3"/>
              </a:rPr>
              <a:t>todd.watson@us.af.mil</a:t>
            </a:r>
            <a:r>
              <a:rPr lang="fr-FR" b="0" dirty="0" smtClean="0"/>
              <a:t> </a:t>
            </a:r>
          </a:p>
          <a:p>
            <a:r>
              <a:rPr lang="fr-FR" b="0" dirty="0" smtClean="0"/>
              <a:t>Platform One by </a:t>
            </a:r>
            <a:r>
              <a:rPr lang="fr-FR" b="0" dirty="0" err="1" smtClean="0"/>
              <a:t>LevelUP</a:t>
            </a:r>
            <a:r>
              <a:rPr lang="fr-FR" b="0" dirty="0" smtClean="0"/>
              <a:t>:</a:t>
            </a:r>
          </a:p>
          <a:p>
            <a:pPr lvl="1"/>
            <a:r>
              <a:rPr lang="en-US" b="0" dirty="0"/>
              <a:t>Centralized team to provide DevSecOps/Software Factory with baked-in security to DoD Programs. Think of it as the Platform Team with the ability to deploy a </a:t>
            </a:r>
            <a:r>
              <a:rPr lang="en-US" b="0" dirty="0" smtClean="0"/>
              <a:t>DevSecOps (Kubernetes compliant) </a:t>
            </a:r>
            <a:r>
              <a:rPr lang="en-US" b="0" dirty="0"/>
              <a:t>Platform and CI/CD pipeline with a Continuous ATO (c-ATO). You </a:t>
            </a:r>
            <a:r>
              <a:rPr lang="en-US" b="0" dirty="0" smtClean="0"/>
              <a:t>select </a:t>
            </a:r>
            <a:r>
              <a:rPr lang="en-US" b="0" dirty="0"/>
              <a:t>from accredited tools to accelerate your ability to </a:t>
            </a:r>
            <a:r>
              <a:rPr lang="en-US" b="0" dirty="0" smtClean="0"/>
              <a:t>focus on delivering mission capabilities.</a:t>
            </a:r>
            <a:endParaRPr lang="fr-FR" b="0" dirty="0" smtClean="0"/>
          </a:p>
          <a:p>
            <a:pPr lvl="1"/>
            <a:r>
              <a:rPr lang="fr-FR" u="sng" dirty="0" smtClean="0"/>
              <a:t>Contact Platform One if </a:t>
            </a:r>
            <a:r>
              <a:rPr lang="fr-FR" u="sng" dirty="0" err="1" smtClean="0"/>
              <a:t>you</a:t>
            </a:r>
            <a:r>
              <a:rPr lang="fr-FR" u="sng" dirty="0" smtClean="0"/>
              <a:t> </a:t>
            </a:r>
            <a:r>
              <a:rPr lang="fr-FR" u="sng" dirty="0" err="1" smtClean="0"/>
              <a:t>need</a:t>
            </a:r>
            <a:r>
              <a:rPr lang="fr-FR" u="sng" dirty="0" smtClean="0"/>
              <a:t> </a:t>
            </a:r>
            <a:r>
              <a:rPr lang="fr-FR" u="sng" dirty="0" err="1" smtClean="0"/>
              <a:t>both</a:t>
            </a:r>
            <a:r>
              <a:rPr lang="fr-FR" u="sng" dirty="0" smtClean="0"/>
              <a:t> Cloud and DevSecOps </a:t>
            </a:r>
            <a:r>
              <a:rPr lang="fr-FR" u="sng" dirty="0" err="1" smtClean="0"/>
              <a:t>capabilities</a:t>
            </a:r>
            <a:r>
              <a:rPr lang="fr-FR" u="sng" dirty="0" smtClean="0"/>
              <a:t>!</a:t>
            </a:r>
          </a:p>
          <a:p>
            <a:pPr lvl="1"/>
            <a:r>
              <a:rPr lang="fr-FR" b="0" dirty="0" smtClean="0"/>
              <a:t>Point of Contact: Slaughter</a:t>
            </a:r>
            <a:r>
              <a:rPr lang="fr-FR" b="0" dirty="0"/>
              <a:t>, Rob Maj USAF - </a:t>
            </a:r>
            <a:r>
              <a:rPr lang="fr-FR" b="0" dirty="0" smtClean="0">
                <a:hlinkClick r:id="rId4"/>
              </a:rPr>
              <a:t>rob.slaughter@afwerx.af.mil</a:t>
            </a:r>
            <a:r>
              <a:rPr lang="fr-FR" b="0" dirty="0"/>
              <a:t>; Bryan, Austen R Capt USAF </a:t>
            </a:r>
            <a:r>
              <a:rPr lang="fr-FR" b="0" dirty="0" smtClean="0"/>
              <a:t>- </a:t>
            </a:r>
            <a:r>
              <a:rPr lang="fr-FR" b="0" dirty="0" smtClean="0">
                <a:hlinkClick r:id="rId5"/>
              </a:rPr>
              <a:t>austen.bryan.1@us.af.mil</a:t>
            </a:r>
            <a:r>
              <a:rPr lang="fr-FR" b="0" dirty="0"/>
              <a:t>; </a:t>
            </a:r>
            <a:endParaRPr lang="en-US"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50</a:t>
            </a:fld>
            <a:endParaRPr lang="en-US" dirty="0">
              <a:solidFill>
                <a:schemeClr val="bg2"/>
              </a:solidFill>
            </a:endParaRP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5221" y="246236"/>
            <a:ext cx="1323563" cy="595603"/>
          </a:xfrm>
          <a:prstGeom prst="rect">
            <a:avLst/>
          </a:prstGeom>
        </p:spPr>
      </p:pic>
      <p:pic>
        <p:nvPicPr>
          <p:cNvPr id="7" name="Picture 6"/>
          <p:cNvPicPr>
            <a:picLocks noChangeAspect="1"/>
          </p:cNvPicPr>
          <p:nvPr/>
        </p:nvPicPr>
        <p:blipFill>
          <a:blip r:embed="rId7"/>
          <a:stretch>
            <a:fillRect/>
          </a:stretch>
        </p:blipFill>
        <p:spPr>
          <a:xfrm>
            <a:off x="4020324" y="219675"/>
            <a:ext cx="1480823" cy="622164"/>
          </a:xfrm>
          <a:prstGeom prst="rect">
            <a:avLst/>
          </a:prstGeom>
        </p:spPr>
      </p:pic>
    </p:spTree>
    <p:extLst>
      <p:ext uri="{BB962C8B-B14F-4D97-AF65-F5344CB8AC3E}">
        <p14:creationId xmlns:p14="http://schemas.microsoft.com/office/powerpoint/2010/main" val="28300912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a:t>
            </a:r>
            <a:br>
              <a:rPr lang="en-US" dirty="0" smtClean="0"/>
            </a:br>
            <a:r>
              <a:rPr lang="en-US" dirty="0" smtClean="0"/>
              <a:t>Cloud One?</a:t>
            </a:r>
            <a:endParaRPr lang="en-US" dirty="0"/>
          </a:p>
        </p:txBody>
      </p:sp>
      <p:sp>
        <p:nvSpPr>
          <p:cNvPr id="3" name="Content Placeholder 2"/>
          <p:cNvSpPr>
            <a:spLocks noGrp="1"/>
          </p:cNvSpPr>
          <p:nvPr>
            <p:ph idx="1"/>
          </p:nvPr>
        </p:nvSpPr>
        <p:spPr/>
        <p:txBody>
          <a:bodyPr>
            <a:normAutofit fontScale="77500" lnSpcReduction="20000"/>
          </a:bodyPr>
          <a:lstStyle/>
          <a:p>
            <a:r>
              <a:rPr lang="en-US" b="0" u="sng" dirty="0" smtClean="0"/>
              <a:t>Air Force Cloud Office</a:t>
            </a:r>
            <a:r>
              <a:rPr lang="en-US" b="0" dirty="0" smtClean="0"/>
              <a:t> with turnkey access to AWS </a:t>
            </a:r>
            <a:r>
              <a:rPr lang="en-US" b="0" dirty="0" err="1" smtClean="0"/>
              <a:t>GovCloud</a:t>
            </a:r>
            <a:r>
              <a:rPr lang="en-US" b="0" dirty="0" smtClean="0"/>
              <a:t> and Azure Government at </a:t>
            </a:r>
            <a:r>
              <a:rPr lang="en-US" b="0" u="sng" dirty="0" smtClean="0"/>
              <a:t>IL2, 4 and 5. IL6 </a:t>
            </a:r>
            <a:r>
              <a:rPr lang="en-US" b="0" dirty="0" smtClean="0"/>
              <a:t>available by February 2020.</a:t>
            </a:r>
          </a:p>
          <a:p>
            <a:r>
              <a:rPr lang="en-US" b="0" u="sng" dirty="0" smtClean="0"/>
              <a:t>Simple “Pay per use” model</a:t>
            </a:r>
            <a:r>
              <a:rPr lang="en-US" b="0" dirty="0" smtClean="0"/>
              <a:t> with ability to instantiate your own Development and Production VPCs at various Impact Levels within days with full compliance/security and a baked-in ATO.</a:t>
            </a:r>
          </a:p>
          <a:p>
            <a:r>
              <a:rPr lang="en-US" b="0" dirty="0" smtClean="0"/>
              <a:t>Enterprise Solution: we provide the guardrails to the cloud in a standard manner so you can  focus on your mission</a:t>
            </a:r>
          </a:p>
          <a:p>
            <a:r>
              <a:rPr lang="en-US" b="0" dirty="0" smtClean="0"/>
              <a:t>Fully Automated: All environmental stand-up is managed by Infrastructure as Code, drastically speeding up  deployment, reducing manual work, and human error</a:t>
            </a:r>
          </a:p>
          <a:p>
            <a:r>
              <a:rPr lang="en-US" b="0" dirty="0" smtClean="0"/>
              <a:t>Centralized Identities and </a:t>
            </a:r>
            <a:r>
              <a:rPr lang="en-US" b="0" u="sng" dirty="0" smtClean="0"/>
              <a:t>Single-Sign-On (SSO)</a:t>
            </a:r>
            <a:r>
              <a:rPr lang="en-US" b="0" dirty="0" smtClean="0"/>
              <a:t>: one login across the Cloud stack</a:t>
            </a:r>
          </a:p>
          <a:p>
            <a:r>
              <a:rPr lang="en-US" b="0" dirty="0" smtClean="0"/>
              <a:t>Internet facing </a:t>
            </a:r>
            <a:r>
              <a:rPr lang="en-US" b="0" u="sng" dirty="0" smtClean="0"/>
              <a:t>Cloud based VPN</a:t>
            </a:r>
            <a:r>
              <a:rPr lang="en-US" b="0" dirty="0" smtClean="0"/>
              <a:t> to connect to IL5 enclaves with a Virtual Internet Access Point (coming within February 2020).</a:t>
            </a:r>
          </a:p>
          <a:p>
            <a:r>
              <a:rPr lang="en-US" b="0" u="sng" dirty="0" smtClean="0"/>
              <a:t>DevSecOps Focused</a:t>
            </a:r>
            <a:r>
              <a:rPr lang="en-US" b="0" dirty="0" smtClean="0"/>
              <a:t>: secure, mission driven deployments are built into the framework to ensure self-service and seamless deployments. Leverages Zero Trust model.</a:t>
            </a:r>
          </a:p>
          <a:p>
            <a:r>
              <a:rPr lang="en-US" b="0" dirty="0" smtClean="0"/>
              <a:t>Proactive Scaling and System Monitoring: Mission Owners can see all operational metrics and provide rules  and alerts to manage each mission their way</a:t>
            </a:r>
          </a:p>
          <a:p>
            <a:r>
              <a:rPr lang="en-US" b="0" u="sng" dirty="0" smtClean="0"/>
              <a:t>Accreditation Inheritance</a:t>
            </a:r>
            <a:r>
              <a:rPr lang="en-US" b="0" dirty="0" smtClean="0"/>
              <a:t> has been identified in the AF-Cloud One </a:t>
            </a:r>
            <a:r>
              <a:rPr lang="en-US" b="0" dirty="0" err="1" smtClean="0"/>
              <a:t>eMASS</a:t>
            </a:r>
            <a:r>
              <a:rPr lang="en-US" b="0" dirty="0" smtClean="0"/>
              <a:t> accounts (AWS &amp; Azure) to include  inheritance from the CSP, USAF, DoD and CSSP. All that’s left for the mission is the controls that are unique to  them.</a:t>
            </a:r>
            <a:endParaRPr lang="en-US"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51</a:t>
            </a:fld>
            <a:endParaRPr lang="en-US" dirty="0">
              <a:solidFill>
                <a:schemeClr val="bg2"/>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8221" y="252733"/>
            <a:ext cx="1489949" cy="670477"/>
          </a:xfrm>
          <a:prstGeom prst="rect">
            <a:avLst/>
          </a:prstGeom>
        </p:spPr>
      </p:pic>
    </p:spTree>
    <p:extLst>
      <p:ext uri="{BB962C8B-B14F-4D97-AF65-F5344CB8AC3E}">
        <p14:creationId xmlns:p14="http://schemas.microsoft.com/office/powerpoint/2010/main" val="19265309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t>
            </a:r>
            <a:r>
              <a:rPr lang="en-US" dirty="0" smtClean="0"/>
              <a:t>about</a:t>
            </a:r>
            <a:br>
              <a:rPr lang="en-US" dirty="0" smtClean="0"/>
            </a:br>
            <a:r>
              <a:rPr lang="en-US" dirty="0" smtClean="0"/>
              <a:t>“</a:t>
            </a:r>
            <a:r>
              <a:rPr lang="en-US" dirty="0"/>
              <a:t>Platform </a:t>
            </a:r>
            <a:r>
              <a:rPr lang="en-US" dirty="0" smtClean="0"/>
              <a:t>One by LevelUP”</a:t>
            </a:r>
            <a:r>
              <a:rPr lang="en-US" dirty="0"/>
              <a:t>?</a:t>
            </a:r>
          </a:p>
        </p:txBody>
      </p:sp>
      <p:sp>
        <p:nvSpPr>
          <p:cNvPr id="3" name="Content Placeholder 2"/>
          <p:cNvSpPr>
            <a:spLocks noGrp="1"/>
          </p:cNvSpPr>
          <p:nvPr>
            <p:ph idx="1"/>
          </p:nvPr>
        </p:nvSpPr>
        <p:spPr>
          <a:xfrm>
            <a:off x="584200" y="1425822"/>
            <a:ext cx="11493123" cy="4743450"/>
          </a:xfrm>
        </p:spPr>
        <p:txBody>
          <a:bodyPr>
            <a:noAutofit/>
          </a:bodyPr>
          <a:lstStyle/>
          <a:p>
            <a:pPr lvl="0"/>
            <a:r>
              <a:rPr lang="en-US" sz="1600" b="0" u="sng" dirty="0" smtClean="0"/>
              <a:t>Merged top talent across U.S. Air Force</a:t>
            </a:r>
            <a:r>
              <a:rPr lang="en-US" sz="1600" b="0" dirty="0" smtClean="0"/>
              <a:t> from various Factories (Kessel Run, </a:t>
            </a:r>
            <a:r>
              <a:rPr lang="en-US" sz="1600" b="0" dirty="0" err="1" smtClean="0"/>
              <a:t>SpaceCAMP</a:t>
            </a:r>
            <a:r>
              <a:rPr lang="en-US" sz="1600" b="0" dirty="0" smtClean="0"/>
              <a:t> and LevelUP). </a:t>
            </a:r>
          </a:p>
          <a:p>
            <a:r>
              <a:rPr lang="en-US" sz="1600" b="0" dirty="0" smtClean="0"/>
              <a:t>Helps </a:t>
            </a:r>
            <a:r>
              <a:rPr lang="en-US" sz="1600" b="0" u="sng" dirty="0" smtClean="0"/>
              <a:t>instantiate DevSecOps CI/CD pipelines</a:t>
            </a:r>
            <a:r>
              <a:rPr lang="en-US" sz="1600" b="0" dirty="0" smtClean="0"/>
              <a:t> / Software Factories </a:t>
            </a:r>
            <a:r>
              <a:rPr lang="en-US" sz="1600" u="sng" dirty="0" smtClean="0"/>
              <a:t>(DoD-wide)</a:t>
            </a:r>
            <a:r>
              <a:rPr lang="en-US" sz="1600" b="0" dirty="0" smtClean="0"/>
              <a:t> </a:t>
            </a:r>
            <a:r>
              <a:rPr lang="en-US" sz="1600" b="0" u="sng" dirty="0" smtClean="0"/>
              <a:t>within days, on any environment, at various classification levels.</a:t>
            </a:r>
          </a:p>
          <a:p>
            <a:pPr lvl="0"/>
            <a:r>
              <a:rPr lang="en-US" sz="1600" b="0" dirty="0" smtClean="0"/>
              <a:t>Manages Software Factories for Development teams so they can </a:t>
            </a:r>
            <a:r>
              <a:rPr lang="en-US" sz="1600" b="0" u="sng" dirty="0" smtClean="0"/>
              <a:t>focus on building mission applications.</a:t>
            </a:r>
          </a:p>
          <a:p>
            <a:pPr lvl="0"/>
            <a:r>
              <a:rPr lang="en-US" sz="1600" b="0" dirty="0" smtClean="0"/>
              <a:t>Provides </a:t>
            </a:r>
            <a:r>
              <a:rPr lang="en-US" sz="1600" b="0" u="sng" dirty="0" smtClean="0"/>
              <a:t>DoD-wide DevSecOps </a:t>
            </a:r>
            <a:r>
              <a:rPr lang="en-US" sz="1600" b="0" u="sng" dirty="0"/>
              <a:t>contract vehicles (Basic Ordering Agreement (BOA</a:t>
            </a:r>
            <a:r>
              <a:rPr lang="en-US" sz="1600" b="0" u="sng" dirty="0" smtClean="0"/>
              <a:t>))</a:t>
            </a:r>
            <a:r>
              <a:rPr lang="en-US" sz="1600" b="0" dirty="0" smtClean="0"/>
              <a:t> for Cloud Service, Talent and Licenses. Enables awards every 15/30 days with bulk discounts.</a:t>
            </a:r>
          </a:p>
          <a:p>
            <a:pPr lvl="0"/>
            <a:r>
              <a:rPr lang="en-US" sz="1600" b="0" dirty="0" smtClean="0"/>
              <a:t>Decouples Development Teams from Factory teams with DevSecOps and Site Reliability Engineer (SRE) expertise.</a:t>
            </a:r>
          </a:p>
          <a:p>
            <a:pPr lvl="0"/>
            <a:r>
              <a:rPr lang="en-US" sz="1600" b="0" u="sng" dirty="0" smtClean="0"/>
              <a:t>Partners with Cloud One to provide IL2, 4, 5 and 6 access but also uses C2S/SC2S and various </a:t>
            </a:r>
            <a:r>
              <a:rPr lang="en-US" sz="1600" b="0" u="sng" dirty="0" err="1" smtClean="0"/>
              <a:t>on-premise</a:t>
            </a:r>
            <a:r>
              <a:rPr lang="en-US" sz="1600" b="0" u="sng" dirty="0" smtClean="0"/>
              <a:t> environments!</a:t>
            </a:r>
          </a:p>
          <a:p>
            <a:pPr lvl="0"/>
            <a:r>
              <a:rPr lang="fr-FR" sz="1600" b="0" u="sng" dirty="0" smtClean="0"/>
              <a:t>Self-</a:t>
            </a:r>
            <a:r>
              <a:rPr lang="fr-FR" sz="1600" b="0" u="sng" dirty="0" err="1" smtClean="0"/>
              <a:t>learning</a:t>
            </a:r>
            <a:r>
              <a:rPr lang="fr-FR" sz="1600" b="0" u="sng" dirty="0" smtClean="0"/>
              <a:t> and training </a:t>
            </a:r>
            <a:r>
              <a:rPr lang="fr-FR" sz="1600" b="0" u="sng" dirty="0" err="1" smtClean="0"/>
              <a:t>capabilities</a:t>
            </a:r>
            <a:r>
              <a:rPr lang="fr-FR" sz="1600" b="0" u="sng" dirty="0" smtClean="0"/>
              <a:t> </a:t>
            </a:r>
            <a:r>
              <a:rPr lang="fr-FR" sz="1600" b="0" dirty="0" smtClean="0"/>
              <a:t>to </a:t>
            </a:r>
            <a:r>
              <a:rPr lang="fr-FR" sz="1600" b="0" dirty="0" err="1" smtClean="0"/>
              <a:t>enable</a:t>
            </a:r>
            <a:r>
              <a:rPr lang="fr-FR" sz="1600" b="0" dirty="0" smtClean="0"/>
              <a:t> teams move to </a:t>
            </a:r>
            <a:r>
              <a:rPr lang="fr-FR" sz="1600" b="0" dirty="0" err="1" smtClean="0"/>
              <a:t>Scrum</a:t>
            </a:r>
            <a:r>
              <a:rPr lang="fr-FR" sz="1600" b="0" dirty="0" smtClean="0"/>
              <a:t>/Kanban/</a:t>
            </a:r>
            <a:r>
              <a:rPr lang="fr-FR" sz="1600" b="0" dirty="0" err="1" smtClean="0"/>
              <a:t>eXtreme</a:t>
            </a:r>
            <a:r>
              <a:rPr lang="fr-FR" sz="1600" b="0" dirty="0" smtClean="0"/>
              <a:t> </a:t>
            </a:r>
            <a:r>
              <a:rPr lang="fr-FR" sz="1600" b="0" dirty="0" err="1" smtClean="0"/>
              <a:t>Programming</a:t>
            </a:r>
            <a:r>
              <a:rPr lang="fr-FR" sz="1600" b="0" dirty="0" smtClean="0"/>
              <a:t> (XP) Agile practices.</a:t>
            </a:r>
            <a:endParaRPr lang="en-US" sz="1600" b="0" dirty="0" smtClean="0"/>
          </a:p>
          <a:p>
            <a:pPr lvl="0"/>
            <a:r>
              <a:rPr lang="en-US" sz="1600" b="0" u="sng" dirty="0" smtClean="0"/>
              <a:t>Leverages the DoD hardened containers while avoiding one-size-fits-all architectures.</a:t>
            </a:r>
          </a:p>
          <a:p>
            <a:pPr lvl="0"/>
            <a:r>
              <a:rPr lang="en-US" sz="1600" b="0" dirty="0" smtClean="0"/>
              <a:t>Fully </a:t>
            </a:r>
            <a:r>
              <a:rPr lang="en-US" sz="1600" b="0" u="sng" dirty="0" smtClean="0"/>
              <a:t>compliant with the DoD Enterprise DevSecOps Initiative</a:t>
            </a:r>
            <a:r>
              <a:rPr lang="en-US" sz="1600" b="0" dirty="0" smtClean="0"/>
              <a:t> (DSOP) with DoD-wide reciprocity and an </a:t>
            </a:r>
            <a:r>
              <a:rPr lang="en-US" sz="1600" b="0" u="sng" dirty="0" smtClean="0"/>
              <a:t>ATO</a:t>
            </a:r>
            <a:r>
              <a:rPr lang="en-US" sz="1600" b="0" dirty="0"/>
              <a:t>. Leverages Zero Trust model.</a:t>
            </a:r>
            <a:endParaRPr lang="en-US" sz="1600" b="0" dirty="0" smtClean="0"/>
          </a:p>
          <a:p>
            <a:pPr lvl="0"/>
            <a:r>
              <a:rPr lang="en-US" sz="1600" b="0" dirty="0" smtClean="0"/>
              <a:t>Hardens the </a:t>
            </a:r>
            <a:r>
              <a:rPr lang="en-US" sz="1600" b="0" u="sng" dirty="0" smtClean="0"/>
              <a:t>172 DoD enterprise containers</a:t>
            </a:r>
            <a:r>
              <a:rPr lang="en-US" sz="1600" b="0" dirty="0" smtClean="0"/>
              <a:t> (databases, development tools, CI/CD tools, cybersecurity tools etc.).</a:t>
            </a:r>
          </a:p>
          <a:p>
            <a:pPr lvl="0"/>
            <a:r>
              <a:rPr lang="en-US" sz="1600" b="0" u="sng" dirty="0" smtClean="0"/>
              <a:t>Provides Software Enterprise Services</a:t>
            </a:r>
            <a:r>
              <a:rPr lang="en-US" sz="1600" b="0" dirty="0" smtClean="0"/>
              <a:t> with Collaboration tools, Cybersecurity tools, Source code repositories, Artifact repositories, Development tools, DevSecOps as a Service, Chats etc. </a:t>
            </a:r>
            <a:r>
              <a:rPr lang="en-US" sz="1600" u="sng" dirty="0" smtClean="0"/>
              <a:t>Programs pay per use.</a:t>
            </a:r>
            <a:endParaRPr lang="en-US" sz="1600" u="sng"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52</a:t>
            </a:fld>
            <a:endParaRPr lang="en-US" dirty="0">
              <a:solidFill>
                <a:schemeClr val="bg2"/>
              </a:solidFill>
            </a:endParaRPr>
          </a:p>
        </p:txBody>
      </p:sp>
      <p:pic>
        <p:nvPicPr>
          <p:cNvPr id="6" name="Picture 5"/>
          <p:cNvPicPr>
            <a:picLocks noChangeAspect="1"/>
          </p:cNvPicPr>
          <p:nvPr/>
        </p:nvPicPr>
        <p:blipFill>
          <a:blip r:embed="rId2"/>
          <a:stretch>
            <a:fillRect/>
          </a:stretch>
        </p:blipFill>
        <p:spPr>
          <a:xfrm>
            <a:off x="2161498" y="76200"/>
            <a:ext cx="1480823" cy="622164"/>
          </a:xfrm>
          <a:prstGeom prst="rect">
            <a:avLst/>
          </a:prstGeom>
        </p:spPr>
      </p:pic>
    </p:spTree>
    <p:extLst>
      <p:ext uri="{BB962C8B-B14F-4D97-AF65-F5344CB8AC3E}">
        <p14:creationId xmlns:p14="http://schemas.microsoft.com/office/powerpoint/2010/main" val="39506311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One by LevelUP” </a:t>
            </a:r>
            <a:br>
              <a:rPr lang="en-US" dirty="0"/>
            </a:br>
            <a:r>
              <a:rPr lang="en-US" dirty="0"/>
              <a:t>Managed Services “A La Carte”</a:t>
            </a:r>
          </a:p>
        </p:txBody>
      </p:sp>
      <p:sp>
        <p:nvSpPr>
          <p:cNvPr id="3" name="Content Placeholder 2"/>
          <p:cNvSpPr>
            <a:spLocks noGrp="1"/>
          </p:cNvSpPr>
          <p:nvPr>
            <p:ph idx="1"/>
          </p:nvPr>
        </p:nvSpPr>
        <p:spPr>
          <a:xfrm>
            <a:off x="584200" y="1504950"/>
            <a:ext cx="11006667" cy="4920564"/>
          </a:xfrm>
        </p:spPr>
        <p:txBody>
          <a:bodyPr>
            <a:normAutofit fontScale="62500" lnSpcReduction="20000"/>
          </a:bodyPr>
          <a:lstStyle/>
          <a:p>
            <a:r>
              <a:rPr lang="en-US" sz="2400" b="0" dirty="0"/>
              <a:t>Hardened Containers Options</a:t>
            </a:r>
          </a:p>
          <a:p>
            <a:pPr lvl="1"/>
            <a:r>
              <a:rPr lang="en-US" sz="2400" b="0" dirty="0"/>
              <a:t>Delivery of hardened enterprise containers with accreditation reciprocity (existing containers only).</a:t>
            </a:r>
          </a:p>
          <a:p>
            <a:pPr lvl="1"/>
            <a:r>
              <a:rPr lang="en-US" sz="2400" b="0" dirty="0"/>
              <a:t>Delivery of custom hardened containers as needed.</a:t>
            </a:r>
          </a:p>
          <a:p>
            <a:r>
              <a:rPr lang="en-US" sz="2400" b="0" dirty="0"/>
              <a:t>Continuous Integration / Continuous Delivery (CI/CD) Options</a:t>
            </a:r>
          </a:p>
          <a:p>
            <a:pPr lvl="1"/>
            <a:r>
              <a:rPr lang="en-US" sz="2400" b="0" dirty="0"/>
              <a:t>Delivery of existing hardened Kubernetes/OpenShift/PKS playbooks (full Infrastructure as Code).</a:t>
            </a:r>
          </a:p>
          <a:p>
            <a:pPr lvl="1"/>
            <a:r>
              <a:rPr lang="en-US" sz="2400" b="0" dirty="0"/>
              <a:t>Delivery of a </a:t>
            </a:r>
            <a:r>
              <a:rPr lang="en-US" sz="2400" u="sng" dirty="0"/>
              <a:t>turnkey CI/CD pipeline</a:t>
            </a:r>
            <a:r>
              <a:rPr lang="en-US" sz="2400" b="0" dirty="0"/>
              <a:t> (Software Factory) with complete « Infrastructure as Code » to instantiate on any environment (development teams picks the tools from the approved hardened containers) on various classified/unclassified environment.</a:t>
            </a:r>
          </a:p>
          <a:p>
            <a:r>
              <a:rPr lang="en-US" sz="2400" b="0" dirty="0"/>
              <a:t>Training/On-Boarding Options</a:t>
            </a:r>
          </a:p>
          <a:p>
            <a:pPr lvl="1"/>
            <a:r>
              <a:rPr lang="en-US" sz="2400" b="0" dirty="0"/>
              <a:t>1-day training Session: introduction to DevSecOps. Overview and understanding of the vision and activities. </a:t>
            </a:r>
          </a:p>
          <a:p>
            <a:pPr lvl="1"/>
            <a:r>
              <a:rPr lang="en-US" sz="2400" b="0" dirty="0"/>
              <a:t>A 3 day introduction to </a:t>
            </a:r>
            <a:r>
              <a:rPr lang="en-US" sz="2400" b="0" dirty="0" err="1"/>
              <a:t>LevelUP</a:t>
            </a:r>
            <a:r>
              <a:rPr lang="en-US" sz="2400" b="0" dirty="0"/>
              <a:t> </a:t>
            </a:r>
            <a:r>
              <a:rPr lang="en-US" sz="2400" b="0" dirty="0" err="1"/>
              <a:t>DevSecOps</a:t>
            </a:r>
            <a:r>
              <a:rPr lang="en-US" sz="2400" b="0" dirty="0"/>
              <a:t> tech stack. Hands on code and User-Centered Design (UCD) to deploy your first demo app to production.</a:t>
            </a:r>
          </a:p>
          <a:p>
            <a:pPr lvl="1"/>
            <a:r>
              <a:rPr lang="en-US" sz="2400" b="0" dirty="0"/>
              <a:t>A several week full on-boarding, that concludes with an MVP ready for production.</a:t>
            </a:r>
          </a:p>
          <a:p>
            <a:pPr lvl="1"/>
            <a:r>
              <a:rPr lang="en-US" sz="2400" b="0" dirty="0"/>
              <a:t>A several month full on-boarding, that concludes with your platform team being able to support your own DevSecOps applications for development and production.</a:t>
            </a:r>
          </a:p>
          <a:p>
            <a:pPr lvl="1"/>
            <a:r>
              <a:rPr lang="en-US" sz="2400" b="0" dirty="0"/>
              <a:t>Customized training options (both at our locations or on your premises).</a:t>
            </a:r>
          </a:p>
          <a:p>
            <a:r>
              <a:rPr lang="en-US" sz="2400" b="0" dirty="0"/>
              <a:t>Contracting Support Options</a:t>
            </a:r>
          </a:p>
          <a:p>
            <a:pPr lvl="1"/>
            <a:r>
              <a:rPr lang="en-US" sz="2400" b="0" dirty="0"/>
              <a:t>Ability to leverage the DevSecOps BOAs (Cloud Services, Talent and Licenses).</a:t>
            </a:r>
          </a:p>
          <a:p>
            <a:pPr lvl="1"/>
            <a:r>
              <a:rPr lang="en-US" sz="2400" b="0" dirty="0"/>
              <a:t>Enable access to DevSecOps engineers/SREs Full-Time-Equivalent (FTEs) (Medics/Counselors) to assist Programs.</a:t>
            </a:r>
          </a:p>
          <a:p>
            <a:endParaRPr lang="en-US"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53</a:t>
            </a:fld>
            <a:endParaRPr lang="en-US" dirty="0">
              <a:solidFill>
                <a:schemeClr val="bg2"/>
              </a:solidFill>
            </a:endParaRPr>
          </a:p>
        </p:txBody>
      </p:sp>
      <p:pic>
        <p:nvPicPr>
          <p:cNvPr id="6" name="Picture 5"/>
          <p:cNvPicPr>
            <a:picLocks noChangeAspect="1"/>
          </p:cNvPicPr>
          <p:nvPr/>
        </p:nvPicPr>
        <p:blipFill>
          <a:blip r:embed="rId2"/>
          <a:stretch>
            <a:fillRect/>
          </a:stretch>
        </p:blipFill>
        <p:spPr>
          <a:xfrm>
            <a:off x="2387835" y="235244"/>
            <a:ext cx="1480823" cy="622164"/>
          </a:xfrm>
          <a:prstGeom prst="rect">
            <a:avLst/>
          </a:prstGeom>
        </p:spPr>
      </p:pic>
    </p:spTree>
    <p:extLst>
      <p:ext uri="{BB962C8B-B14F-4D97-AF65-F5344CB8AC3E}">
        <p14:creationId xmlns:p14="http://schemas.microsoft.com/office/powerpoint/2010/main" val="468079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the DevSecOps Basic </a:t>
            </a:r>
            <a:br>
              <a:rPr lang="en-US" dirty="0" smtClean="0"/>
            </a:br>
            <a:r>
              <a:rPr lang="en-US" dirty="0" smtClean="0"/>
              <a:t>Ordering Agreements (BOAs)?</a:t>
            </a:r>
            <a:endParaRPr lang="en-US" dirty="0"/>
          </a:p>
        </p:txBody>
      </p:sp>
      <p:sp>
        <p:nvSpPr>
          <p:cNvPr id="3" name="Content Placeholder 2"/>
          <p:cNvSpPr>
            <a:spLocks noGrp="1"/>
          </p:cNvSpPr>
          <p:nvPr>
            <p:ph idx="1"/>
          </p:nvPr>
        </p:nvSpPr>
        <p:spPr>
          <a:xfrm>
            <a:off x="584200" y="1504950"/>
            <a:ext cx="11006667" cy="4920564"/>
          </a:xfrm>
        </p:spPr>
        <p:txBody>
          <a:bodyPr>
            <a:normAutofit fontScale="85000" lnSpcReduction="20000"/>
          </a:bodyPr>
          <a:lstStyle/>
          <a:p>
            <a:r>
              <a:rPr lang="en-US" sz="2400" b="0" dirty="0" smtClean="0"/>
              <a:t>Covers Cloud Services, Talent and Licenses so DoD programs can get everything they need for a DevSecOps environment, completely turnkey.</a:t>
            </a:r>
          </a:p>
          <a:p>
            <a:r>
              <a:rPr lang="fr-FR" sz="2400" b="0" dirty="0" err="1" smtClean="0"/>
              <a:t>Pay</a:t>
            </a:r>
            <a:r>
              <a:rPr lang="fr-FR" sz="2400" b="0" dirty="0" smtClean="0"/>
              <a:t> per use </a:t>
            </a:r>
            <a:r>
              <a:rPr lang="fr-FR" sz="2400" b="0" dirty="0" err="1" smtClean="0"/>
              <a:t>models</a:t>
            </a:r>
            <a:r>
              <a:rPr lang="fr-FR" sz="2400" b="0" dirty="0" smtClean="0"/>
              <a:t>. </a:t>
            </a:r>
            <a:endParaRPr lang="en-US" sz="2400" b="0" dirty="0" smtClean="0"/>
          </a:p>
          <a:p>
            <a:r>
              <a:rPr lang="en-US" sz="2400" b="0" dirty="0" smtClean="0"/>
              <a:t>Not selected yet? We will have quarterly on-boarding events for new vendors/award opportunities!</a:t>
            </a:r>
          </a:p>
          <a:p>
            <a:r>
              <a:rPr lang="en-US" sz="2400" b="0" dirty="0" smtClean="0"/>
              <a:t>Aims to award each order within 15 days (!!!)</a:t>
            </a:r>
          </a:p>
          <a:p>
            <a:r>
              <a:rPr lang="en-US" sz="2400" b="0" dirty="0" smtClean="0"/>
              <a:t>Available to the entire Department of Defense</a:t>
            </a:r>
          </a:p>
          <a:p>
            <a:r>
              <a:rPr lang="en-US" sz="2400" b="0" dirty="0" smtClean="0"/>
              <a:t>Point of Contact:</a:t>
            </a:r>
          </a:p>
          <a:p>
            <a:pPr lvl="1"/>
            <a:r>
              <a:rPr lang="fr-FR" b="0" dirty="0"/>
              <a:t>License </a:t>
            </a:r>
            <a:r>
              <a:rPr lang="fr-FR" b="0" dirty="0" smtClean="0"/>
              <a:t>BOA</a:t>
            </a:r>
            <a:r>
              <a:rPr lang="fr-FR" b="0" dirty="0"/>
              <a:t>: </a:t>
            </a:r>
            <a:r>
              <a:rPr lang="fr-FR" b="0" dirty="0" err="1"/>
              <a:t>Jernigan</a:t>
            </a:r>
            <a:r>
              <a:rPr lang="fr-FR" b="0" dirty="0"/>
              <a:t>, Patrice D CIV USAF AFLCMC CCS (USA) </a:t>
            </a:r>
            <a:r>
              <a:rPr lang="fr-FR" b="0" dirty="0" smtClean="0">
                <a:hlinkClick r:id="rId2"/>
              </a:rPr>
              <a:t>patrice.jernigan.1@us.af.mil</a:t>
            </a:r>
            <a:endParaRPr lang="fr-FR" b="0" dirty="0" smtClean="0"/>
          </a:p>
          <a:p>
            <a:pPr lvl="1"/>
            <a:r>
              <a:rPr lang="fr-FR" b="0" dirty="0" smtClean="0"/>
              <a:t>Cloud Services BOA: </a:t>
            </a:r>
            <a:r>
              <a:rPr lang="nn-NO" b="0" dirty="0"/>
              <a:t>Lovell, Jesse L </a:t>
            </a:r>
            <a:r>
              <a:rPr lang="nn-NO" b="0" dirty="0" smtClean="0"/>
              <a:t>CIV USAF </a:t>
            </a:r>
            <a:r>
              <a:rPr lang="nn-NO" b="0" dirty="0"/>
              <a:t>(USA) &lt;jesse.lovell.1@us.af.mil&gt;</a:t>
            </a:r>
            <a:endParaRPr lang="fr-FR" b="0" dirty="0"/>
          </a:p>
          <a:p>
            <a:pPr lvl="1"/>
            <a:r>
              <a:rPr lang="fr-FR" b="0" dirty="0"/>
              <a:t>Services BOA: Paul, Christopher C 2d LT USAF AFLCMC (USA) </a:t>
            </a:r>
            <a:r>
              <a:rPr lang="fr-FR" b="0" dirty="0" smtClean="0">
                <a:hlinkClick r:id="rId3"/>
              </a:rPr>
              <a:t>christopher.paul.3@us.af.mil</a:t>
            </a:r>
            <a:endParaRPr lang="fr-FR" b="0" dirty="0"/>
          </a:p>
          <a:p>
            <a:pPr lvl="1"/>
            <a:r>
              <a:rPr lang="en-US" b="0" dirty="0" smtClean="0"/>
              <a:t>Generic:</a:t>
            </a:r>
          </a:p>
          <a:p>
            <a:pPr lvl="2"/>
            <a:r>
              <a:rPr lang="en-US" b="0" dirty="0" smtClean="0"/>
              <a:t>Paul, Christopher C 2d LT USAF AFLCMC (USA) </a:t>
            </a:r>
            <a:r>
              <a:rPr lang="en-US" b="0" dirty="0" smtClean="0">
                <a:hlinkClick r:id="rId3"/>
              </a:rPr>
              <a:t>christopher.paul.3@us.af.mil</a:t>
            </a:r>
            <a:endParaRPr lang="en-US" b="0" dirty="0" smtClean="0"/>
          </a:p>
          <a:p>
            <a:pPr lvl="2"/>
            <a:r>
              <a:rPr lang="en-US" b="0" dirty="0" smtClean="0"/>
              <a:t>Slaughter, Robert C Maj USAF (USA) </a:t>
            </a:r>
            <a:r>
              <a:rPr lang="en-US" b="0" dirty="0" smtClean="0">
                <a:hlinkClick r:id="rId4"/>
              </a:rPr>
              <a:t>robert.slaughter.3@us.af.mil</a:t>
            </a:r>
            <a:endParaRPr lang="en-US" b="0" dirty="0" smtClean="0"/>
          </a:p>
          <a:p>
            <a:pPr lvl="2"/>
            <a:r>
              <a:rPr lang="en-US" b="0" dirty="0" smtClean="0"/>
              <a:t>Wyler, Victoria R Capt USAF SAF-AQ (USA) </a:t>
            </a:r>
            <a:r>
              <a:rPr lang="en-US" b="0" dirty="0" smtClean="0">
                <a:hlinkClick r:id="rId5"/>
              </a:rPr>
              <a:t>victoria.r.wyler.mil@mail.mil</a:t>
            </a:r>
            <a:endParaRPr lang="en-US" b="0" dirty="0" smtClean="0"/>
          </a:p>
          <a:p>
            <a:pPr lvl="1"/>
            <a:endParaRPr lang="en-US"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2275976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Questions about the </a:t>
            </a:r>
            <a:br>
              <a:rPr lang="fr-FR" dirty="0" smtClean="0"/>
            </a:br>
            <a:r>
              <a:rPr lang="fr-FR" dirty="0" smtClean="0"/>
              <a:t>Agile / </a:t>
            </a:r>
            <a:r>
              <a:rPr lang="fr-FR" dirty="0" err="1" smtClean="0"/>
              <a:t>SAFe</a:t>
            </a:r>
            <a:r>
              <a:rPr lang="fr-FR" dirty="0" smtClean="0"/>
              <a:t> Memo?</a:t>
            </a:r>
            <a:endParaRPr lang="en-US" dirty="0"/>
          </a:p>
        </p:txBody>
      </p:sp>
      <p:sp>
        <p:nvSpPr>
          <p:cNvPr id="3" name="Content Placeholder 2"/>
          <p:cNvSpPr>
            <a:spLocks noGrp="1"/>
          </p:cNvSpPr>
          <p:nvPr>
            <p:ph idx="1"/>
          </p:nvPr>
        </p:nvSpPr>
        <p:spPr>
          <a:xfrm>
            <a:off x="584199" y="1251457"/>
            <a:ext cx="11223870" cy="5351566"/>
          </a:xfrm>
        </p:spPr>
        <p:txBody>
          <a:bodyPr/>
          <a:lstStyle/>
          <a:p>
            <a:r>
              <a:rPr lang="en-US" sz="1400" b="0" dirty="0" smtClean="0"/>
              <a:t>The CSO signed a Memorandum for Record on Nov 26</a:t>
            </a:r>
            <a:r>
              <a:rPr lang="en-US" sz="1400" b="0" baseline="30000" dirty="0" smtClean="0"/>
              <a:t>th</a:t>
            </a:r>
            <a:r>
              <a:rPr lang="en-US" sz="1400" b="0" dirty="0" smtClean="0"/>
              <a:t> 2019, sent to all PEOs and PMs regarding the use of DevSecOps and Agile and </a:t>
            </a:r>
            <a:r>
              <a:rPr lang="en-US" sz="1400" u="sng" dirty="0" smtClean="0"/>
              <a:t>highly discouraging from using rigid, prescriptive frameworks such as the Scaled Agile Framework (</a:t>
            </a:r>
            <a:r>
              <a:rPr lang="en-US" sz="1400" u="sng" dirty="0" err="1" smtClean="0"/>
              <a:t>SAFe</a:t>
            </a:r>
            <a:r>
              <a:rPr lang="en-US" sz="1400" u="sng" dirty="0" smtClean="0"/>
              <a:t>)</a:t>
            </a:r>
            <a:r>
              <a:rPr lang="en-US" sz="1400" b="0" dirty="0" smtClean="0"/>
              <a:t>.</a:t>
            </a:r>
          </a:p>
          <a:p>
            <a:r>
              <a:rPr lang="en-US" sz="1400" b="0" dirty="0" smtClean="0"/>
              <a:t>Why?</a:t>
            </a:r>
          </a:p>
          <a:p>
            <a:pPr lvl="1"/>
            <a:r>
              <a:rPr lang="en-US" sz="1400" b="0" dirty="0" smtClean="0"/>
              <a:t>DoD is still using Waterfall or Water-Agile-Fall so until we can truly implement basic Scrum/Kanban, there is nothing to « SCALE ». Agile should be applied across the entire Program, not just the development team, that includes: Contracting, Program Management, Reporting to leadership (no EVM) </a:t>
            </a:r>
            <a:r>
              <a:rPr lang="en-US" sz="1400" b="0" dirty="0" err="1" smtClean="0"/>
              <a:t>etc</a:t>
            </a:r>
            <a:r>
              <a:rPr lang="en-US" sz="1400" b="0" dirty="0" smtClean="0"/>
              <a:t>!</a:t>
            </a:r>
          </a:p>
          <a:p>
            <a:pPr lvl="2"/>
            <a:r>
              <a:rPr lang="en-US" sz="1400" b="0" dirty="0" smtClean="0"/>
              <a:t>You cannot scale if you don’t have the “basics” right. At best, such frameworks put us at risk to fall back to what we know and go back to Waterfall because of their “mapping”.</a:t>
            </a:r>
          </a:p>
          <a:p>
            <a:pPr lvl="1"/>
            <a:r>
              <a:rPr lang="en-US" sz="1400" b="0" dirty="0" err="1" smtClean="0"/>
              <a:t>SAFe</a:t>
            </a:r>
            <a:r>
              <a:rPr lang="en-US" sz="1400" b="0" dirty="0" smtClean="0"/>
              <a:t> might potentially be an useful framework for teams that do not use DevOps/DevSecOps but a key principle of DevSecOps is to decouple work and teams and the only synchronization required should be across Product Owners. Teams shouldn’t have to coordinate if they use a Service Mesh/Domain Driven Design/</a:t>
            </a:r>
            <a:r>
              <a:rPr lang="en-US" sz="1400" b="0" dirty="0" err="1" smtClean="0"/>
              <a:t>Microservices</a:t>
            </a:r>
            <a:r>
              <a:rPr lang="en-US" sz="1400" b="0" dirty="0" smtClean="0"/>
              <a:t> model. This doesn’t require a rigid framework. If you’re having issues implement this, you’re not implementing a true DevSecOps model.</a:t>
            </a:r>
          </a:p>
          <a:p>
            <a:pPr lvl="1"/>
            <a:r>
              <a:rPr lang="en-US" sz="1400" b="0" dirty="0" smtClean="0"/>
              <a:t>Take what is best from any framework and make it work for your team! Certifications aren’t always the answer!</a:t>
            </a:r>
          </a:p>
          <a:p>
            <a:pPr lvl="1"/>
            <a:r>
              <a:rPr lang="en-US" sz="1400" b="0" dirty="0" smtClean="0"/>
              <a:t>Fundamentally, the main “goal” of Software development is NOT to be « SAFE », it is to INNOVATE and CREATE. You do not create by not taking risks… </a:t>
            </a:r>
            <a:r>
              <a:rPr lang="en-US" sz="1400" b="0" dirty="0"/>
              <a:t>unless you’re part of the far less than 5% of AF software that implements safety critical </a:t>
            </a:r>
            <a:r>
              <a:rPr lang="en-US" sz="1400" b="0" dirty="0" smtClean="0"/>
              <a:t>functions… it is quite the opposite: </a:t>
            </a:r>
          </a:p>
          <a:p>
            <a:pPr lvl="2"/>
            <a:r>
              <a:rPr lang="en-US" sz="1400" b="0" dirty="0" smtClean="0"/>
              <a:t>« Continuous Learning: Fail Fast but don’t Fail twice for the same reason! » - Small incremental changes which mitigate risks and create safe conditions to implement rapid changes.</a:t>
            </a:r>
          </a:p>
          <a:p>
            <a:pPr lvl="1"/>
            <a:r>
              <a:rPr lang="en-US" sz="1400" b="0" dirty="0" err="1" smtClean="0"/>
              <a:t>SAFe</a:t>
            </a:r>
            <a:r>
              <a:rPr lang="en-US" sz="1400" b="0" dirty="0" smtClean="0"/>
              <a:t> isn’t used by any successful software commercial organization (Facebook, Google, Netflix, etc.).</a:t>
            </a:r>
          </a:p>
          <a:p>
            <a:pPr lvl="1"/>
            <a:r>
              <a:rPr lang="en-US" sz="1400" b="0" dirty="0" smtClean="0"/>
              <a:t>Looking to coordinate your Product Owners’ work? Multiple models exist. This shouldn’t impact the developers.</a:t>
            </a:r>
          </a:p>
          <a:p>
            <a:pPr lvl="1"/>
            <a:r>
              <a:rPr lang="en-US" sz="1400" b="0" dirty="0" smtClean="0"/>
              <a:t>Don’t believe us? Listen to the Agile </a:t>
            </a:r>
            <a:r>
              <a:rPr lang="en-US" sz="1400" b="0" dirty="0"/>
              <a:t>fathers</a:t>
            </a:r>
            <a:r>
              <a:rPr lang="en-US" sz="1400" b="0" dirty="0" smtClean="0"/>
              <a:t>: </a:t>
            </a:r>
            <a:r>
              <a:rPr lang="en-US" sz="1400" b="0" dirty="0" smtClean="0">
                <a:hlinkClick r:id="rId2"/>
              </a:rPr>
              <a:t>http</a:t>
            </a:r>
            <a:r>
              <a:rPr lang="en-US" sz="1400" b="0" dirty="0">
                <a:hlinkClick r:id="rId2"/>
              </a:rPr>
              <a:t>://www.smharter.com/blog/safe-a-collection-of-comments-from-leading-experts</a:t>
            </a:r>
            <a:r>
              <a:rPr lang="en-US" sz="1400" b="0" dirty="0" smtClean="0">
                <a:hlinkClick r:id="rId2"/>
              </a:rPr>
              <a:t>/</a:t>
            </a:r>
            <a:r>
              <a:rPr lang="en-US" sz="1400" b="0" dirty="0" smtClean="0"/>
              <a:t> </a:t>
            </a:r>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25840957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3" y="4602035"/>
            <a:ext cx="12192000" cy="1754326"/>
          </a:xfrm>
          <a:prstGeom prst="rect">
            <a:avLst/>
          </a:prstGeom>
          <a:noFill/>
        </p:spPr>
        <p:txBody>
          <a:bodyPr wrap="square" rtlCol="0" anchor="ctr">
            <a:spAutoFit/>
          </a:bodyPr>
          <a:lstStyle/>
          <a:p>
            <a:pPr lvl="0" algn="ctr"/>
            <a:r>
              <a:rPr lang="en-US" sz="5400" dirty="0">
                <a:solidFill>
                  <a:srgbClr val="000000"/>
                </a:solidFill>
                <a:latin typeface="Calibri" panose="020F0502020204030204" pitchFamily="34" charset="0"/>
                <a:ea typeface="Fira Sans" pitchFamily="50" charset="0"/>
              </a:rPr>
              <a:t>Thank You!</a:t>
            </a:r>
          </a:p>
          <a:p>
            <a:pPr lvl="0" algn="ctr"/>
            <a:r>
              <a:rPr lang="en-US" sz="1800" dirty="0">
                <a:solidFill>
                  <a:srgbClr val="000000"/>
                </a:solidFill>
                <a:latin typeface="Calibri" panose="020F0502020204030204" pitchFamily="34" charset="0"/>
                <a:ea typeface="Fira Sans" pitchFamily="50" charset="0"/>
              </a:rPr>
              <a:t>Nicolas Chaillan</a:t>
            </a:r>
          </a:p>
          <a:p>
            <a:pPr lvl="0" algn="ctr"/>
            <a:r>
              <a:rPr lang="en-US" sz="1800" dirty="0">
                <a:solidFill>
                  <a:srgbClr val="000000"/>
                </a:solidFill>
                <a:latin typeface="Calibri" panose="020F0502020204030204" pitchFamily="34" charset="0"/>
                <a:ea typeface="Fira Sans" pitchFamily="50" charset="0"/>
              </a:rPr>
              <a:t>Chief Software Officer, U.S. Air Force</a:t>
            </a:r>
          </a:p>
          <a:p>
            <a:pPr lvl="0" algn="ctr"/>
            <a:r>
              <a:rPr lang="en-US" sz="1800" dirty="0">
                <a:hlinkClick r:id="rId3"/>
              </a:rPr>
              <a:t>af.cso@us.af.mil</a:t>
            </a:r>
            <a:r>
              <a:rPr lang="en-US" sz="1800" dirty="0" smtClean="0">
                <a:solidFill>
                  <a:srgbClr val="000000"/>
                </a:solidFill>
                <a:latin typeface="Calibri" panose="020F0502020204030204" pitchFamily="34" charset="0"/>
                <a:ea typeface="Fira Sans" pitchFamily="50" charset="0"/>
              </a:rPr>
              <a:t> </a:t>
            </a:r>
            <a:endParaRPr lang="en-US" sz="5400" dirty="0">
              <a:solidFill>
                <a:srgbClr val="000000"/>
              </a:solidFill>
              <a:latin typeface="Calibri" panose="020F0502020204030204" pitchFamily="34" charset="0"/>
              <a:ea typeface="Fira Sans" pitchFamily="50" charset="0"/>
            </a:endParaRPr>
          </a:p>
        </p:txBody>
      </p:sp>
      <p:sp>
        <p:nvSpPr>
          <p:cNvPr id="6" name="TextBox 5"/>
          <p:cNvSpPr txBox="1"/>
          <p:nvPr/>
        </p:nvSpPr>
        <p:spPr>
          <a:xfrm>
            <a:off x="323506" y="5887963"/>
            <a:ext cx="3871976" cy="307777"/>
          </a:xfrm>
          <a:prstGeom prst="rect">
            <a:avLst/>
          </a:prstGeom>
          <a:noFill/>
        </p:spPr>
        <p:txBody>
          <a:bodyPr wrap="square" rtlCol="0">
            <a:spAutoFit/>
          </a:bodyPr>
          <a:lstStyle/>
          <a:p>
            <a:pPr>
              <a:lnSpc>
                <a:spcPct val="100000"/>
              </a:lnSpc>
              <a:spcBef>
                <a:spcPct val="0"/>
              </a:spcBef>
              <a:buFontTx/>
              <a:buNone/>
            </a:pPr>
            <a:endParaRPr lang="en-US" altLang="en-US" sz="1400" dirty="0">
              <a:solidFill>
                <a:schemeClr val="bg1"/>
              </a:solidFill>
              <a:latin typeface="Calibri" panose="020F0502020204030204" pitchFamily="34" charset="0"/>
              <a:ea typeface="Fira Sans" panose="020B0503050000020004" pitchFamily="34" charset="0"/>
            </a:endParaRPr>
          </a:p>
        </p:txBody>
      </p:sp>
      <p:pic>
        <p:nvPicPr>
          <p:cNvPr id="5" name="Picture 8" descr="Image result for dod logo">
            <a:extLst>
              <a:ext uri="{FF2B5EF4-FFF2-40B4-BE49-F238E27FC236}">
                <a16:creationId xmlns:a16="http://schemas.microsoft.com/office/drawing/2014/main" id="{9038655C-E4D6-45E9-A94B-BA9559BA11E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94680" y="1711444"/>
            <a:ext cx="2597735" cy="259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024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659802"/>
            <a:ext cx="12192000" cy="923330"/>
          </a:xfrm>
          <a:prstGeom prst="rect">
            <a:avLst/>
          </a:prstGeom>
          <a:noFill/>
        </p:spPr>
        <p:txBody>
          <a:bodyPr wrap="square" rtlCol="0" anchor="ctr">
            <a:spAutoFit/>
          </a:bodyPr>
          <a:lstStyle/>
          <a:p>
            <a:pPr algn="ctr"/>
            <a:r>
              <a:rPr lang="en-US" sz="5400" dirty="0" smtClean="0">
                <a:solidFill>
                  <a:schemeClr val="tx1"/>
                </a:solidFill>
                <a:latin typeface="Calibri" panose="020F0502020204030204" pitchFamily="34" charset="0"/>
                <a:ea typeface="Fira Sans" pitchFamily="50" charset="0"/>
              </a:rPr>
              <a:t>Slides from Previous AMA</a:t>
            </a:r>
            <a:endParaRPr lang="en-US" sz="5400" dirty="0">
              <a:solidFill>
                <a:schemeClr val="tx1"/>
              </a:solidFill>
              <a:latin typeface="Calibri" panose="020F0502020204030204" pitchFamily="34" charset="0"/>
              <a:ea typeface="Fira Sans" pitchFamily="50" charset="0"/>
            </a:endParaRPr>
          </a:p>
        </p:txBody>
      </p:sp>
      <p:sp>
        <p:nvSpPr>
          <p:cNvPr id="6" name="TextBox 5"/>
          <p:cNvSpPr txBox="1"/>
          <p:nvPr/>
        </p:nvSpPr>
        <p:spPr>
          <a:xfrm>
            <a:off x="323506" y="5887963"/>
            <a:ext cx="3871976" cy="307777"/>
          </a:xfrm>
          <a:prstGeom prst="rect">
            <a:avLst/>
          </a:prstGeom>
          <a:noFill/>
        </p:spPr>
        <p:txBody>
          <a:bodyPr wrap="square" rtlCol="0">
            <a:spAutoFit/>
          </a:bodyPr>
          <a:lstStyle/>
          <a:p>
            <a:pPr>
              <a:lnSpc>
                <a:spcPct val="100000"/>
              </a:lnSpc>
              <a:spcBef>
                <a:spcPct val="0"/>
              </a:spcBef>
              <a:buFontTx/>
              <a:buNone/>
            </a:pPr>
            <a:endParaRPr lang="en-US" altLang="en-US" sz="1400" dirty="0">
              <a:solidFill>
                <a:schemeClr val="bg1"/>
              </a:solidFill>
              <a:latin typeface="Calibri" panose="020F0502020204030204" pitchFamily="34" charset="0"/>
              <a:ea typeface="Fira Sans" panose="020B0503050000020004" pitchFamily="34" charset="0"/>
            </a:endParaRPr>
          </a:p>
        </p:txBody>
      </p:sp>
      <p:pic>
        <p:nvPicPr>
          <p:cNvPr id="5" name="Picture 8" descr="Image result for dod logo">
            <a:extLst>
              <a:ext uri="{FF2B5EF4-FFF2-40B4-BE49-F238E27FC236}">
                <a16:creationId xmlns:a16="http://schemas.microsoft.com/office/drawing/2014/main" id="{046856C6-58F6-4D76-827B-CA51465BCDB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06412" y="1472554"/>
            <a:ext cx="2771750" cy="2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340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One Services</a:t>
            </a:r>
            <a:endParaRPr lang="en-US" dirty="0"/>
          </a:p>
        </p:txBody>
      </p:sp>
      <p:sp>
        <p:nvSpPr>
          <p:cNvPr id="3" name="Content Placeholder 2"/>
          <p:cNvSpPr>
            <a:spLocks noGrp="1"/>
          </p:cNvSpPr>
          <p:nvPr>
            <p:ph idx="1"/>
          </p:nvPr>
        </p:nvSpPr>
        <p:spPr>
          <a:xfrm>
            <a:off x="584199" y="1268508"/>
            <a:ext cx="11006667" cy="4743450"/>
          </a:xfrm>
        </p:spPr>
        <p:txBody>
          <a:bodyPr/>
          <a:lstStyle/>
          <a:p>
            <a:r>
              <a:rPr lang="en-US" dirty="0" smtClean="0"/>
              <a:t>Full details at: </a:t>
            </a:r>
            <a:r>
              <a:rPr lang="en-US" dirty="0">
                <a:hlinkClick r:id="rId2"/>
              </a:rPr>
              <a:t>https://software.af.mil/dsop/services/</a:t>
            </a:r>
            <a:endParaRPr lang="en-US" dirty="0" smtClean="0"/>
          </a:p>
          <a:p>
            <a:r>
              <a:rPr lang="en-US" dirty="0" smtClean="0"/>
              <a:t>Repo </a:t>
            </a:r>
            <a:r>
              <a:rPr lang="en-US" dirty="0"/>
              <a:t>One – DoD Centralized Container Source Code Repository (DCCSCR)</a:t>
            </a:r>
            <a:endParaRPr lang="en-US" b="0" dirty="0"/>
          </a:p>
          <a:p>
            <a:pPr lvl="1"/>
            <a:r>
              <a:rPr lang="en-US" b="0" dirty="0" smtClean="0"/>
              <a:t>Container source code, Infrastructure as Code, K8S distributions, etc. </a:t>
            </a:r>
          </a:p>
          <a:p>
            <a:pPr lvl="1"/>
            <a:r>
              <a:rPr lang="en-US" b="0" dirty="0" smtClean="0"/>
              <a:t>Repo </a:t>
            </a:r>
            <a:r>
              <a:rPr lang="en-US" b="0" dirty="0"/>
              <a:t>One is the central repository for the source code to create hardened and evaluated containers for the Department of Defense. It also includes various source code open-source products and infrastructure as code used to harden Kubernetes distributions.</a:t>
            </a:r>
          </a:p>
          <a:p>
            <a:pPr lvl="1"/>
            <a:r>
              <a:rPr lang="en-US" b="0" dirty="0"/>
              <a:t>Repo One is currently operated at </a:t>
            </a:r>
            <a:r>
              <a:rPr lang="en-US" b="0" dirty="0">
                <a:hlinkClick r:id="rId3"/>
              </a:rPr>
              <a:t>https://repo1.dsop.io/dsop/</a:t>
            </a:r>
            <a:r>
              <a:rPr lang="en-US" b="0" dirty="0"/>
              <a:t>.</a:t>
            </a:r>
          </a:p>
          <a:p>
            <a:r>
              <a:rPr lang="en-US" dirty="0" smtClean="0"/>
              <a:t>Iron </a:t>
            </a:r>
            <a:r>
              <a:rPr lang="en-US" dirty="0"/>
              <a:t>Bank – DoD Centralized Artifacts Repository (DCAR)</a:t>
            </a:r>
            <a:endParaRPr lang="en-US" b="0" dirty="0"/>
          </a:p>
          <a:p>
            <a:pPr lvl="1"/>
            <a:r>
              <a:rPr lang="en-US" b="0" dirty="0"/>
              <a:t>50 containers available, 170 containers by June/July 2020.</a:t>
            </a:r>
          </a:p>
          <a:p>
            <a:pPr lvl="1"/>
            <a:r>
              <a:rPr lang="en-US" b="0" dirty="0" smtClean="0"/>
              <a:t>Iron </a:t>
            </a:r>
            <a:r>
              <a:rPr lang="en-US" b="0" dirty="0"/>
              <a:t>Bank is the DoD repository of digitally signed, binary container images that have been hardened according to the Container Hardening Guide coming from Iron Bank. Containers accredited in Iron Bank have DoD-wide reciprocity across classifications.</a:t>
            </a:r>
          </a:p>
          <a:p>
            <a:pPr lvl="1"/>
            <a:r>
              <a:rPr lang="en-US" b="0" dirty="0"/>
              <a:t>Iron Bank is currently operated at </a:t>
            </a:r>
            <a:r>
              <a:rPr lang="en-US" b="0" dirty="0">
                <a:hlinkClick r:id="rId4"/>
              </a:rPr>
              <a:t>https://ironbank.dsop.io</a:t>
            </a:r>
            <a:r>
              <a:rPr lang="en-US" b="0" dirty="0" smtClean="0">
                <a:hlinkClick r:id="rId4"/>
              </a:rPr>
              <a:t>/</a:t>
            </a:r>
            <a:r>
              <a:rPr lang="en-US" b="0" dirty="0" smtClean="0"/>
              <a:t>.</a:t>
            </a:r>
            <a:endParaRPr lang="en-US"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1048416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One Services (continued)</a:t>
            </a:r>
            <a:endParaRPr lang="en-US" dirty="0"/>
          </a:p>
        </p:txBody>
      </p:sp>
      <p:sp>
        <p:nvSpPr>
          <p:cNvPr id="3" name="Content Placeholder 2"/>
          <p:cNvSpPr>
            <a:spLocks noGrp="1"/>
          </p:cNvSpPr>
          <p:nvPr>
            <p:ph idx="1"/>
          </p:nvPr>
        </p:nvSpPr>
        <p:spPr>
          <a:xfrm>
            <a:off x="584199" y="1268508"/>
            <a:ext cx="11006667" cy="4743450"/>
          </a:xfrm>
        </p:spPr>
        <p:txBody>
          <a:bodyPr/>
          <a:lstStyle/>
          <a:p>
            <a:r>
              <a:rPr lang="en-US" dirty="0" smtClean="0"/>
              <a:t>DevSecOps </a:t>
            </a:r>
            <a:r>
              <a:rPr lang="en-US" dirty="0"/>
              <a:t>Platform (DSOP)</a:t>
            </a:r>
            <a:r>
              <a:rPr lang="en-US" b="0" dirty="0"/>
              <a:t/>
            </a:r>
            <a:br>
              <a:rPr lang="en-US" b="0" dirty="0"/>
            </a:br>
            <a:r>
              <a:rPr lang="en-US" sz="1400" b="0" dirty="0"/>
              <a:t>The DSOP is a collection of approved, hardened Cloud Native Computer Foundation (CNCF)-compliant Kubernetes distributions, infrastructure as code playbooks, and hardened containers that implement a DevSecOps platform compliant with the DoD Enterprise DevSecOps Reference Design, and its source code is hosted on Repo One.</a:t>
            </a:r>
          </a:p>
          <a:p>
            <a:r>
              <a:rPr lang="en-US" sz="1600" b="0" dirty="0" err="1"/>
              <a:t>IaC</a:t>
            </a:r>
            <a:r>
              <a:rPr lang="en-US" sz="1600" b="0" dirty="0"/>
              <a:t> Repositories:</a:t>
            </a:r>
          </a:p>
          <a:p>
            <a:pPr lvl="1"/>
            <a:r>
              <a:rPr lang="en-US" sz="1400" b="0" dirty="0">
                <a:hlinkClick r:id="rId2"/>
              </a:rPr>
              <a:t>Platform One </a:t>
            </a:r>
            <a:r>
              <a:rPr lang="en-US" sz="1400" b="0" dirty="0" err="1">
                <a:hlinkClick r:id="rId2"/>
              </a:rPr>
              <a:t>IaC</a:t>
            </a:r>
            <a:r>
              <a:rPr lang="en-US" sz="1400" b="0" dirty="0">
                <a:hlinkClick r:id="rId2"/>
              </a:rPr>
              <a:t>: https://repo1.dsop.io/platform-one</a:t>
            </a:r>
            <a:endParaRPr lang="en-US" sz="1400" b="0" dirty="0"/>
          </a:p>
          <a:p>
            <a:pPr lvl="1"/>
            <a:r>
              <a:rPr lang="en-US" sz="1400" b="0" dirty="0">
                <a:hlinkClick r:id="rId3"/>
              </a:rPr>
              <a:t>LevelUP </a:t>
            </a:r>
            <a:r>
              <a:rPr lang="en-US" sz="1400" b="0" dirty="0" err="1">
                <a:hlinkClick r:id="rId3"/>
              </a:rPr>
              <a:t>IaC</a:t>
            </a:r>
            <a:r>
              <a:rPr lang="en-US" sz="1400" b="0" dirty="0">
                <a:hlinkClick r:id="rId3"/>
              </a:rPr>
              <a:t>: https://repo1.dsop.io/levelup-automation</a:t>
            </a:r>
            <a:endParaRPr lang="en-US" sz="1400" b="0" dirty="0"/>
          </a:p>
          <a:p>
            <a:pPr lvl="1"/>
            <a:r>
              <a:rPr lang="en-US" sz="1400" b="0" dirty="0" err="1">
                <a:hlinkClick r:id="rId4"/>
              </a:rPr>
              <a:t>Tanzu</a:t>
            </a:r>
            <a:r>
              <a:rPr lang="en-US" sz="1400" b="0" dirty="0">
                <a:hlinkClick r:id="rId4"/>
              </a:rPr>
              <a:t>: https://repo1.dsop.io/platform-one/dod-tanzu</a:t>
            </a:r>
            <a:endParaRPr lang="en-US" sz="1400" b="0" dirty="0"/>
          </a:p>
          <a:p>
            <a:pPr lvl="1"/>
            <a:r>
              <a:rPr lang="en-US" sz="1400" b="0" dirty="0">
                <a:hlinkClick r:id="rId5"/>
              </a:rPr>
              <a:t>Rancher Federal: https://repo1.dsop.io/platform-one/distros/rancher-federal</a:t>
            </a:r>
            <a:endParaRPr lang="en-US" sz="1400" b="0" dirty="0"/>
          </a:p>
          <a:p>
            <a:pPr lvl="1"/>
            <a:r>
              <a:rPr lang="en-US" sz="1400" b="0" dirty="0" err="1">
                <a:hlinkClick r:id="rId5"/>
              </a:rPr>
              <a:t>OpenShift</a:t>
            </a:r>
            <a:r>
              <a:rPr lang="en-US" sz="1400" b="0" dirty="0">
                <a:hlinkClick r:id="rId5"/>
              </a:rPr>
              <a:t> 4.x: https://repo1.dsop.io/ocp4</a:t>
            </a:r>
            <a:endParaRPr lang="en-US" sz="1400" b="0" dirty="0"/>
          </a:p>
          <a:p>
            <a:r>
              <a:rPr lang="en-US" sz="1400" b="0" dirty="0"/>
              <a:t>Kubernetes CNCF-compliant currently supported are: </a:t>
            </a:r>
            <a:r>
              <a:rPr lang="en-US" sz="1400" b="0" dirty="0" err="1"/>
              <a:t>OpenShift</a:t>
            </a:r>
            <a:r>
              <a:rPr lang="en-US" sz="1400" b="0" dirty="0"/>
              <a:t> 4.x, Kubernetes upstream, </a:t>
            </a:r>
            <a:r>
              <a:rPr lang="en-US" sz="1400" b="0" dirty="0" smtClean="0"/>
              <a:t>VMware </a:t>
            </a:r>
            <a:r>
              <a:rPr lang="en-US" sz="1400" b="0" dirty="0"/>
              <a:t>PKS </a:t>
            </a:r>
            <a:r>
              <a:rPr lang="en-US" sz="1400" b="0" dirty="0" smtClean="0"/>
              <a:t>Essential </a:t>
            </a:r>
            <a:r>
              <a:rPr lang="en-US" sz="1400" b="0" dirty="0"/>
              <a:t>and Rancher Federal RKE.</a:t>
            </a:r>
            <a:br>
              <a:rPr lang="en-US" sz="1400" b="0" dirty="0"/>
            </a:br>
            <a:r>
              <a:rPr lang="en-US" sz="1400" b="0" dirty="0"/>
              <a:t>Kubernetes CNCF-compliant to be supported soon: D2IQ </a:t>
            </a:r>
            <a:r>
              <a:rPr lang="en-US" sz="1400" b="0" dirty="0" err="1"/>
              <a:t>Konvoy</a:t>
            </a:r>
            <a:r>
              <a:rPr lang="en-US" sz="1400" b="0" dirty="0"/>
              <a:t>, VMWare </a:t>
            </a:r>
            <a:r>
              <a:rPr lang="en-US" sz="1400" b="0" dirty="0" err="1"/>
              <a:t>Tanzu</a:t>
            </a:r>
            <a:r>
              <a:rPr lang="en-US" sz="1400" b="0" dirty="0"/>
              <a:t> and Oracle Kubernetes.</a:t>
            </a:r>
          </a:p>
          <a:p>
            <a:r>
              <a:rPr lang="en-US" sz="1400" b="0" dirty="0" smtClean="0"/>
              <a:t>Platform </a:t>
            </a:r>
            <a:r>
              <a:rPr lang="en-US" sz="1400" b="0" dirty="0"/>
              <a:t>One will be supporting the following environments:</a:t>
            </a:r>
          </a:p>
          <a:p>
            <a:pPr lvl="1"/>
            <a:r>
              <a:rPr lang="en-US" sz="1400" b="0" dirty="0"/>
              <a:t>Amazon Web Services (AWS) IL-2, IL-5, S, </a:t>
            </a:r>
            <a:r>
              <a:rPr lang="en-US" sz="1400" b="0" dirty="0" smtClean="0"/>
              <a:t>S-SAP (when available), </a:t>
            </a:r>
            <a:r>
              <a:rPr lang="en-US" sz="1400" b="0" dirty="0"/>
              <a:t>TS/SCI, and TS-SAP (</a:t>
            </a:r>
            <a:r>
              <a:rPr lang="en-US" sz="1400" b="0" dirty="0" smtClean="0"/>
              <a:t>FENCES), AWS Outpost</a:t>
            </a:r>
            <a:endParaRPr lang="en-US" sz="1400" b="0" dirty="0"/>
          </a:p>
          <a:p>
            <a:pPr lvl="1"/>
            <a:r>
              <a:rPr lang="en-US" sz="1400" b="0" dirty="0"/>
              <a:t>Azure IL-2, IL-5, </a:t>
            </a:r>
            <a:r>
              <a:rPr lang="en-US" sz="1400" b="0" dirty="0" smtClean="0"/>
              <a:t>S </a:t>
            </a:r>
            <a:r>
              <a:rPr lang="en-US" sz="1400" b="0" dirty="0"/>
              <a:t>(when available)</a:t>
            </a:r>
            <a:r>
              <a:rPr lang="en-US" sz="1400" b="0" dirty="0" smtClean="0"/>
              <a:t>, S-SAP </a:t>
            </a:r>
            <a:r>
              <a:rPr lang="en-US" sz="1400" b="0" dirty="0"/>
              <a:t>(when available</a:t>
            </a:r>
            <a:r>
              <a:rPr lang="en-US" sz="1400" b="0" dirty="0" smtClean="0"/>
              <a:t>), Azure Stack</a:t>
            </a:r>
            <a:endParaRPr lang="en-US" sz="1400" b="0" dirty="0"/>
          </a:p>
          <a:p>
            <a:pPr lvl="1"/>
            <a:r>
              <a:rPr lang="en-US" sz="1400" b="0" dirty="0"/>
              <a:t>On-premise / Edge </a:t>
            </a:r>
            <a:r>
              <a:rPr lang="en-US" sz="1400" b="0" dirty="0" smtClean="0"/>
              <a:t>- VMWare </a:t>
            </a:r>
            <a:r>
              <a:rPr lang="en-US" sz="1400" b="0" dirty="0"/>
              <a:t>vSphere</a:t>
            </a:r>
          </a:p>
          <a:p>
            <a:r>
              <a:rPr lang="en-US" sz="1400" b="0" dirty="0" smtClean="0"/>
              <a:t>The </a:t>
            </a:r>
            <a:r>
              <a:rPr lang="en-US" sz="1400" b="0" dirty="0"/>
              <a:t>DSOP includes the various mandated containers of the Reference Design including </a:t>
            </a:r>
            <a:r>
              <a:rPr lang="en-US" sz="1400" b="0" dirty="0" err="1"/>
              <a:t>Elasticsearch</a:t>
            </a:r>
            <a:r>
              <a:rPr lang="en-US" sz="1400" b="0" dirty="0"/>
              <a:t>, </a:t>
            </a:r>
            <a:r>
              <a:rPr lang="en-US" sz="1400" b="0" dirty="0" err="1"/>
              <a:t>Fluentd</a:t>
            </a:r>
            <a:r>
              <a:rPr lang="en-US" sz="1400" b="0" dirty="0"/>
              <a:t>, and </a:t>
            </a:r>
            <a:r>
              <a:rPr lang="en-US" sz="1400" b="0" dirty="0" err="1"/>
              <a:t>Kibana</a:t>
            </a:r>
            <a:r>
              <a:rPr lang="en-US" sz="1400" b="0" dirty="0"/>
              <a:t> (EFK), Sidecar Container Security Stack (SCSS), etc</a:t>
            </a:r>
            <a:r>
              <a:rPr lang="en-US" sz="1400" b="0" dirty="0" smtClean="0"/>
              <a:t>.</a:t>
            </a:r>
            <a:endParaRPr lang="en-US" sz="1400"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8026674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One Services (continued)</a:t>
            </a:r>
            <a:endParaRPr lang="en-US" dirty="0"/>
          </a:p>
        </p:txBody>
      </p:sp>
      <p:sp>
        <p:nvSpPr>
          <p:cNvPr id="3" name="Content Placeholder 2"/>
          <p:cNvSpPr>
            <a:spLocks noGrp="1"/>
          </p:cNvSpPr>
          <p:nvPr>
            <p:ph idx="1"/>
          </p:nvPr>
        </p:nvSpPr>
        <p:spPr>
          <a:xfrm>
            <a:off x="478691" y="1295400"/>
            <a:ext cx="11379934" cy="5067300"/>
          </a:xfrm>
        </p:spPr>
        <p:txBody>
          <a:bodyPr>
            <a:normAutofit lnSpcReduction="10000"/>
          </a:bodyPr>
          <a:lstStyle/>
          <a:p>
            <a:r>
              <a:rPr lang="en-US" dirty="0"/>
              <a:t>Party Bus: Platform One Shared Enterprise Environments (Multi-Tenant) (for Development, Test and Production)</a:t>
            </a:r>
            <a:endParaRPr lang="en-US" b="0" dirty="0"/>
          </a:p>
          <a:p>
            <a:pPr lvl="1"/>
            <a:r>
              <a:rPr lang="en-US" b="0" dirty="0"/>
              <a:t>These are environments that benefit from the Platform One Continuous ATO, hosted on Cloud One, SC2S and C2S managed by the Platform One team as multi-tenant environments. Perfect for smaller/medium sized teams. They provide Continuous Integration/Continuous Delivery (CI/CD) and various development tools/capabilities.</a:t>
            </a:r>
          </a:p>
          <a:p>
            <a:pPr lvl="1"/>
            <a:r>
              <a:rPr lang="en-US" b="0" dirty="0" smtClean="0"/>
              <a:t>Impact </a:t>
            </a:r>
            <a:r>
              <a:rPr lang="en-US" b="0" dirty="0"/>
              <a:t>Level (IL)-2, IL-5, Secret, and TS/SCI environments exist or are in development (pay per user model ($2,000/user/month))</a:t>
            </a:r>
          </a:p>
          <a:p>
            <a:r>
              <a:rPr lang="en-US" dirty="0" smtClean="0"/>
              <a:t>Big </a:t>
            </a:r>
            <a:r>
              <a:rPr lang="en-US" dirty="0"/>
              <a:t>Bang: Platform One Dedicated DevSecOps Environments</a:t>
            </a:r>
            <a:endParaRPr lang="en-US" b="0" dirty="0"/>
          </a:p>
          <a:p>
            <a:pPr lvl="1"/>
            <a:r>
              <a:rPr lang="en-US" b="0" dirty="0"/>
              <a:t>Build, deliver and operate custom Infrastructure as Code and Configuration as Code with the deployment of dedicated environments at various classification levels with CI/CD pipelines and c-ATO. Perfect for large teams/programs that need a dedicated enclave (cost per DevSecOps environment).</a:t>
            </a:r>
          </a:p>
          <a:p>
            <a:pPr lvl="1"/>
            <a:r>
              <a:rPr lang="en-US" b="0" dirty="0"/>
              <a:t>Build and deliver new hardened containers as needed for program specific software (pay per use/container</a:t>
            </a:r>
            <a:r>
              <a:rPr lang="en-US" b="0" dirty="0" smtClean="0"/>
              <a:t>).</a:t>
            </a:r>
            <a:endParaRPr lang="en-US" b="0" dirty="0"/>
          </a:p>
        </p:txBody>
      </p:sp>
      <p:sp>
        <p:nvSpPr>
          <p:cNvPr id="4" name="Slide Number Placeholder 3"/>
          <p:cNvSpPr>
            <a:spLocks noGrp="1"/>
          </p:cNvSpPr>
          <p:nvPr>
            <p:ph type="sldNum" sz="quarter" idx="11"/>
          </p:nvPr>
        </p:nvSpPr>
        <p:spPr/>
        <p:txBody>
          <a:bodyPr/>
          <a:lstStyle/>
          <a:p>
            <a:pPr>
              <a:defRPr/>
            </a:pPr>
            <a:fld id="{77FC5674-A1A8-480F-9472-1EE3C7CAEA6F}"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4054640469"/>
      </p:ext>
    </p:extLst>
  </p:cSld>
  <p:clrMapOvr>
    <a:masterClrMapping/>
  </p:clrMapOvr>
  <p:timing>
    <p:tnLst>
      <p:par>
        <p:cTn id="1" dur="indefinite" restart="never" nodeType="tmRoot"/>
      </p:par>
    </p:tnLst>
  </p:timing>
</p:sld>
</file>

<file path=ppt/theme/theme1.xml><?xml version="1.0" encoding="utf-8"?>
<a:theme xmlns:a="http://schemas.openxmlformats.org/drawingml/2006/main" name="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9A566727D1104FB071E1D79EFC92BB" ma:contentTypeVersion="0" ma:contentTypeDescription="Create a new document." ma:contentTypeScope="" ma:versionID="43c83791a9ed67f847e208ea2b5d681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E0655AC-6F93-43AD-AECD-B065505B86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B735D54-B6C0-472A-9FF7-E9037BE8ABA2}">
  <ds:schemaRefs>
    <ds:schemaRef ds:uri="http://schemas.microsoft.com/sharepoint/v3/contenttype/forms"/>
  </ds:schemaRefs>
</ds:datastoreItem>
</file>

<file path=customXml/itemProps3.xml><?xml version="1.0" encoding="utf-8"?>
<ds:datastoreItem xmlns:ds="http://schemas.openxmlformats.org/officeDocument/2006/customXml" ds:itemID="{22B76427-5C8E-433F-BDD4-18B3134AE9E8}">
  <ds:schemaRefs>
    <ds:schemaRef ds:uri="http://schemas.microsoft.com/office/2006/metadata/longProperties"/>
  </ds:schemaRefs>
</ds:datastoreItem>
</file>

<file path=customXml/itemProps4.xml><?xml version="1.0" encoding="utf-8"?>
<ds:datastoreItem xmlns:ds="http://schemas.openxmlformats.org/officeDocument/2006/customXml" ds:itemID="{7AED7F40-1307-406C-8C96-7B8671C9BF57}">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8326</TotalTime>
  <Words>9332</Words>
  <Application>Microsoft Office PowerPoint</Application>
  <PresentationFormat>Widescreen</PresentationFormat>
  <Paragraphs>979</Paragraphs>
  <Slides>56</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56</vt:i4>
      </vt:variant>
    </vt:vector>
  </HeadingPairs>
  <TitlesOfParts>
    <vt:vector size="68" baseType="lpstr">
      <vt:lpstr>微软雅黑</vt:lpstr>
      <vt:lpstr>Arial</vt:lpstr>
      <vt:lpstr>Calibri</vt:lpstr>
      <vt:lpstr>Calibri Light</vt:lpstr>
      <vt:lpstr>Century Schoolbook</vt:lpstr>
      <vt:lpstr>Fira Sans</vt:lpstr>
      <vt:lpstr>Symbol</vt:lpstr>
      <vt:lpstr>Times New Roman</vt:lpstr>
      <vt:lpstr>Wingdings</vt:lpstr>
      <vt:lpstr>USAF(Unclas)</vt:lpstr>
      <vt:lpstr>2_USAF(Unclas)</vt:lpstr>
      <vt:lpstr>Office Theme</vt:lpstr>
      <vt:lpstr>PowerPoint Presentation</vt:lpstr>
      <vt:lpstr>News!</vt:lpstr>
      <vt:lpstr>CSO Website – Continuously Updated!</vt:lpstr>
      <vt:lpstr>Software Ecosystem Multiple Innovation Hubs, One Platform</vt:lpstr>
      <vt:lpstr>DSAWG DevSecOps Subgroup</vt:lpstr>
      <vt:lpstr>PowerPoint Presentation</vt:lpstr>
      <vt:lpstr>Platform One Services</vt:lpstr>
      <vt:lpstr>Platform One Services (continued)</vt:lpstr>
      <vt:lpstr>Platform One Services (continued)</vt:lpstr>
      <vt:lpstr>Platform One Services (continued)</vt:lpstr>
      <vt:lpstr>Platform One Services (continued)</vt:lpstr>
      <vt:lpstr>Platform One Services (continued)</vt:lpstr>
      <vt:lpstr>DevSecOps Basic Ordering Agreements (BOAs) – Contract Vehicles</vt:lpstr>
      <vt:lpstr>Questions from LinkedIn</vt:lpstr>
      <vt:lpstr>Software Ecosystem:  Multiple Innovation Hubs, One Platform</vt:lpstr>
      <vt:lpstr>SAFe questions?</vt:lpstr>
      <vt:lpstr>DevStar (Dev*Ops)</vt:lpstr>
      <vt:lpstr>What metrics matter?</vt:lpstr>
      <vt:lpstr>How do we bridge the gap?</vt:lpstr>
      <vt:lpstr>Cloud Native Access Point</vt:lpstr>
      <vt:lpstr>PowerPoint Presentation</vt:lpstr>
      <vt:lpstr>Container Hardening Process</vt:lpstr>
      <vt:lpstr>Container Hardening Process (Continued)</vt:lpstr>
      <vt:lpstr>Container Hardening Process (Continued)</vt:lpstr>
      <vt:lpstr>Container Hardening Process (Continued)</vt:lpstr>
      <vt:lpstr>Container Hardening Process (Continued)</vt:lpstr>
      <vt:lpstr>New Chat Capability Thanks Platform One!</vt:lpstr>
      <vt:lpstr>DSAWG DevSecOps Subgroup</vt:lpstr>
      <vt:lpstr>Kubernetes/Containers with  Real-Time Systems (1)</vt:lpstr>
      <vt:lpstr>Kubernetes/Containers with  Real-Time Systems (2)</vt:lpstr>
      <vt:lpstr>What is GitOps?</vt:lpstr>
      <vt:lpstr>Basic GitOps Team Architecture</vt:lpstr>
      <vt:lpstr>Learn More About GitOps</vt:lpstr>
      <vt:lpstr>What is the DoD Enterprise DevSecOps Initiative?</vt:lpstr>
      <vt:lpstr>Training Options</vt:lpstr>
      <vt:lpstr>Cloud One/Platform One Timelines</vt:lpstr>
      <vt:lpstr>“A Digital Workforce  for a Digital Air Force“</vt:lpstr>
      <vt:lpstr>Key “DevSecOps”  Ingredients</vt:lpstr>
      <vt:lpstr> “Infrastructure as Code”  Benefits</vt:lpstr>
      <vt:lpstr>Key “Continuous Security” Ingredients</vt:lpstr>
      <vt:lpstr>Keeping up with Kubernetes &amp;  Open-source projects</vt:lpstr>
      <vt:lpstr>DevSecOps Stack  implements Zero Trust!</vt:lpstr>
      <vt:lpstr>F.A.Q</vt:lpstr>
      <vt:lpstr>F.A.Q</vt:lpstr>
      <vt:lpstr>Why Kubernetes / Containers?</vt:lpstr>
      <vt:lpstr>Questions about  DCCSCR/DCAR?</vt:lpstr>
      <vt:lpstr>Contribute your containers or get your COTS/FOSS containers accredited!</vt:lpstr>
      <vt:lpstr>Understanding the DevSecOps Layers</vt:lpstr>
      <vt:lpstr>Questions about  Sidecar Container Security Stack?</vt:lpstr>
      <vt:lpstr>“Cloud One” vs “Platform One by LevelUP”</vt:lpstr>
      <vt:lpstr>Questions about Cloud One?</vt:lpstr>
      <vt:lpstr>Questions about “Platform One by LevelUP”?</vt:lpstr>
      <vt:lpstr>“Platform One by LevelUP”  Managed Services “A La Carte”</vt:lpstr>
      <vt:lpstr>Questions about the DevSecOps Basic  Ordering Agreements (BOAs)?</vt:lpstr>
      <vt:lpstr>Questions about the  Agile / SAFe Memo?</vt:lpstr>
      <vt:lpstr>PowerPoint Presentation</vt:lpstr>
    </vt:vector>
  </TitlesOfParts>
  <Company>HQ USAF/______, Pentagon, DC 20330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KOHAKE, LAURA E Lt Col USAF HAF AF/DS</dc:creator>
  <cp:lastModifiedBy>CHAILLAN, NICOLAS M HQE USAF HAF SAF/AQ</cp:lastModifiedBy>
  <cp:revision>335</cp:revision>
  <cp:lastPrinted>2020-01-27T21:04:07Z</cp:lastPrinted>
  <dcterms:created xsi:type="dcterms:W3CDTF">2000-04-26T18:38:01Z</dcterms:created>
  <dcterms:modified xsi:type="dcterms:W3CDTF">2020-09-14T23:41:07Z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display_urn:schemas-microsoft-com:office:office#Editor">
    <vt:lpwstr>BOLAND, PAUL S CTR US Air Force HAF SAF/AAIE</vt:lpwstr>
  </property>
  <property fmtid="{D5CDD505-2E9C-101B-9397-08002B2CF9AE}" pid="4" name="display_urn:schemas-microsoft-com:office:office#Author">
    <vt:lpwstr>BOLAND, PAUL S CTR US Air Force HAF SAF/AAIE</vt:lpwstr>
  </property>
</Properties>
</file>